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72" r:id="rId6"/>
    <p:sldId id="292" r:id="rId7"/>
    <p:sldId id="322" r:id="rId8"/>
    <p:sldId id="328" r:id="rId9"/>
    <p:sldId id="303" r:id="rId10"/>
    <p:sldId id="325" r:id="rId11"/>
    <p:sldId id="326" r:id="rId12"/>
    <p:sldId id="319" r:id="rId13"/>
  </p:sldIdLst>
  <p:sldSz cx="18288000" cy="10287000"/>
  <p:notesSz cx="6858000" cy="9144000"/>
  <p:embeddedFontLst>
    <p:embeddedFont>
      <p:font typeface="Public Sans" panose="020B0604020202020204" charset="0"/>
      <p:regular r:id="rId15"/>
      <p:bold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90418E-3CDA-1097-169D-83A804A4A474}" name="Nina Cutro-Kelly" initials="NC" userId="S::ncutrokelly@moveunitedsport.org::c72a9b83-d386-458e-91e1-0b206bad7c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1F8BCC"/>
    <a:srgbClr val="C2191E"/>
    <a:srgbClr val="006AB5"/>
    <a:srgbClr val="EC5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1E48E-3F55-4E53-3BFC-4063D36B3C64}" v="1" dt="2025-03-04T16:38:47.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4481D-E897-40FE-8DE3-45A37CEC2179}"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ABF69-47DF-493B-903C-7DCF7C11C1AC}" type="slidenum">
              <a:rPr lang="en-US" smtClean="0"/>
              <a:t>‹#›</a:t>
            </a:fld>
            <a:endParaRPr lang="en-US"/>
          </a:p>
        </p:txBody>
      </p:sp>
    </p:spTree>
    <p:extLst>
      <p:ext uri="{BB962C8B-B14F-4D97-AF65-F5344CB8AC3E}">
        <p14:creationId xmlns:p14="http://schemas.microsoft.com/office/powerpoint/2010/main" val="412030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4ab9fac9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4ab9fac9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400" b="0" i="0" dirty="0">
                <a:solidFill>
                  <a:srgbClr val="FFFFFF"/>
                </a:solidFill>
                <a:effectLst/>
                <a:latin typeface="Ember"/>
              </a:rPr>
              <a:t>I have been working at Move United since 2023 as a Competitions Manager. Specifically, I manage the Sanctioned Competition Network and support Nationals. Before Move United, I worked as an Olympic Athlete Fellow at LA28, the Olympic Organizing Committee for the next Games in 2028 and before that, I was an English as a Second Language Teacher for 17 years.  I am hard of hearing since birth, wear bilateral hearing aids, and have a hearing support dog.  As a judoka, or judo player, I am passionate about adaptive sport as Judo is by definition an adaptive sport, seeking to make the sport accessible to anyone and everyone. Outside of Judo and my work at Move United, I love my dogs, my pet turtle, and I enjoy cooking and taking care of plants, as well as running and lifting weights.</a:t>
            </a:r>
          </a:p>
          <a:p>
            <a:endParaRPr lang="en-US" sz="1600" dirty="0"/>
          </a:p>
        </p:txBody>
      </p:sp>
    </p:spTree>
    <p:extLst>
      <p:ext uri="{BB962C8B-B14F-4D97-AF65-F5344CB8AC3E}">
        <p14:creationId xmlns:p14="http://schemas.microsoft.com/office/powerpoint/2010/main" val="361465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4ab9fac9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4ab9fac9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600"/>
          </a:p>
        </p:txBody>
      </p:sp>
    </p:spTree>
    <p:extLst>
      <p:ext uri="{BB962C8B-B14F-4D97-AF65-F5344CB8AC3E}">
        <p14:creationId xmlns:p14="http://schemas.microsoft.com/office/powerpoint/2010/main" val="194200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B5D55430-9723-16BF-CBD1-C286B4DB4FC0}"/>
            </a:ext>
          </a:extLst>
        </p:cNvPr>
        <p:cNvGrpSpPr/>
        <p:nvPr/>
      </p:nvGrpSpPr>
      <p:grpSpPr>
        <a:xfrm>
          <a:off x="0" y="0"/>
          <a:ext cx="0" cy="0"/>
          <a:chOff x="0" y="0"/>
          <a:chExt cx="0" cy="0"/>
        </a:xfrm>
      </p:grpSpPr>
      <p:sp>
        <p:nvSpPr>
          <p:cNvPr id="112" name="Google Shape;112;g74ab9fac91_0_128:notes">
            <a:extLst>
              <a:ext uri="{FF2B5EF4-FFF2-40B4-BE49-F238E27FC236}">
                <a16:creationId xmlns:a16="http://schemas.microsoft.com/office/drawing/2014/main" id="{DA06252C-2DAE-1336-BF91-26959AF3FC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4ab9fac91_0_128:notes">
            <a:extLst>
              <a:ext uri="{FF2B5EF4-FFF2-40B4-BE49-F238E27FC236}">
                <a16:creationId xmlns:a16="http://schemas.microsoft.com/office/drawing/2014/main" id="{AF8DA764-8E3C-37B9-B10C-B1DCB4DF00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600"/>
          </a:p>
        </p:txBody>
      </p:sp>
    </p:spTree>
    <p:extLst>
      <p:ext uri="{BB962C8B-B14F-4D97-AF65-F5344CB8AC3E}">
        <p14:creationId xmlns:p14="http://schemas.microsoft.com/office/powerpoint/2010/main" val="379147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109014C1-5890-A221-E5E0-B9B82CD07EFF}"/>
            </a:ext>
          </a:extLst>
        </p:cNvPr>
        <p:cNvGrpSpPr/>
        <p:nvPr/>
      </p:nvGrpSpPr>
      <p:grpSpPr>
        <a:xfrm>
          <a:off x="0" y="0"/>
          <a:ext cx="0" cy="0"/>
          <a:chOff x="0" y="0"/>
          <a:chExt cx="0" cy="0"/>
        </a:xfrm>
      </p:grpSpPr>
      <p:sp>
        <p:nvSpPr>
          <p:cNvPr id="112" name="Google Shape;112;g74ab9fac91_0_128:notes">
            <a:extLst>
              <a:ext uri="{FF2B5EF4-FFF2-40B4-BE49-F238E27FC236}">
                <a16:creationId xmlns:a16="http://schemas.microsoft.com/office/drawing/2014/main" id="{AEC8B8F4-4DDA-67D4-1AB5-70ED7690BB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4ab9fac91_0_128:notes">
            <a:extLst>
              <a:ext uri="{FF2B5EF4-FFF2-40B4-BE49-F238E27FC236}">
                <a16:creationId xmlns:a16="http://schemas.microsoft.com/office/drawing/2014/main" id="{E7EA1888-E646-CE7E-BA99-601A5C17D8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600"/>
          </a:p>
        </p:txBody>
      </p:sp>
    </p:spTree>
    <p:extLst>
      <p:ext uri="{BB962C8B-B14F-4D97-AF65-F5344CB8AC3E}">
        <p14:creationId xmlns:p14="http://schemas.microsoft.com/office/powerpoint/2010/main" val="213896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00726-B97A-09B7-8AD8-6BC255F6F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A9F1A-845E-E78C-B5F9-611A1A8CD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A48FB-D0E7-459F-077F-B8BF61E543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DED744-E278-D728-55D0-916A58497D56}"/>
              </a:ext>
            </a:extLst>
          </p:cNvPr>
          <p:cNvSpPr>
            <a:spLocks noGrp="1"/>
          </p:cNvSpPr>
          <p:nvPr>
            <p:ph type="sldNum" sz="quarter" idx="5"/>
          </p:nvPr>
        </p:nvSpPr>
        <p:spPr/>
        <p:txBody>
          <a:bodyPr/>
          <a:lstStyle/>
          <a:p>
            <a:fld id="{512ABF69-47DF-493B-903C-7DCF7C11C1AC}" type="slidenum">
              <a:rPr lang="en-US" smtClean="0"/>
              <a:t>9</a:t>
            </a:fld>
            <a:endParaRPr lang="en-US"/>
          </a:p>
        </p:txBody>
      </p:sp>
    </p:spTree>
    <p:extLst>
      <p:ext uri="{BB962C8B-B14F-4D97-AF65-F5344CB8AC3E}">
        <p14:creationId xmlns:p14="http://schemas.microsoft.com/office/powerpoint/2010/main" val="401153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623400" y="820000"/>
            <a:ext cx="17041200" cy="1215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467250" y="898350"/>
            <a:ext cx="17041200" cy="6678000"/>
          </a:xfrm>
          <a:prstGeom prst="rect">
            <a:avLst/>
          </a:prstGeom>
        </p:spPr>
        <p:txBody>
          <a:bodyPr spcFirstLastPara="1" wrap="square" lIns="91425" tIns="91425" rIns="91425" bIns="91425" anchor="t" anchorCtr="0">
            <a:noAutofit/>
          </a:bodyPr>
          <a:lstStyle>
            <a:lvl1pPr marL="914400" lvl="0" indent="-685800">
              <a:spcBef>
                <a:spcPts val="0"/>
              </a:spcBef>
              <a:spcAft>
                <a:spcPts val="0"/>
              </a:spcAft>
              <a:buSzPts val="1800"/>
              <a:buChar char="●"/>
              <a:defRPr/>
            </a:lvl1pPr>
            <a:lvl2pPr marL="1828800" lvl="1" indent="-635000">
              <a:spcBef>
                <a:spcPts val="3200"/>
              </a:spcBef>
              <a:spcAft>
                <a:spcPts val="0"/>
              </a:spcAft>
              <a:buSzPts val="1400"/>
              <a:buChar char="○"/>
              <a:defRPr/>
            </a:lvl2pPr>
            <a:lvl3pPr marL="2743200" lvl="2" indent="-635000">
              <a:spcBef>
                <a:spcPts val="3200"/>
              </a:spcBef>
              <a:spcAft>
                <a:spcPts val="0"/>
              </a:spcAft>
              <a:buSzPts val="1400"/>
              <a:buChar char="■"/>
              <a:defRPr/>
            </a:lvl3pPr>
            <a:lvl4pPr marL="3657600" lvl="3" indent="-635000">
              <a:spcBef>
                <a:spcPts val="3200"/>
              </a:spcBef>
              <a:spcAft>
                <a:spcPts val="0"/>
              </a:spcAft>
              <a:buSzPts val="1400"/>
              <a:buChar char="●"/>
              <a:defRPr/>
            </a:lvl4pPr>
            <a:lvl5pPr marL="4572000" lvl="4" indent="-635000">
              <a:spcBef>
                <a:spcPts val="3200"/>
              </a:spcBef>
              <a:spcAft>
                <a:spcPts val="0"/>
              </a:spcAft>
              <a:buSzPts val="1400"/>
              <a:buChar char="○"/>
              <a:defRPr/>
            </a:lvl5pPr>
            <a:lvl6pPr marL="5486400" lvl="5" indent="-635000">
              <a:spcBef>
                <a:spcPts val="3200"/>
              </a:spcBef>
              <a:spcAft>
                <a:spcPts val="0"/>
              </a:spcAft>
              <a:buSzPts val="1400"/>
              <a:buChar char="■"/>
              <a:defRPr/>
            </a:lvl6pPr>
            <a:lvl7pPr marL="6400800" lvl="6" indent="-635000">
              <a:spcBef>
                <a:spcPts val="3200"/>
              </a:spcBef>
              <a:spcAft>
                <a:spcPts val="0"/>
              </a:spcAft>
              <a:buSzPts val="1400"/>
              <a:buChar char="●"/>
              <a:defRPr/>
            </a:lvl7pPr>
            <a:lvl8pPr marL="7315200" lvl="7" indent="-635000">
              <a:spcBef>
                <a:spcPts val="3200"/>
              </a:spcBef>
              <a:spcAft>
                <a:spcPts val="0"/>
              </a:spcAft>
              <a:buSzPts val="1400"/>
              <a:buChar char="○"/>
              <a:defRPr/>
            </a:lvl8pPr>
            <a:lvl9pPr marL="8229600" lvl="8" indent="-635000">
              <a:spcBef>
                <a:spcPts val="3200"/>
              </a:spcBef>
              <a:spcAft>
                <a:spcPts val="3200"/>
              </a:spcAft>
              <a:buSzPts val="1400"/>
              <a:buChar char="■"/>
              <a:defRPr/>
            </a:lvl9pPr>
          </a:lstStyle>
          <a:p>
            <a:endParaRPr/>
          </a:p>
        </p:txBody>
      </p:sp>
    </p:spTree>
    <p:extLst>
      <p:ext uri="{BB962C8B-B14F-4D97-AF65-F5344CB8AC3E}">
        <p14:creationId xmlns:p14="http://schemas.microsoft.com/office/powerpoint/2010/main" val="34516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usic.amazon.com/podcasts/e303cb58-f7a3-474d-836d-9b5b42142a0e/episodes/9fec0859-2e5c-41c8-b69a-06a992bc89bd/redefining-disability-the-gentle-way" TargetMode="Externa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moveunitedsport.org/app/uploads/2025/01/Virtual-2025-Sanct-Competition-Calendar.pdf" TargetMode="External"/><Relationship Id="rId5" Type="http://schemas.openxmlformats.org/officeDocument/2006/relationships/image" Target="../media/image1.png"/><Relationship Id="rId4" Type="http://schemas.openxmlformats.org/officeDocument/2006/relationships/hyperlink" Target="https://moveunitedsport.org/events/sanctioned-competitions/sanctioned-competitions-calendar-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hyperlink" Target="https://moveunitedsport.org/mu-adaptive-shooting-leagu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lexi.global/sports" TargetMode="External"/><Relationship Id="rId4" Type="http://schemas.openxmlformats.org/officeDocument/2006/relationships/hyperlink" Target="https://www.paralympic.org/classific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hyperlink" Target="https://dsusadsusa.sharepoint.com/sites/MUFiles/File%20Server/Forms/AllItems.aspx?id=%2fsites%2fMUFiles%2fFile+Server%2fMember+Services%2fIndividual+Membership%2fIndividual+Member+Grants%2f2025+Individual+Member+Promotional+Events.pdf&amp;parent=%2fsites%2fMUFiles%2fFile+Server%2fMember+Services%2fIndividual+Membership%2fIndividual+Member+Grants&amp;p=true&amp;ct=1737479958180&amp;ct=1738173206795&amp;or=Teams-HL&amp;or=Teams-HL&amp;ga=1&amp;LOF=1&amp;isSPOFile=1" TargetMode="External"/><Relationship Id="rId1" Type="http://schemas.openxmlformats.org/officeDocument/2006/relationships/slideLayout" Target="../slideLayouts/slideLayout7.xml"/><Relationship Id="rId6" Type="http://schemas.openxmlformats.org/officeDocument/2006/relationships/hyperlink" Target="https://moveunitedsport.org/tatyana-mcfadden-competitor-award/" TargetMode="External"/><Relationship Id="rId5" Type="http://schemas.openxmlformats.org/officeDocument/2006/relationships/hyperlink" Target="https://moveunitedsport.org/events/nationals/warfighter-athlete-nationals-benefits/"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srossi@moveunitedsport.org" TargetMode="External"/><Relationship Id="rId5" Type="http://schemas.openxmlformats.org/officeDocument/2006/relationships/hyperlink" Target="mailto:jcloy@moveunitedsport.org" TargetMode="External"/><Relationship Id="rId4" Type="http://schemas.openxmlformats.org/officeDocument/2006/relationships/hyperlink" Target="mailto:ncutrokelly@moveunitedspor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983730"/>
            <a:ext cx="988755" cy="274570"/>
            <a:chOff x="0" y="0"/>
            <a:chExt cx="1318339" cy="366093"/>
          </a:xfrm>
        </p:grpSpPr>
        <p:grpSp>
          <p:nvGrpSpPr>
            <p:cNvPr id="3" name="Group 3"/>
            <p:cNvGrpSpPr>
              <a:grpSpLocks noChangeAspect="1"/>
            </p:cNvGrpSpPr>
            <p:nvPr/>
          </p:nvGrpSpPr>
          <p:grpSpPr>
            <a:xfrm rot="-5400000">
              <a:off x="-59972" y="59972"/>
              <a:ext cx="366093" cy="246150"/>
              <a:chOff x="0" y="0"/>
              <a:chExt cx="1930400" cy="1297940"/>
            </a:xfrm>
          </p:grpSpPr>
          <p:sp>
            <p:nvSpPr>
              <p:cNvPr id="4" name="Freeform 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EC509A"/>
              </a:solidFill>
            </p:spPr>
            <p:txBody>
              <a:bodyPr/>
              <a:lstStyle/>
              <a:p>
                <a:endParaRPr lang="en-US"/>
              </a:p>
            </p:txBody>
          </p:sp>
        </p:grpSp>
        <p:grpSp>
          <p:nvGrpSpPr>
            <p:cNvPr id="5" name="Group 5"/>
            <p:cNvGrpSpPr>
              <a:grpSpLocks noChangeAspect="1"/>
            </p:cNvGrpSpPr>
            <p:nvPr/>
          </p:nvGrpSpPr>
          <p:grpSpPr>
            <a:xfrm rot="-5400000">
              <a:off x="476123" y="59972"/>
              <a:ext cx="366093" cy="246150"/>
              <a:chOff x="0" y="0"/>
              <a:chExt cx="1930400" cy="1297940"/>
            </a:xfrm>
          </p:grpSpPr>
          <p:sp>
            <p:nvSpPr>
              <p:cNvPr id="6" name="Freeform 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EC509A"/>
              </a:solidFill>
            </p:spPr>
            <p:txBody>
              <a:bodyPr/>
              <a:lstStyle/>
              <a:p>
                <a:endParaRPr lang="en-US"/>
              </a:p>
            </p:txBody>
          </p:sp>
        </p:grpSp>
        <p:grpSp>
          <p:nvGrpSpPr>
            <p:cNvPr id="7" name="Group 7"/>
            <p:cNvGrpSpPr>
              <a:grpSpLocks noChangeAspect="1"/>
            </p:cNvGrpSpPr>
            <p:nvPr/>
          </p:nvGrpSpPr>
          <p:grpSpPr>
            <a:xfrm rot="-5400000">
              <a:off x="1012218" y="59972"/>
              <a:ext cx="366093" cy="246150"/>
              <a:chOff x="0" y="0"/>
              <a:chExt cx="1930400" cy="1297940"/>
            </a:xfrm>
          </p:grpSpPr>
          <p:sp>
            <p:nvSpPr>
              <p:cNvPr id="8" name="Freeform 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1F8BCC"/>
              </a:solidFill>
            </p:spPr>
            <p:txBody>
              <a:bodyPr/>
              <a:lstStyle/>
              <a:p>
                <a:endParaRPr lang="en-US"/>
              </a:p>
            </p:txBody>
          </p:sp>
        </p:grpSp>
      </p:grpSp>
      <p:grpSp>
        <p:nvGrpSpPr>
          <p:cNvPr id="9" name="Group 9"/>
          <p:cNvGrpSpPr/>
          <p:nvPr/>
        </p:nvGrpSpPr>
        <p:grpSpPr>
          <a:xfrm>
            <a:off x="0" y="981094"/>
            <a:ext cx="14142092" cy="18288"/>
            <a:chOff x="8184173" y="133120"/>
            <a:chExt cx="45340746" cy="58633"/>
          </a:xfrm>
        </p:grpSpPr>
        <p:sp>
          <p:nvSpPr>
            <p:cNvPr id="10" name="Freeform 10"/>
            <p:cNvSpPr/>
            <p:nvPr/>
          </p:nvSpPr>
          <p:spPr>
            <a:xfrm>
              <a:off x="8184173" y="133120"/>
              <a:ext cx="45340746" cy="58633"/>
            </a:xfrm>
            <a:custGeom>
              <a:avLst/>
              <a:gdLst/>
              <a:ahLst/>
              <a:cxnLst/>
              <a:rect l="l" t="t" r="r" b="b"/>
              <a:pathLst>
                <a:path w="53524919" h="69850">
                  <a:moveTo>
                    <a:pt x="53234084" y="0"/>
                  </a:moveTo>
                  <a:lnTo>
                    <a:pt x="0" y="0"/>
                  </a:lnTo>
                  <a:lnTo>
                    <a:pt x="0" y="69850"/>
                  </a:lnTo>
                  <a:lnTo>
                    <a:pt x="53524919" y="69850"/>
                  </a:lnTo>
                  <a:lnTo>
                    <a:pt x="53524919" y="0"/>
                  </a:lnTo>
                  <a:close/>
                </a:path>
              </a:pathLst>
            </a:custGeom>
            <a:solidFill>
              <a:srgbClr val="EC509A"/>
            </a:solidFill>
          </p:spPr>
          <p:txBody>
            <a:bodyPr/>
            <a:lstStyle/>
            <a:p>
              <a:endParaRPr lang="en-US"/>
            </a:p>
          </p:txBody>
        </p:sp>
      </p:grpSp>
      <p:grpSp>
        <p:nvGrpSpPr>
          <p:cNvPr id="11" name="Group 11"/>
          <p:cNvGrpSpPr/>
          <p:nvPr/>
        </p:nvGrpSpPr>
        <p:grpSpPr>
          <a:xfrm>
            <a:off x="2637210" y="9031888"/>
            <a:ext cx="11504881" cy="131035"/>
            <a:chOff x="0" y="0"/>
            <a:chExt cx="50177760" cy="571500"/>
          </a:xfrm>
        </p:grpSpPr>
        <p:sp>
          <p:nvSpPr>
            <p:cNvPr id="12" name="Freeform 12"/>
            <p:cNvSpPr/>
            <p:nvPr/>
          </p:nvSpPr>
          <p:spPr>
            <a:xfrm>
              <a:off x="0" y="255270"/>
              <a:ext cx="50177759" cy="69850"/>
            </a:xfrm>
            <a:custGeom>
              <a:avLst/>
              <a:gdLst/>
              <a:ahLst/>
              <a:cxnLst/>
              <a:rect l="l" t="t" r="r" b="b"/>
              <a:pathLst>
                <a:path w="50177759" h="69850">
                  <a:moveTo>
                    <a:pt x="49886930" y="0"/>
                  </a:moveTo>
                  <a:lnTo>
                    <a:pt x="0" y="0"/>
                  </a:lnTo>
                  <a:lnTo>
                    <a:pt x="0" y="69850"/>
                  </a:lnTo>
                  <a:lnTo>
                    <a:pt x="50177759" y="69850"/>
                  </a:lnTo>
                  <a:lnTo>
                    <a:pt x="50177759" y="0"/>
                  </a:lnTo>
                  <a:close/>
                </a:path>
              </a:pathLst>
            </a:custGeom>
            <a:solidFill>
              <a:srgbClr val="EC509A"/>
            </a:solidFill>
          </p:spPr>
          <p:txBody>
            <a:bodyPr/>
            <a:lstStyle/>
            <a:p>
              <a:endParaRPr lang="en-US"/>
            </a:p>
          </p:txBody>
        </p:sp>
      </p:grpSp>
      <p:pic>
        <p:nvPicPr>
          <p:cNvPr id="19" name="Picture 14"/>
          <p:cNvPicPr>
            <a:picLocks noChangeAspect="1"/>
          </p:cNvPicPr>
          <p:nvPr/>
        </p:nvPicPr>
        <p:blipFill rotWithShape="1">
          <a:blip r:embed="rId2"/>
          <a:srcRect l="75862"/>
          <a:stretch/>
        </p:blipFill>
        <p:spPr>
          <a:xfrm>
            <a:off x="13857680" y="801"/>
            <a:ext cx="4430320" cy="10324299"/>
          </a:xfrm>
          <a:prstGeom prst="rect">
            <a:avLst/>
          </a:prstGeom>
        </p:spPr>
      </p:pic>
      <p:pic>
        <p:nvPicPr>
          <p:cNvPr id="20" name="Picture 6">
            <a:extLst>
              <a:ext uri="{FF2B5EF4-FFF2-40B4-BE49-F238E27FC236}">
                <a16:creationId xmlns:a16="http://schemas.microsoft.com/office/drawing/2014/main" id="{260D8E5C-77FE-D14D-85EC-CB4B6C221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177" y="2891064"/>
            <a:ext cx="8787110" cy="45439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8" name="Google Shape;118;p17"/>
          <p:cNvCxnSpPr/>
          <p:nvPr/>
        </p:nvCxnSpPr>
        <p:spPr>
          <a:xfrm rot="10800000" flipH="1">
            <a:off x="1201200" y="1915150"/>
            <a:ext cx="12131400" cy="35400"/>
          </a:xfrm>
          <a:prstGeom prst="straightConnector1">
            <a:avLst/>
          </a:prstGeom>
          <a:noFill/>
          <a:ln w="28575" cap="flat" cmpd="sng">
            <a:solidFill>
              <a:srgbClr val="ED4E9B"/>
            </a:solidFill>
            <a:prstDash val="solid"/>
            <a:round/>
            <a:headEnd type="none" w="med" len="med"/>
            <a:tailEnd type="none" w="med" len="med"/>
          </a:ln>
        </p:spPr>
      </p:cxnSp>
      <p:pic>
        <p:nvPicPr>
          <p:cNvPr id="8" name="Picture 6">
            <a:extLst>
              <a:ext uri="{FF2B5EF4-FFF2-40B4-BE49-F238E27FC236}">
                <a16:creationId xmlns:a16="http://schemas.microsoft.com/office/drawing/2014/main" id="{CAD8FC3E-BFF6-4E1D-A1F5-73D60E3EE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55" y="8716933"/>
            <a:ext cx="3025394" cy="1564482"/>
          </a:xfrm>
          <a:prstGeom prst="rect">
            <a:avLst/>
          </a:prstGeom>
        </p:spPr>
      </p:pic>
      <p:sp>
        <p:nvSpPr>
          <p:cNvPr id="6" name="Google Shape;115;p17">
            <a:extLst>
              <a:ext uri="{FF2B5EF4-FFF2-40B4-BE49-F238E27FC236}">
                <a16:creationId xmlns:a16="http://schemas.microsoft.com/office/drawing/2014/main" id="{3C64B2EC-9EB8-FD41-9728-0C02413E8178}"/>
              </a:ext>
            </a:extLst>
          </p:cNvPr>
          <p:cNvSpPr txBox="1"/>
          <p:nvPr/>
        </p:nvSpPr>
        <p:spPr>
          <a:xfrm>
            <a:off x="948000" y="349368"/>
            <a:ext cx="10792800" cy="1806000"/>
          </a:xfrm>
          <a:prstGeom prst="rect">
            <a:avLst/>
          </a:prstGeom>
          <a:noFill/>
          <a:ln>
            <a:noFill/>
          </a:ln>
        </p:spPr>
        <p:txBody>
          <a:bodyPr spcFirstLastPara="1" wrap="square" lIns="182850" tIns="182850" rIns="182850" bIns="182850" anchor="t" anchorCtr="0">
            <a:noAutofit/>
          </a:bodyPr>
          <a:lstStyle/>
          <a:p>
            <a:r>
              <a:rPr lang="en-US" sz="8000" b="1">
                <a:solidFill>
                  <a:srgbClr val="0069B4"/>
                </a:solidFill>
                <a:latin typeface="Public Sans" pitchFamily="2" charset="0"/>
                <a:ea typeface="Public Sans"/>
                <a:cs typeface="Public Sans"/>
                <a:sym typeface="Public Sans"/>
              </a:rPr>
              <a:t>Welcome</a:t>
            </a:r>
            <a:endParaRPr sz="8000" b="1">
              <a:solidFill>
                <a:srgbClr val="0069B4"/>
              </a:solidFill>
              <a:latin typeface="Public Sans" pitchFamily="2" charset="0"/>
              <a:ea typeface="Public Sans"/>
              <a:cs typeface="Public Sans"/>
              <a:sym typeface="Public Sans"/>
            </a:endParaRPr>
          </a:p>
        </p:txBody>
      </p:sp>
      <p:pic>
        <p:nvPicPr>
          <p:cNvPr id="9" name="Picture 14">
            <a:extLst>
              <a:ext uri="{FF2B5EF4-FFF2-40B4-BE49-F238E27FC236}">
                <a16:creationId xmlns:a16="http://schemas.microsoft.com/office/drawing/2014/main" id="{C0CC0BC4-FC2A-8745-9F45-4672F386F825}"/>
              </a:ext>
            </a:extLst>
          </p:cNvPr>
          <p:cNvPicPr>
            <a:picLocks noChangeAspect="1"/>
          </p:cNvPicPr>
          <p:nvPr/>
        </p:nvPicPr>
        <p:blipFill rotWithShape="1">
          <a:blip r:embed="rId4"/>
          <a:srcRect l="75862"/>
          <a:stretch/>
        </p:blipFill>
        <p:spPr>
          <a:xfrm>
            <a:off x="14029898" y="801"/>
            <a:ext cx="4258101" cy="10324299"/>
          </a:xfrm>
          <a:prstGeom prst="rect">
            <a:avLst/>
          </a:prstGeom>
        </p:spPr>
      </p:pic>
      <p:sp>
        <p:nvSpPr>
          <p:cNvPr id="3" name="TextBox 2">
            <a:extLst>
              <a:ext uri="{FF2B5EF4-FFF2-40B4-BE49-F238E27FC236}">
                <a16:creationId xmlns:a16="http://schemas.microsoft.com/office/drawing/2014/main" id="{47CCBA0B-77C2-1DD0-B10E-A63D154CD89A}"/>
              </a:ext>
            </a:extLst>
          </p:cNvPr>
          <p:cNvSpPr txBox="1"/>
          <p:nvPr/>
        </p:nvSpPr>
        <p:spPr>
          <a:xfrm>
            <a:off x="5473199" y="3662012"/>
            <a:ext cx="8436241" cy="2862322"/>
          </a:xfrm>
          <a:prstGeom prst="rect">
            <a:avLst/>
          </a:prstGeom>
          <a:noFill/>
        </p:spPr>
        <p:txBody>
          <a:bodyPr wrap="square" rtlCol="0">
            <a:spAutoFit/>
          </a:bodyPr>
          <a:lstStyle/>
          <a:p>
            <a:pPr algn="ctr"/>
            <a:r>
              <a:rPr lang="en-US" sz="3600" b="1" dirty="0">
                <a:latin typeface="Public Sans" pitchFamily="2" charset="0"/>
              </a:rPr>
              <a:t>Nina Cutro-Kelly</a:t>
            </a:r>
          </a:p>
          <a:p>
            <a:pPr marL="285750" indent="-285750" algn="ctr">
              <a:buFont typeface="Arial" panose="020B0604020202020204" pitchFamily="34" charset="0"/>
              <a:buChar char="•"/>
            </a:pPr>
            <a:r>
              <a:rPr lang="en-US" sz="3600" dirty="0">
                <a:latin typeface="Public Sans" pitchFamily="2" charset="0"/>
              </a:rPr>
              <a:t>Move United Competition Manager</a:t>
            </a:r>
          </a:p>
          <a:p>
            <a:pPr marL="285750" indent="-285750" algn="ctr">
              <a:buFont typeface="Arial" panose="020B0604020202020204" pitchFamily="34" charset="0"/>
              <a:buChar char="•"/>
            </a:pPr>
            <a:r>
              <a:rPr lang="en-US" sz="3600" dirty="0">
                <a:latin typeface="Public Sans" pitchFamily="2" charset="0"/>
              </a:rPr>
              <a:t>2021 Judo Olympian</a:t>
            </a:r>
          </a:p>
          <a:p>
            <a:pPr marL="285750" indent="-285750" algn="ctr">
              <a:buFont typeface="Arial" panose="020B0604020202020204" pitchFamily="34" charset="0"/>
              <a:buChar char="•"/>
            </a:pPr>
            <a:r>
              <a:rPr lang="en-US" sz="3600" dirty="0">
                <a:latin typeface="Public Sans" pitchFamily="2" charset="0"/>
              </a:rPr>
              <a:t>2022 Deaflympic Judo Champion</a:t>
            </a:r>
          </a:p>
          <a:p>
            <a:pPr marL="285750" indent="-285750" algn="ctr">
              <a:buFont typeface="Arial" panose="020B0604020202020204" pitchFamily="34" charset="0"/>
              <a:buChar char="•"/>
            </a:pPr>
            <a:r>
              <a:rPr lang="en-US" sz="3600" dirty="0">
                <a:latin typeface="Public Sans" pitchFamily="2" charset="0"/>
              </a:rPr>
              <a:t>Dog &amp; Turtle Mom</a:t>
            </a:r>
          </a:p>
        </p:txBody>
      </p:sp>
      <p:pic>
        <p:nvPicPr>
          <p:cNvPr id="5" name="Picture 4">
            <a:extLst>
              <a:ext uri="{FF2B5EF4-FFF2-40B4-BE49-F238E27FC236}">
                <a16:creationId xmlns:a16="http://schemas.microsoft.com/office/drawing/2014/main" id="{31414959-2F6A-3875-9D15-6E28C3930B7D}"/>
              </a:ext>
            </a:extLst>
          </p:cNvPr>
          <p:cNvPicPr>
            <a:picLocks noChangeAspect="1"/>
          </p:cNvPicPr>
          <p:nvPr/>
        </p:nvPicPr>
        <p:blipFill>
          <a:blip r:embed="rId5"/>
          <a:stretch>
            <a:fillRect/>
          </a:stretch>
        </p:blipFill>
        <p:spPr>
          <a:xfrm>
            <a:off x="1080742" y="2404672"/>
            <a:ext cx="4392457" cy="4570187"/>
          </a:xfrm>
          <a:prstGeom prst="rect">
            <a:avLst/>
          </a:prstGeom>
        </p:spPr>
      </p:pic>
      <p:sp>
        <p:nvSpPr>
          <p:cNvPr id="7" name="TextBox 6">
            <a:extLst>
              <a:ext uri="{FF2B5EF4-FFF2-40B4-BE49-F238E27FC236}">
                <a16:creationId xmlns:a16="http://schemas.microsoft.com/office/drawing/2014/main" id="{750F657A-60CA-0BC7-6E60-B936F8D8A094}"/>
              </a:ext>
            </a:extLst>
          </p:cNvPr>
          <p:cNvSpPr txBox="1"/>
          <p:nvPr/>
        </p:nvSpPr>
        <p:spPr>
          <a:xfrm>
            <a:off x="0" y="8030978"/>
            <a:ext cx="14382463" cy="461665"/>
          </a:xfrm>
          <a:prstGeom prst="rect">
            <a:avLst/>
          </a:prstGeom>
          <a:noFill/>
        </p:spPr>
        <p:txBody>
          <a:bodyPr wrap="none" rtlCol="0">
            <a:spAutoFit/>
          </a:bodyPr>
          <a:lstStyle/>
          <a:p>
            <a:r>
              <a:rPr lang="en-US" sz="2400" dirty="0">
                <a:latin typeface="Public Sans" panose="020B0604020202020204" charset="0"/>
                <a:hlinkClick r:id="rId6"/>
              </a:rPr>
              <a:t>Learn more about Nina! Listen to "The Gentle Way" on Move United's Redefining Disability Podcast!</a:t>
            </a:r>
            <a:endParaRPr lang="en-US" sz="2400" dirty="0">
              <a:latin typeface="Public Sans" panose="020B0604020202020204" charset="0"/>
            </a:endParaRPr>
          </a:p>
        </p:txBody>
      </p:sp>
    </p:spTree>
    <p:extLst>
      <p:ext uri="{BB962C8B-B14F-4D97-AF65-F5344CB8AC3E}">
        <p14:creationId xmlns:p14="http://schemas.microsoft.com/office/powerpoint/2010/main" val="241858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8" name="Google Shape;118;p17"/>
          <p:cNvCxnSpPr/>
          <p:nvPr/>
        </p:nvCxnSpPr>
        <p:spPr>
          <a:xfrm rot="10800000" flipH="1">
            <a:off x="1201200" y="1915150"/>
            <a:ext cx="12131400" cy="35400"/>
          </a:xfrm>
          <a:prstGeom prst="straightConnector1">
            <a:avLst/>
          </a:prstGeom>
          <a:noFill/>
          <a:ln w="28575" cap="flat" cmpd="sng">
            <a:solidFill>
              <a:srgbClr val="ED4E9B"/>
            </a:solidFill>
            <a:prstDash val="solid"/>
            <a:round/>
            <a:headEnd type="none" w="med" len="med"/>
            <a:tailEnd type="none" w="med" len="med"/>
          </a:ln>
        </p:spPr>
      </p:cxnSp>
      <p:pic>
        <p:nvPicPr>
          <p:cNvPr id="8" name="Picture 6">
            <a:extLst>
              <a:ext uri="{FF2B5EF4-FFF2-40B4-BE49-F238E27FC236}">
                <a16:creationId xmlns:a16="http://schemas.microsoft.com/office/drawing/2014/main" id="{CAD8FC3E-BFF6-4E1D-A1F5-73D60E3EE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 y="8889508"/>
            <a:ext cx="2694888" cy="1399229"/>
          </a:xfrm>
          <a:prstGeom prst="rect">
            <a:avLst/>
          </a:prstGeom>
        </p:spPr>
      </p:pic>
      <p:sp>
        <p:nvSpPr>
          <p:cNvPr id="6" name="Google Shape;115;p17">
            <a:extLst>
              <a:ext uri="{FF2B5EF4-FFF2-40B4-BE49-F238E27FC236}">
                <a16:creationId xmlns:a16="http://schemas.microsoft.com/office/drawing/2014/main" id="{C6CA2F1B-EE35-044D-A5F4-F006454A1A44}"/>
              </a:ext>
            </a:extLst>
          </p:cNvPr>
          <p:cNvSpPr txBox="1"/>
          <p:nvPr/>
        </p:nvSpPr>
        <p:spPr>
          <a:xfrm>
            <a:off x="1201198" y="349368"/>
            <a:ext cx="12131401" cy="1806000"/>
          </a:xfrm>
          <a:prstGeom prst="rect">
            <a:avLst/>
          </a:prstGeom>
          <a:noFill/>
          <a:ln>
            <a:noFill/>
          </a:ln>
        </p:spPr>
        <p:txBody>
          <a:bodyPr spcFirstLastPara="1" wrap="square" lIns="182850" tIns="182850" rIns="182850" bIns="182850" anchor="t" anchorCtr="0">
            <a:noAutofit/>
          </a:bodyPr>
          <a:lstStyle/>
          <a:p>
            <a:r>
              <a:rPr lang="en-US" sz="6600" b="1">
                <a:solidFill>
                  <a:srgbClr val="0069B4"/>
                </a:solidFill>
                <a:latin typeface="Public Sans" pitchFamily="2" charset="0"/>
                <a:ea typeface="Public Sans"/>
                <a:cs typeface="Public Sans"/>
                <a:sym typeface="Public Sans"/>
              </a:rPr>
              <a:t>2025 Competition Calendar</a:t>
            </a:r>
            <a:endParaRPr sz="6600" b="1">
              <a:solidFill>
                <a:srgbClr val="0069B4"/>
              </a:solidFill>
              <a:latin typeface="Public Sans" pitchFamily="2" charset="0"/>
              <a:ea typeface="Public Sans"/>
              <a:cs typeface="Public Sans"/>
              <a:sym typeface="Public Sans"/>
            </a:endParaRPr>
          </a:p>
        </p:txBody>
      </p:sp>
      <p:pic>
        <p:nvPicPr>
          <p:cNvPr id="9" name="Picture 14">
            <a:extLst>
              <a:ext uri="{FF2B5EF4-FFF2-40B4-BE49-F238E27FC236}">
                <a16:creationId xmlns:a16="http://schemas.microsoft.com/office/drawing/2014/main" id="{7F6FB433-7E26-4748-9E6B-74B9502D3509}"/>
              </a:ext>
            </a:extLst>
          </p:cNvPr>
          <p:cNvPicPr>
            <a:picLocks noChangeAspect="1"/>
          </p:cNvPicPr>
          <p:nvPr/>
        </p:nvPicPr>
        <p:blipFill rotWithShape="1">
          <a:blip r:embed="rId4"/>
          <a:srcRect l="75862"/>
          <a:stretch/>
        </p:blipFill>
        <p:spPr>
          <a:xfrm>
            <a:off x="13857680" y="801"/>
            <a:ext cx="4430320" cy="10324299"/>
          </a:xfrm>
          <a:prstGeom prst="rect">
            <a:avLst/>
          </a:prstGeom>
        </p:spPr>
      </p:pic>
      <p:sp>
        <p:nvSpPr>
          <p:cNvPr id="2" name="TextBox 1">
            <a:extLst>
              <a:ext uri="{FF2B5EF4-FFF2-40B4-BE49-F238E27FC236}">
                <a16:creationId xmlns:a16="http://schemas.microsoft.com/office/drawing/2014/main" id="{634FDBD0-69B6-1D4E-B24B-A6D1977CA1D3}"/>
              </a:ext>
            </a:extLst>
          </p:cNvPr>
          <p:cNvSpPr txBox="1"/>
          <p:nvPr/>
        </p:nvSpPr>
        <p:spPr>
          <a:xfrm>
            <a:off x="1201198" y="2155368"/>
            <a:ext cx="12131400" cy="646331"/>
          </a:xfrm>
          <a:prstGeom prst="rect">
            <a:avLst/>
          </a:prstGeom>
          <a:noFill/>
        </p:spPr>
        <p:txBody>
          <a:bodyPr wrap="square" rtlCol="0">
            <a:spAutoFit/>
          </a:bodyPr>
          <a:lstStyle/>
          <a:p>
            <a:pPr algn="ctr"/>
            <a:r>
              <a:rPr lang="en-US" sz="3600" b="1" dirty="0">
                <a:latin typeface="Public Sans" pitchFamily="2" charset="0"/>
              </a:rPr>
              <a:t>37 competitions in 25 states</a:t>
            </a:r>
          </a:p>
        </p:txBody>
      </p:sp>
      <p:pic>
        <p:nvPicPr>
          <p:cNvPr id="4" name="Picture 3" descr="A poster with a map and a qr code&#10;&#10;Description automatically generated">
            <a:extLst>
              <a:ext uri="{FF2B5EF4-FFF2-40B4-BE49-F238E27FC236}">
                <a16:creationId xmlns:a16="http://schemas.microsoft.com/office/drawing/2014/main" id="{945A9BCA-1174-B7A7-0CFD-BB8E0D35A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4147" y="2729517"/>
            <a:ext cx="8885501" cy="6348691"/>
          </a:xfrm>
          <a:prstGeom prst="rect">
            <a:avLst/>
          </a:prstGeom>
        </p:spPr>
      </p:pic>
    </p:spTree>
    <p:extLst>
      <p:ext uri="{BB962C8B-B14F-4D97-AF65-F5344CB8AC3E}">
        <p14:creationId xmlns:p14="http://schemas.microsoft.com/office/powerpoint/2010/main" val="1367278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a:extLst>
            <a:ext uri="{FF2B5EF4-FFF2-40B4-BE49-F238E27FC236}">
              <a16:creationId xmlns:a16="http://schemas.microsoft.com/office/drawing/2014/main" id="{86F066A8-6BBE-AD2A-7486-D932CDBC9DA8}"/>
            </a:ext>
          </a:extLst>
        </p:cNvPr>
        <p:cNvGrpSpPr/>
        <p:nvPr/>
      </p:nvGrpSpPr>
      <p:grpSpPr>
        <a:xfrm>
          <a:off x="0" y="0"/>
          <a:ext cx="0" cy="0"/>
          <a:chOff x="0" y="0"/>
          <a:chExt cx="0" cy="0"/>
        </a:xfrm>
      </p:grpSpPr>
      <p:cxnSp>
        <p:nvCxnSpPr>
          <p:cNvPr id="118" name="Google Shape;118;p17">
            <a:extLst>
              <a:ext uri="{FF2B5EF4-FFF2-40B4-BE49-F238E27FC236}">
                <a16:creationId xmlns:a16="http://schemas.microsoft.com/office/drawing/2014/main" id="{042C9982-F073-7A79-0AFD-D19CEB9C9F31}"/>
              </a:ext>
            </a:extLst>
          </p:cNvPr>
          <p:cNvCxnSpPr/>
          <p:nvPr/>
        </p:nvCxnSpPr>
        <p:spPr>
          <a:xfrm rot="10800000" flipH="1">
            <a:off x="1201200" y="1915150"/>
            <a:ext cx="12131400" cy="35400"/>
          </a:xfrm>
          <a:prstGeom prst="straightConnector1">
            <a:avLst/>
          </a:prstGeom>
          <a:noFill/>
          <a:ln w="28575" cap="flat" cmpd="sng">
            <a:solidFill>
              <a:srgbClr val="ED4E9B"/>
            </a:solidFill>
            <a:prstDash val="solid"/>
            <a:round/>
            <a:headEnd type="none" w="med" len="med"/>
            <a:tailEnd type="none" w="med" len="med"/>
          </a:ln>
        </p:spPr>
      </p:cxnSp>
      <p:pic>
        <p:nvPicPr>
          <p:cNvPr id="8" name="Picture 6">
            <a:extLst>
              <a:ext uri="{FF2B5EF4-FFF2-40B4-BE49-F238E27FC236}">
                <a16:creationId xmlns:a16="http://schemas.microsoft.com/office/drawing/2014/main" id="{73D0928F-AA80-EC50-FA02-81E7F8486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 y="8889508"/>
            <a:ext cx="2694888" cy="1399229"/>
          </a:xfrm>
          <a:prstGeom prst="rect">
            <a:avLst/>
          </a:prstGeom>
        </p:spPr>
      </p:pic>
      <p:sp>
        <p:nvSpPr>
          <p:cNvPr id="6" name="Google Shape;115;p17">
            <a:extLst>
              <a:ext uri="{FF2B5EF4-FFF2-40B4-BE49-F238E27FC236}">
                <a16:creationId xmlns:a16="http://schemas.microsoft.com/office/drawing/2014/main" id="{BAB84216-F373-8B46-7B67-CBA808908CBE}"/>
              </a:ext>
            </a:extLst>
          </p:cNvPr>
          <p:cNvSpPr txBox="1"/>
          <p:nvPr/>
        </p:nvSpPr>
        <p:spPr>
          <a:xfrm>
            <a:off x="1869938" y="170869"/>
            <a:ext cx="12131401" cy="1806000"/>
          </a:xfrm>
          <a:prstGeom prst="rect">
            <a:avLst/>
          </a:prstGeom>
          <a:noFill/>
          <a:ln>
            <a:noFill/>
          </a:ln>
        </p:spPr>
        <p:txBody>
          <a:bodyPr spcFirstLastPara="1" wrap="square" lIns="182850" tIns="182850" rIns="182850" bIns="182850" anchor="t" anchorCtr="0">
            <a:noAutofit/>
          </a:bodyPr>
          <a:lstStyle/>
          <a:p>
            <a:r>
              <a:rPr lang="en-US" sz="6600" b="1" dirty="0">
                <a:solidFill>
                  <a:srgbClr val="0069B4"/>
                </a:solidFill>
                <a:latin typeface="Public Sans" pitchFamily="2" charset="0"/>
                <a:ea typeface="Public Sans"/>
                <a:cs typeface="Public Sans"/>
                <a:sym typeface="Public Sans"/>
                <a:hlinkClick r:id="rId4"/>
              </a:rPr>
              <a:t>2025 Competition Calendar</a:t>
            </a:r>
            <a:endParaRPr sz="6600" b="1" dirty="0">
              <a:solidFill>
                <a:srgbClr val="0069B4"/>
              </a:solidFill>
              <a:latin typeface="Public Sans" pitchFamily="2" charset="0"/>
              <a:ea typeface="Public Sans"/>
              <a:cs typeface="Public Sans"/>
              <a:sym typeface="Public Sans"/>
            </a:endParaRPr>
          </a:p>
        </p:txBody>
      </p:sp>
      <p:pic>
        <p:nvPicPr>
          <p:cNvPr id="9" name="Picture 14">
            <a:extLst>
              <a:ext uri="{FF2B5EF4-FFF2-40B4-BE49-F238E27FC236}">
                <a16:creationId xmlns:a16="http://schemas.microsoft.com/office/drawing/2014/main" id="{21E9FC6E-4A6C-3D36-155C-E3332B9F7D72}"/>
              </a:ext>
            </a:extLst>
          </p:cNvPr>
          <p:cNvPicPr>
            <a:picLocks noChangeAspect="1"/>
          </p:cNvPicPr>
          <p:nvPr/>
        </p:nvPicPr>
        <p:blipFill rotWithShape="1">
          <a:blip r:embed="rId5"/>
          <a:srcRect l="75862"/>
          <a:stretch/>
        </p:blipFill>
        <p:spPr>
          <a:xfrm>
            <a:off x="13857680" y="801"/>
            <a:ext cx="4430320" cy="10324299"/>
          </a:xfrm>
          <a:prstGeom prst="rect">
            <a:avLst/>
          </a:prstGeom>
        </p:spPr>
      </p:pic>
      <p:sp>
        <p:nvSpPr>
          <p:cNvPr id="2" name="TextBox 1">
            <a:extLst>
              <a:ext uri="{FF2B5EF4-FFF2-40B4-BE49-F238E27FC236}">
                <a16:creationId xmlns:a16="http://schemas.microsoft.com/office/drawing/2014/main" id="{7DBA9FC0-89FD-1C46-5E53-5167A3855E38}"/>
              </a:ext>
            </a:extLst>
          </p:cNvPr>
          <p:cNvSpPr txBox="1"/>
          <p:nvPr/>
        </p:nvSpPr>
        <p:spPr>
          <a:xfrm>
            <a:off x="1201196" y="2155368"/>
            <a:ext cx="12131401" cy="741741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Public Sans" pitchFamily="2" charset="0"/>
              </a:rPr>
              <a:t>Single- and multi-sport competitions</a:t>
            </a:r>
          </a:p>
          <a:p>
            <a:endParaRPr lang="en-US" sz="2800" dirty="0">
              <a:latin typeface="Public Sans" pitchFamily="2" charset="0"/>
            </a:endParaRPr>
          </a:p>
          <a:p>
            <a:pPr marL="457200" indent="-457200">
              <a:buFont typeface="Arial" panose="020B0604020202020204" pitchFamily="34" charset="0"/>
              <a:buChar char="•"/>
            </a:pPr>
            <a:r>
              <a:rPr lang="en-US" sz="2800" dirty="0">
                <a:latin typeface="Public Sans" pitchFamily="2" charset="0"/>
              </a:rPr>
              <a:t>Sports included</a:t>
            </a:r>
          </a:p>
          <a:p>
            <a:pPr marL="914400" lvl="1" indent="-457200">
              <a:buFont typeface="Arial" panose="020B0604020202020204" pitchFamily="34" charset="0"/>
              <a:buChar char="•"/>
            </a:pPr>
            <a:r>
              <a:rPr lang="en-US" sz="2800" dirty="0">
                <a:latin typeface="Public Sans" pitchFamily="2" charset="0"/>
              </a:rPr>
              <a:t>Archery</a:t>
            </a:r>
          </a:p>
          <a:p>
            <a:pPr marL="914400" lvl="1" indent="-457200">
              <a:buFont typeface="Arial" panose="020B0604020202020204" pitchFamily="34" charset="0"/>
              <a:buChar char="•"/>
            </a:pPr>
            <a:r>
              <a:rPr lang="en-US" sz="2800" dirty="0">
                <a:latin typeface="Public Sans" pitchFamily="2" charset="0"/>
              </a:rPr>
              <a:t>Boccia</a:t>
            </a:r>
          </a:p>
          <a:p>
            <a:pPr marL="914400" lvl="1" indent="-457200">
              <a:buFont typeface="Arial" panose="020B0604020202020204" pitchFamily="34" charset="0"/>
              <a:buChar char="•"/>
            </a:pPr>
            <a:r>
              <a:rPr lang="en-US" sz="2800" dirty="0">
                <a:latin typeface="Public Sans" pitchFamily="2" charset="0"/>
              </a:rPr>
              <a:t>Paratriathlon</a:t>
            </a:r>
          </a:p>
          <a:p>
            <a:pPr marL="914400" lvl="1" indent="-457200">
              <a:buFont typeface="Arial" panose="020B0604020202020204" pitchFamily="34" charset="0"/>
              <a:buChar char="•"/>
            </a:pPr>
            <a:r>
              <a:rPr lang="en-US" sz="2800" dirty="0">
                <a:latin typeface="Public Sans" pitchFamily="2" charset="0"/>
              </a:rPr>
              <a:t>Powerlifting</a:t>
            </a:r>
          </a:p>
          <a:p>
            <a:pPr marL="914400" lvl="1" indent="-457200">
              <a:buFont typeface="Arial" panose="020B0604020202020204" pitchFamily="34" charset="0"/>
              <a:buChar char="•"/>
            </a:pPr>
            <a:r>
              <a:rPr lang="en-US" sz="2800" dirty="0">
                <a:latin typeface="Public Sans" pitchFamily="2" charset="0"/>
              </a:rPr>
              <a:t>Shooting (Air Rifle)</a:t>
            </a:r>
          </a:p>
          <a:p>
            <a:pPr marL="914400" lvl="1" indent="-457200">
              <a:buFont typeface="Arial" panose="020B0604020202020204" pitchFamily="34" charset="0"/>
              <a:buChar char="•"/>
            </a:pPr>
            <a:r>
              <a:rPr lang="en-US" sz="2800" dirty="0">
                <a:latin typeface="Public Sans" pitchFamily="2" charset="0"/>
              </a:rPr>
              <a:t>Swimming</a:t>
            </a:r>
          </a:p>
          <a:p>
            <a:pPr marL="914400" lvl="1" indent="-457200">
              <a:buFont typeface="Arial" panose="020B0604020202020204" pitchFamily="34" charset="0"/>
              <a:buChar char="•"/>
            </a:pPr>
            <a:r>
              <a:rPr lang="en-US" sz="2800" dirty="0">
                <a:latin typeface="Public Sans" pitchFamily="2" charset="0"/>
              </a:rPr>
              <a:t>Track and Field</a:t>
            </a:r>
          </a:p>
          <a:p>
            <a:pPr marL="914400" lvl="1" indent="-457200">
              <a:buFont typeface="Arial" panose="020B0604020202020204" pitchFamily="34" charset="0"/>
              <a:buChar char="•"/>
            </a:pPr>
            <a:r>
              <a:rPr lang="en-US" sz="2800" dirty="0">
                <a:latin typeface="Public Sans" pitchFamily="2" charset="0"/>
              </a:rPr>
              <a:t>Wheelchair Tennis</a:t>
            </a:r>
          </a:p>
          <a:p>
            <a:pPr lvl="1"/>
            <a:endParaRPr lang="en-US" sz="2800" dirty="0">
              <a:latin typeface="Public Sans" pitchFamily="2" charset="0"/>
            </a:endParaRPr>
          </a:p>
          <a:p>
            <a:pPr marL="457200" indent="-457200">
              <a:buFont typeface="Arial" panose="020B0604020202020204" pitchFamily="34" charset="0"/>
              <a:buChar char="•"/>
            </a:pPr>
            <a:r>
              <a:rPr lang="en-US" sz="2800" dirty="0">
                <a:latin typeface="Public Sans" pitchFamily="2" charset="0"/>
              </a:rPr>
              <a:t>Open to all athletes with a permanent disability</a:t>
            </a:r>
          </a:p>
          <a:p>
            <a:pPr marL="914400" lvl="1" indent="-457200">
              <a:buFont typeface="Arial" panose="020B0604020202020204" pitchFamily="34" charset="0"/>
              <a:buChar char="•"/>
            </a:pPr>
            <a:r>
              <a:rPr lang="en-US" sz="2800" dirty="0">
                <a:latin typeface="Public Sans" pitchFamily="2" charset="0"/>
              </a:rPr>
              <a:t>Questions around eligibility should be sent to Event Director</a:t>
            </a:r>
          </a:p>
          <a:p>
            <a:pPr marL="914400" lvl="1" indent="-457200">
              <a:buFont typeface="Arial" panose="020B0604020202020204" pitchFamily="34" charset="0"/>
              <a:buChar char="•"/>
            </a:pPr>
            <a:r>
              <a:rPr lang="en-US" sz="2800" dirty="0">
                <a:latin typeface="Public Sans" pitchFamily="2" charset="0"/>
              </a:rPr>
              <a:t>National classification opportunities at some of the competitions</a:t>
            </a:r>
          </a:p>
          <a:p>
            <a:pPr marL="914400" lvl="1" indent="-457200">
              <a:buFont typeface="Arial" panose="020B0604020202020204" pitchFamily="34" charset="0"/>
              <a:buChar char="•"/>
            </a:pPr>
            <a:r>
              <a:rPr lang="en-US" sz="2800" dirty="0">
                <a:hlinkClick r:id="rId6"/>
              </a:rPr>
              <a:t>Download the Virtual 2025 Sanction Competition Promotional Brochure Here!</a:t>
            </a:r>
            <a:endParaRPr lang="en-US" sz="2800" dirty="0">
              <a:latin typeface="Public Sans" pitchFamily="2" charset="0"/>
            </a:endParaRPr>
          </a:p>
        </p:txBody>
      </p:sp>
      <p:pic>
        <p:nvPicPr>
          <p:cNvPr id="5" name="Picture 4" descr="A person in a handcart&#10;&#10;Description automatically generated">
            <a:extLst>
              <a:ext uri="{FF2B5EF4-FFF2-40B4-BE49-F238E27FC236}">
                <a16:creationId xmlns:a16="http://schemas.microsoft.com/office/drawing/2014/main" id="{8C84736C-ACE5-E382-A022-A9BC4452D3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5182" y="3859306"/>
            <a:ext cx="4377416" cy="2918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33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a:extLst>
            <a:ext uri="{FF2B5EF4-FFF2-40B4-BE49-F238E27FC236}">
              <a16:creationId xmlns:a16="http://schemas.microsoft.com/office/drawing/2014/main" id="{5DC32321-1F93-C338-FB15-C71EF3D89046}"/>
            </a:ext>
          </a:extLst>
        </p:cNvPr>
        <p:cNvGrpSpPr/>
        <p:nvPr/>
      </p:nvGrpSpPr>
      <p:grpSpPr>
        <a:xfrm>
          <a:off x="0" y="0"/>
          <a:ext cx="0" cy="0"/>
          <a:chOff x="0" y="0"/>
          <a:chExt cx="0" cy="0"/>
        </a:xfrm>
      </p:grpSpPr>
      <p:cxnSp>
        <p:nvCxnSpPr>
          <p:cNvPr id="118" name="Google Shape;118;p17">
            <a:extLst>
              <a:ext uri="{FF2B5EF4-FFF2-40B4-BE49-F238E27FC236}">
                <a16:creationId xmlns:a16="http://schemas.microsoft.com/office/drawing/2014/main" id="{87835F1B-35C5-8358-EFED-DA8DD8E452A8}"/>
              </a:ext>
            </a:extLst>
          </p:cNvPr>
          <p:cNvCxnSpPr/>
          <p:nvPr/>
        </p:nvCxnSpPr>
        <p:spPr>
          <a:xfrm rot="10800000" flipH="1">
            <a:off x="1201200" y="1915150"/>
            <a:ext cx="12131400" cy="35400"/>
          </a:xfrm>
          <a:prstGeom prst="straightConnector1">
            <a:avLst/>
          </a:prstGeom>
          <a:noFill/>
          <a:ln w="28575" cap="flat" cmpd="sng">
            <a:solidFill>
              <a:srgbClr val="ED4E9B"/>
            </a:solidFill>
            <a:prstDash val="solid"/>
            <a:round/>
            <a:headEnd type="none" w="med" len="med"/>
            <a:tailEnd type="none" w="med" len="med"/>
          </a:ln>
        </p:spPr>
      </p:cxnSp>
      <p:pic>
        <p:nvPicPr>
          <p:cNvPr id="8" name="Picture 6">
            <a:extLst>
              <a:ext uri="{FF2B5EF4-FFF2-40B4-BE49-F238E27FC236}">
                <a16:creationId xmlns:a16="http://schemas.microsoft.com/office/drawing/2014/main" id="{396A6CE1-3279-EC61-BF86-D17A7740D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 y="8889508"/>
            <a:ext cx="2694888" cy="1399229"/>
          </a:xfrm>
          <a:prstGeom prst="rect">
            <a:avLst/>
          </a:prstGeom>
        </p:spPr>
      </p:pic>
      <p:sp>
        <p:nvSpPr>
          <p:cNvPr id="6" name="Google Shape;115;p17">
            <a:extLst>
              <a:ext uri="{FF2B5EF4-FFF2-40B4-BE49-F238E27FC236}">
                <a16:creationId xmlns:a16="http://schemas.microsoft.com/office/drawing/2014/main" id="{0DFC5058-B6AB-3BF3-E98A-8641F8CCEFAA}"/>
              </a:ext>
            </a:extLst>
          </p:cNvPr>
          <p:cNvSpPr txBox="1"/>
          <p:nvPr/>
        </p:nvSpPr>
        <p:spPr>
          <a:xfrm>
            <a:off x="1201197" y="672991"/>
            <a:ext cx="12131401" cy="1806000"/>
          </a:xfrm>
          <a:prstGeom prst="rect">
            <a:avLst/>
          </a:prstGeom>
          <a:noFill/>
          <a:ln>
            <a:noFill/>
          </a:ln>
        </p:spPr>
        <p:txBody>
          <a:bodyPr spcFirstLastPara="1" wrap="square" lIns="182850" tIns="182850" rIns="182850" bIns="182850" anchor="t" anchorCtr="0">
            <a:noAutofit/>
          </a:bodyPr>
          <a:lstStyle/>
          <a:p>
            <a:r>
              <a:rPr lang="en-US" sz="6000" b="1" dirty="0">
                <a:solidFill>
                  <a:srgbClr val="0069B4"/>
                </a:solidFill>
                <a:latin typeface="Public Sans"/>
                <a:ea typeface="Public Sans"/>
                <a:cs typeface="Public Sans"/>
                <a:sym typeface="Public Sans"/>
                <a:hlinkClick r:id="rId4"/>
              </a:rPr>
              <a:t>Adaptive Shooting League</a:t>
            </a:r>
            <a:endParaRPr sz="6000" b="1">
              <a:solidFill>
                <a:srgbClr val="0069B4"/>
              </a:solidFill>
              <a:latin typeface="Public Sans" pitchFamily="2" charset="0"/>
              <a:ea typeface="Public Sans"/>
              <a:cs typeface="Public Sans"/>
              <a:sym typeface="Public Sans"/>
            </a:endParaRPr>
          </a:p>
        </p:txBody>
      </p:sp>
      <p:pic>
        <p:nvPicPr>
          <p:cNvPr id="9" name="Picture 14">
            <a:extLst>
              <a:ext uri="{FF2B5EF4-FFF2-40B4-BE49-F238E27FC236}">
                <a16:creationId xmlns:a16="http://schemas.microsoft.com/office/drawing/2014/main" id="{7A19FFEC-A1F8-E6E1-AA05-1CD7C4E5228D}"/>
              </a:ext>
            </a:extLst>
          </p:cNvPr>
          <p:cNvPicPr>
            <a:picLocks noChangeAspect="1"/>
          </p:cNvPicPr>
          <p:nvPr/>
        </p:nvPicPr>
        <p:blipFill rotWithShape="1">
          <a:blip r:embed="rId5"/>
          <a:srcRect l="75862"/>
          <a:stretch/>
        </p:blipFill>
        <p:spPr>
          <a:xfrm>
            <a:off x="13857680" y="801"/>
            <a:ext cx="4430320" cy="10324299"/>
          </a:xfrm>
          <a:prstGeom prst="rect">
            <a:avLst/>
          </a:prstGeom>
        </p:spPr>
      </p:pic>
      <p:sp>
        <p:nvSpPr>
          <p:cNvPr id="2" name="TextBox 1">
            <a:extLst>
              <a:ext uri="{FF2B5EF4-FFF2-40B4-BE49-F238E27FC236}">
                <a16:creationId xmlns:a16="http://schemas.microsoft.com/office/drawing/2014/main" id="{1B2BFDC9-A360-BF31-BA75-2A9D6A75FEA3}"/>
              </a:ext>
            </a:extLst>
          </p:cNvPr>
          <p:cNvSpPr txBox="1"/>
          <p:nvPr/>
        </p:nvSpPr>
        <p:spPr>
          <a:xfrm>
            <a:off x="1201198" y="2155368"/>
            <a:ext cx="12131400" cy="1815882"/>
          </a:xfrm>
          <a:prstGeom prst="rect">
            <a:avLst/>
          </a:prstGeom>
          <a:noFill/>
        </p:spPr>
        <p:txBody>
          <a:bodyPr wrap="square" rtlCol="0">
            <a:spAutoFit/>
          </a:bodyPr>
          <a:lstStyle/>
          <a:p>
            <a:pPr marL="457200" indent="-457200">
              <a:buFont typeface="Arial" panose="020B0604020202020204" pitchFamily="34" charset="0"/>
              <a:buChar char="•"/>
            </a:pPr>
            <a:r>
              <a:rPr lang="en-US" sz="2800" b="0" i="0" dirty="0">
                <a:solidFill>
                  <a:srgbClr val="000000"/>
                </a:solidFill>
                <a:effectLst/>
                <a:latin typeface="Public Sans" pitchFamily="2" charset="0"/>
              </a:rPr>
              <a:t>Comprised of Move United’s member organizations and community partners from across the country. Program offerings differ by location.</a:t>
            </a:r>
          </a:p>
          <a:p>
            <a:pPr marL="457200" indent="-457200">
              <a:buFont typeface="Arial" panose="020B0604020202020204" pitchFamily="34" charset="0"/>
              <a:buChar char="•"/>
            </a:pPr>
            <a:r>
              <a:rPr lang="en-US" sz="2800" dirty="0">
                <a:solidFill>
                  <a:srgbClr val="000000"/>
                </a:solidFill>
                <a:latin typeface="Public Sans" pitchFamily="2" charset="0"/>
              </a:rPr>
              <a:t>Monthly virtual competitive opportunities </a:t>
            </a:r>
            <a:endParaRPr lang="en-US" sz="2800" dirty="0">
              <a:latin typeface="Public Sans" pitchFamily="2" charset="0"/>
            </a:endParaRPr>
          </a:p>
        </p:txBody>
      </p:sp>
      <p:pic>
        <p:nvPicPr>
          <p:cNvPr id="4" name="Picture 3">
            <a:extLst>
              <a:ext uri="{FF2B5EF4-FFF2-40B4-BE49-F238E27FC236}">
                <a16:creationId xmlns:a16="http://schemas.microsoft.com/office/drawing/2014/main" id="{FEC16651-FAC2-8337-D7A6-E5C1033953EA}"/>
              </a:ext>
            </a:extLst>
          </p:cNvPr>
          <p:cNvPicPr>
            <a:picLocks noChangeAspect="1"/>
          </p:cNvPicPr>
          <p:nvPr/>
        </p:nvPicPr>
        <p:blipFill>
          <a:blip r:embed="rId6"/>
          <a:stretch>
            <a:fillRect/>
          </a:stretch>
        </p:blipFill>
        <p:spPr>
          <a:xfrm>
            <a:off x="3400927" y="4176067"/>
            <a:ext cx="8313570" cy="5318813"/>
          </a:xfrm>
          <a:prstGeom prst="rect">
            <a:avLst/>
          </a:prstGeom>
        </p:spPr>
      </p:pic>
    </p:spTree>
    <p:extLst>
      <p:ext uri="{BB962C8B-B14F-4D97-AF65-F5344CB8AC3E}">
        <p14:creationId xmlns:p14="http://schemas.microsoft.com/office/powerpoint/2010/main" val="193082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115;p17">
            <a:extLst>
              <a:ext uri="{FF2B5EF4-FFF2-40B4-BE49-F238E27FC236}">
                <a16:creationId xmlns:a16="http://schemas.microsoft.com/office/drawing/2014/main" id="{A43A2545-F1EA-8047-B60D-9819CE3B6F63}"/>
              </a:ext>
            </a:extLst>
          </p:cNvPr>
          <p:cNvSpPr txBox="1"/>
          <p:nvPr/>
        </p:nvSpPr>
        <p:spPr>
          <a:xfrm>
            <a:off x="1201201" y="676732"/>
            <a:ext cx="12131399" cy="1530379"/>
          </a:xfrm>
          <a:prstGeom prst="rect">
            <a:avLst/>
          </a:prstGeom>
          <a:noFill/>
          <a:ln>
            <a:noFill/>
          </a:ln>
        </p:spPr>
        <p:txBody>
          <a:bodyPr spcFirstLastPara="1" wrap="square" lIns="182850" tIns="182850" rIns="182850" bIns="182850" anchor="t" anchorCtr="0">
            <a:noAutofit/>
          </a:bodyPr>
          <a:lstStyle/>
          <a:p>
            <a:r>
              <a:rPr lang="en-US" sz="6000" b="1">
                <a:solidFill>
                  <a:srgbClr val="0069B4"/>
                </a:solidFill>
                <a:latin typeface="Public Sans" pitchFamily="2" charset="0"/>
                <a:ea typeface="Public Sans"/>
                <a:cs typeface="Public Sans"/>
                <a:sym typeface="Public Sans"/>
              </a:rPr>
              <a:t>2025 The Hartford Nationals</a:t>
            </a:r>
          </a:p>
        </p:txBody>
      </p:sp>
      <p:cxnSp>
        <p:nvCxnSpPr>
          <p:cNvPr id="31" name="Google Shape;118;p17">
            <a:extLst>
              <a:ext uri="{FF2B5EF4-FFF2-40B4-BE49-F238E27FC236}">
                <a16:creationId xmlns:a16="http://schemas.microsoft.com/office/drawing/2014/main" id="{524BACA9-8327-644F-ACFD-86E1B187B3D8}"/>
              </a:ext>
            </a:extLst>
          </p:cNvPr>
          <p:cNvCxnSpPr/>
          <p:nvPr/>
        </p:nvCxnSpPr>
        <p:spPr>
          <a:xfrm rot="10800000" flipH="1">
            <a:off x="1201200" y="1915150"/>
            <a:ext cx="12131400" cy="35400"/>
          </a:xfrm>
          <a:prstGeom prst="straightConnector1">
            <a:avLst/>
          </a:prstGeom>
          <a:noFill/>
          <a:ln w="28575" cap="flat" cmpd="sng">
            <a:solidFill>
              <a:srgbClr val="ED4E9B"/>
            </a:solidFill>
            <a:prstDash val="solid"/>
            <a:round/>
            <a:headEnd type="none" w="med" len="med"/>
            <a:tailEnd type="none" w="med" len="med"/>
          </a:ln>
        </p:spPr>
      </p:cxnSp>
      <p:pic>
        <p:nvPicPr>
          <p:cNvPr id="32" name="Picture 14">
            <a:extLst>
              <a:ext uri="{FF2B5EF4-FFF2-40B4-BE49-F238E27FC236}">
                <a16:creationId xmlns:a16="http://schemas.microsoft.com/office/drawing/2014/main" id="{25266B3D-3F42-584F-A90E-A93F0A082BED}"/>
              </a:ext>
            </a:extLst>
          </p:cNvPr>
          <p:cNvPicPr>
            <a:picLocks noChangeAspect="1"/>
          </p:cNvPicPr>
          <p:nvPr/>
        </p:nvPicPr>
        <p:blipFill rotWithShape="1">
          <a:blip r:embed="rId2"/>
          <a:srcRect l="75862"/>
          <a:stretch/>
        </p:blipFill>
        <p:spPr>
          <a:xfrm>
            <a:off x="13857680" y="801"/>
            <a:ext cx="4430320" cy="10324299"/>
          </a:xfrm>
          <a:prstGeom prst="rect">
            <a:avLst/>
          </a:prstGeom>
        </p:spPr>
      </p:pic>
      <p:pic>
        <p:nvPicPr>
          <p:cNvPr id="2" name="Picture 6">
            <a:extLst>
              <a:ext uri="{FF2B5EF4-FFF2-40B4-BE49-F238E27FC236}">
                <a16:creationId xmlns:a16="http://schemas.microsoft.com/office/drawing/2014/main" id="{6D7BECFA-C147-E44A-875B-E3D7CC796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 y="9013447"/>
            <a:ext cx="2474551" cy="1275290"/>
          </a:xfrm>
          <a:prstGeom prst="rect">
            <a:avLst/>
          </a:prstGeom>
        </p:spPr>
      </p:pic>
      <p:pic>
        <p:nvPicPr>
          <p:cNvPr id="3" name="Picture 2" descr="A calendar with text and images&#10;&#10;Description automatically generated">
            <a:extLst>
              <a:ext uri="{FF2B5EF4-FFF2-40B4-BE49-F238E27FC236}">
                <a16:creationId xmlns:a16="http://schemas.microsoft.com/office/drawing/2014/main" id="{E8D73896-4D5D-2BFC-B334-8CFC9B8D8A62}"/>
              </a:ext>
            </a:extLst>
          </p:cNvPr>
          <p:cNvPicPr>
            <a:picLocks noChangeAspect="1"/>
          </p:cNvPicPr>
          <p:nvPr/>
        </p:nvPicPr>
        <p:blipFill>
          <a:blip r:embed="rId4"/>
          <a:stretch>
            <a:fillRect/>
          </a:stretch>
        </p:blipFill>
        <p:spPr>
          <a:xfrm>
            <a:off x="2771497" y="2328839"/>
            <a:ext cx="9510098" cy="6819440"/>
          </a:xfrm>
          <a:prstGeom prst="rect">
            <a:avLst/>
          </a:prstGeom>
        </p:spPr>
      </p:pic>
    </p:spTree>
    <p:extLst>
      <p:ext uri="{BB962C8B-B14F-4D97-AF65-F5344CB8AC3E}">
        <p14:creationId xmlns:p14="http://schemas.microsoft.com/office/powerpoint/2010/main" val="373218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5AEE-3210-E99F-950E-3AEC159AC5BD}"/>
            </a:ext>
          </a:extLst>
        </p:cNvPr>
        <p:cNvGrpSpPr/>
        <p:nvPr/>
      </p:nvGrpSpPr>
      <p:grpSpPr>
        <a:xfrm>
          <a:off x="0" y="0"/>
          <a:ext cx="0" cy="0"/>
          <a:chOff x="0" y="0"/>
          <a:chExt cx="0" cy="0"/>
        </a:xfrm>
      </p:grpSpPr>
      <p:sp>
        <p:nvSpPr>
          <p:cNvPr id="30" name="Google Shape;115;p17">
            <a:extLst>
              <a:ext uri="{FF2B5EF4-FFF2-40B4-BE49-F238E27FC236}">
                <a16:creationId xmlns:a16="http://schemas.microsoft.com/office/drawing/2014/main" id="{7258AC8F-3306-75F8-B8C1-DA0FCC5498CB}"/>
              </a:ext>
            </a:extLst>
          </p:cNvPr>
          <p:cNvSpPr txBox="1"/>
          <p:nvPr/>
        </p:nvSpPr>
        <p:spPr>
          <a:xfrm>
            <a:off x="1201201" y="676732"/>
            <a:ext cx="12131399" cy="1530379"/>
          </a:xfrm>
          <a:prstGeom prst="rect">
            <a:avLst/>
          </a:prstGeom>
          <a:noFill/>
          <a:ln>
            <a:noFill/>
          </a:ln>
        </p:spPr>
        <p:txBody>
          <a:bodyPr spcFirstLastPara="1" wrap="square" lIns="182850" tIns="182850" rIns="182850" bIns="182850" anchor="t" anchorCtr="0">
            <a:noAutofit/>
          </a:bodyPr>
          <a:lstStyle/>
          <a:p>
            <a:r>
              <a:rPr lang="en-US" sz="6000" b="1">
                <a:solidFill>
                  <a:srgbClr val="0069B4"/>
                </a:solidFill>
                <a:latin typeface="Public Sans" pitchFamily="2" charset="0"/>
                <a:ea typeface="Public Sans"/>
                <a:cs typeface="Public Sans"/>
                <a:sym typeface="Public Sans"/>
              </a:rPr>
              <a:t>Classification</a:t>
            </a:r>
          </a:p>
        </p:txBody>
      </p:sp>
      <p:cxnSp>
        <p:nvCxnSpPr>
          <p:cNvPr id="31" name="Google Shape;118;p17">
            <a:extLst>
              <a:ext uri="{FF2B5EF4-FFF2-40B4-BE49-F238E27FC236}">
                <a16:creationId xmlns:a16="http://schemas.microsoft.com/office/drawing/2014/main" id="{7545FDEC-DFDC-C0B5-A757-5A03747E4222}"/>
              </a:ext>
            </a:extLst>
          </p:cNvPr>
          <p:cNvCxnSpPr/>
          <p:nvPr/>
        </p:nvCxnSpPr>
        <p:spPr>
          <a:xfrm rot="10800000" flipH="1">
            <a:off x="1201200" y="1915150"/>
            <a:ext cx="12131400" cy="35400"/>
          </a:xfrm>
          <a:prstGeom prst="straightConnector1">
            <a:avLst/>
          </a:prstGeom>
          <a:noFill/>
          <a:ln w="28575" cap="flat" cmpd="sng">
            <a:solidFill>
              <a:srgbClr val="ED4E9B"/>
            </a:solidFill>
            <a:prstDash val="solid"/>
            <a:round/>
            <a:headEnd type="none" w="med" len="med"/>
            <a:tailEnd type="none" w="med" len="med"/>
          </a:ln>
        </p:spPr>
      </p:cxnSp>
      <p:pic>
        <p:nvPicPr>
          <p:cNvPr id="32" name="Picture 14">
            <a:extLst>
              <a:ext uri="{FF2B5EF4-FFF2-40B4-BE49-F238E27FC236}">
                <a16:creationId xmlns:a16="http://schemas.microsoft.com/office/drawing/2014/main" id="{1A1EA10F-7662-84D3-6F55-791DE3997F1A}"/>
              </a:ext>
            </a:extLst>
          </p:cNvPr>
          <p:cNvPicPr>
            <a:picLocks noChangeAspect="1"/>
          </p:cNvPicPr>
          <p:nvPr/>
        </p:nvPicPr>
        <p:blipFill rotWithShape="1">
          <a:blip r:embed="rId2"/>
          <a:srcRect l="75862"/>
          <a:stretch/>
        </p:blipFill>
        <p:spPr>
          <a:xfrm>
            <a:off x="13857680" y="801"/>
            <a:ext cx="4430320" cy="10324299"/>
          </a:xfrm>
          <a:prstGeom prst="rect">
            <a:avLst/>
          </a:prstGeom>
        </p:spPr>
      </p:pic>
      <p:pic>
        <p:nvPicPr>
          <p:cNvPr id="2" name="Picture 6">
            <a:extLst>
              <a:ext uri="{FF2B5EF4-FFF2-40B4-BE49-F238E27FC236}">
                <a16:creationId xmlns:a16="http://schemas.microsoft.com/office/drawing/2014/main" id="{31479F53-781B-6569-FD77-BF92667D5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 y="9013447"/>
            <a:ext cx="2474551" cy="1275290"/>
          </a:xfrm>
          <a:prstGeom prst="rect">
            <a:avLst/>
          </a:prstGeom>
        </p:spPr>
      </p:pic>
      <p:sp>
        <p:nvSpPr>
          <p:cNvPr id="4" name="TextBox 3">
            <a:extLst>
              <a:ext uri="{FF2B5EF4-FFF2-40B4-BE49-F238E27FC236}">
                <a16:creationId xmlns:a16="http://schemas.microsoft.com/office/drawing/2014/main" id="{D7D5BD16-278F-792E-180C-817D6B7A4DBB}"/>
              </a:ext>
            </a:extLst>
          </p:cNvPr>
          <p:cNvSpPr txBox="1"/>
          <p:nvPr/>
        </p:nvSpPr>
        <p:spPr>
          <a:xfrm>
            <a:off x="1201200" y="2207111"/>
            <a:ext cx="12258126" cy="5632311"/>
          </a:xfrm>
          <a:prstGeom prst="rect">
            <a:avLst/>
          </a:prstGeom>
          <a:noFill/>
        </p:spPr>
        <p:txBody>
          <a:bodyPr wrap="square" rtlCol="0">
            <a:spAutoFit/>
          </a:bodyPr>
          <a:lstStyle/>
          <a:p>
            <a:pPr algn="l" fontAlgn="base"/>
            <a:r>
              <a:rPr lang="en-US" sz="2400" b="1" i="0" dirty="0">
                <a:solidFill>
                  <a:srgbClr val="000000"/>
                </a:solidFill>
                <a:effectLst/>
                <a:latin typeface="Public Sans" pitchFamily="2" charset="0"/>
              </a:rPr>
              <a:t>What is Classification?</a:t>
            </a:r>
            <a:endParaRPr lang="en-US" sz="2400" b="0" i="0" dirty="0">
              <a:solidFill>
                <a:srgbClr val="000000"/>
              </a:solidFill>
              <a:effectLst/>
              <a:latin typeface="Public Sans" pitchFamily="2" charset="0"/>
            </a:endParaRPr>
          </a:p>
          <a:p>
            <a:pPr algn="l" fontAlgn="base"/>
            <a:r>
              <a:rPr lang="en-US" sz="2400" b="0" i="0" dirty="0">
                <a:solidFill>
                  <a:srgbClr val="000000"/>
                </a:solidFill>
                <a:effectLst/>
                <a:latin typeface="Public Sans" pitchFamily="2" charset="0"/>
              </a:rPr>
              <a:t>Classification provides a structure for competition among athletes with impairments. </a:t>
            </a:r>
          </a:p>
          <a:p>
            <a:pPr marL="342900" indent="-342900" algn="l" fontAlgn="base">
              <a:buFont typeface="Arial" panose="020B0604020202020204" pitchFamily="34" charset="0"/>
              <a:buChar char="•"/>
            </a:pPr>
            <a:r>
              <a:rPr lang="en-US" sz="2400" dirty="0">
                <a:solidFill>
                  <a:srgbClr val="000000"/>
                </a:solidFill>
                <a:latin typeface="Public Sans" pitchFamily="2" charset="0"/>
              </a:rPr>
              <a:t>Learn more </a:t>
            </a:r>
            <a:r>
              <a:rPr lang="en-US" sz="2400" b="0" i="0" dirty="0">
                <a:solidFill>
                  <a:srgbClr val="000000"/>
                </a:solidFill>
                <a:effectLst/>
                <a:latin typeface="Public Sans" pitchFamily="2" charset="0"/>
              </a:rPr>
              <a:t>at </a:t>
            </a:r>
            <a:r>
              <a:rPr lang="en-US" sz="2400" b="0" i="0" u="sng" dirty="0">
                <a:solidFill>
                  <a:srgbClr val="C3191E"/>
                </a:solidFill>
                <a:effectLst/>
                <a:latin typeface="Public Sans" pitchFamily="2" charset="0"/>
                <a:hlinkClick r:id="rId4"/>
              </a:rPr>
              <a:t>https://www.paralympic.org/classification</a:t>
            </a:r>
            <a:endParaRPr lang="en-US" sz="2400" b="0" i="0" dirty="0">
              <a:solidFill>
                <a:srgbClr val="000000"/>
              </a:solidFill>
              <a:effectLst/>
              <a:latin typeface="Public Sans" pitchFamily="2" charset="0"/>
            </a:endParaRPr>
          </a:p>
          <a:p>
            <a:pPr marL="342900" indent="-342900" algn="l" fontAlgn="base">
              <a:buFont typeface="Arial" panose="020B0604020202020204" pitchFamily="34" charset="0"/>
              <a:buChar char="•"/>
            </a:pPr>
            <a:r>
              <a:rPr lang="en-US" sz="2400" dirty="0">
                <a:solidFill>
                  <a:srgbClr val="000000"/>
                </a:solidFill>
                <a:latin typeface="Public Sans" pitchFamily="2" charset="0"/>
              </a:rPr>
              <a:t>I</a:t>
            </a:r>
            <a:r>
              <a:rPr lang="en-US" sz="2400" b="0" i="0" dirty="0">
                <a:solidFill>
                  <a:srgbClr val="000000"/>
                </a:solidFill>
                <a:effectLst/>
                <a:latin typeface="Public Sans" pitchFamily="2" charset="0"/>
              </a:rPr>
              <a:t>nteractive guide to classification: </a:t>
            </a:r>
            <a:r>
              <a:rPr lang="en-US" sz="2400" b="0" i="0" u="sng" dirty="0">
                <a:solidFill>
                  <a:srgbClr val="C3191E"/>
                </a:solidFill>
                <a:effectLst/>
                <a:latin typeface="Public Sans" pitchFamily="2" charset="0"/>
                <a:hlinkClick r:id="rId5"/>
              </a:rPr>
              <a:t>https://lexi.global/sports</a:t>
            </a:r>
            <a:endParaRPr lang="en-US" sz="2400" b="0" i="0" u="sng" dirty="0">
              <a:solidFill>
                <a:srgbClr val="C3191E"/>
              </a:solidFill>
              <a:effectLst/>
              <a:latin typeface="Public Sans" pitchFamily="2" charset="0"/>
            </a:endParaRPr>
          </a:p>
          <a:p>
            <a:pPr algn="l" fontAlgn="base"/>
            <a:endParaRPr lang="en-US" sz="2400" u="sng" dirty="0">
              <a:solidFill>
                <a:srgbClr val="C3191E"/>
              </a:solidFill>
              <a:latin typeface="Public Sans" pitchFamily="2" charset="0"/>
            </a:endParaRPr>
          </a:p>
          <a:p>
            <a:pPr algn="l" fontAlgn="base"/>
            <a:r>
              <a:rPr lang="en-US" sz="2400" b="1" dirty="0">
                <a:latin typeface="Public Sans" pitchFamily="2" charset="0"/>
              </a:rPr>
              <a:t>Move United 90 and 91 Classifications at The Hartford Nationals</a:t>
            </a:r>
          </a:p>
          <a:p>
            <a:pPr marL="342900" indent="-342900" algn="l" fontAlgn="base">
              <a:buFont typeface="Arial" panose="020B0604020202020204" pitchFamily="34" charset="0"/>
              <a:buChar char="•"/>
            </a:pPr>
            <a:r>
              <a:rPr lang="en-US" sz="2400" b="0" i="0" dirty="0">
                <a:effectLst/>
                <a:latin typeface="Public Sans" pitchFamily="2" charset="0"/>
              </a:rPr>
              <a:t>For athletes with a permanent </a:t>
            </a:r>
            <a:r>
              <a:rPr lang="en-US" sz="2400" b="0" i="0" u="sng" dirty="0">
                <a:effectLst/>
                <a:latin typeface="Public Sans" pitchFamily="2" charset="0"/>
              </a:rPr>
              <a:t>physical</a:t>
            </a:r>
            <a:r>
              <a:rPr lang="en-US" sz="2400" b="0" i="0" dirty="0">
                <a:effectLst/>
                <a:latin typeface="Public Sans" pitchFamily="2" charset="0"/>
              </a:rPr>
              <a:t> impairment that do not meet criteria to be classified under the IPC classification system</a:t>
            </a:r>
          </a:p>
          <a:p>
            <a:pPr marL="342900" indent="-342900" algn="l" fontAlgn="base">
              <a:buFont typeface="Arial" panose="020B0604020202020204" pitchFamily="34" charset="0"/>
              <a:buChar char="•"/>
            </a:pPr>
            <a:r>
              <a:rPr lang="en-US" sz="2400" dirty="0">
                <a:latin typeface="Public Sans" pitchFamily="2" charset="0"/>
              </a:rPr>
              <a:t>Athlete may be classified in one sport but deemed “ineligible” in another. In this example, the athlete may compete as MU90 or MU91 for the ineligible sport.</a:t>
            </a:r>
          </a:p>
          <a:p>
            <a:pPr marL="342900" indent="-342900" algn="l" fontAlgn="base">
              <a:buFont typeface="Arial" panose="020B0604020202020204" pitchFamily="34" charset="0"/>
              <a:buChar char="•"/>
            </a:pPr>
            <a:endParaRPr lang="en-US" sz="2400" b="0" i="0" dirty="0">
              <a:effectLst/>
              <a:latin typeface="Public Sans" pitchFamily="2" charset="0"/>
            </a:endParaRPr>
          </a:p>
          <a:p>
            <a:pPr algn="l" fontAlgn="base"/>
            <a:r>
              <a:rPr lang="en-US" sz="2400" b="1" dirty="0">
                <a:latin typeface="Public Sans" pitchFamily="2" charset="0"/>
              </a:rPr>
              <a:t>Open Division at Sanctioned Competitions</a:t>
            </a:r>
          </a:p>
          <a:p>
            <a:pPr marL="342900" indent="-342900" algn="l" fontAlgn="base">
              <a:buFont typeface="Arial" panose="020B0604020202020204" pitchFamily="34" charset="0"/>
              <a:buChar char="•"/>
            </a:pPr>
            <a:r>
              <a:rPr lang="en-US" sz="2400" dirty="0">
                <a:latin typeface="Public Sans" pitchFamily="2" charset="0"/>
              </a:rPr>
              <a:t>Athlete must have a permanent, documented disability</a:t>
            </a:r>
          </a:p>
          <a:p>
            <a:pPr marL="342900" indent="-342900" algn="l" fontAlgn="base">
              <a:buFont typeface="Arial" panose="020B0604020202020204" pitchFamily="34" charset="0"/>
              <a:buChar char="•"/>
            </a:pPr>
            <a:r>
              <a:rPr lang="en-US" sz="2400" i="0" dirty="0">
                <a:effectLst/>
                <a:latin typeface="Public Sans" pitchFamily="2" charset="0"/>
              </a:rPr>
              <a:t>Connect with Event Director if there are questions around your eligibility</a:t>
            </a:r>
            <a:r>
              <a:rPr lang="en-US" sz="2400" b="0" i="0" dirty="0">
                <a:solidFill>
                  <a:srgbClr val="000000"/>
                </a:solidFill>
                <a:effectLst/>
                <a:latin typeface="Public Sans" pitchFamily="2" charset="0"/>
              </a:rPr>
              <a:t> </a:t>
            </a:r>
          </a:p>
          <a:p>
            <a:pPr marL="342900" indent="-342900">
              <a:buFont typeface="Arial" panose="020B0604020202020204" pitchFamily="34" charset="0"/>
              <a:buChar char="•"/>
            </a:pPr>
            <a:endParaRPr lang="en-US" sz="2400" dirty="0">
              <a:latin typeface="Public Sans" pitchFamily="2" charset="0"/>
            </a:endParaRPr>
          </a:p>
        </p:txBody>
      </p:sp>
    </p:spTree>
    <p:extLst>
      <p:ext uri="{BB962C8B-B14F-4D97-AF65-F5344CB8AC3E}">
        <p14:creationId xmlns:p14="http://schemas.microsoft.com/office/powerpoint/2010/main" val="333819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50ACE-957E-9083-A2CD-0FEAC29FCA9C}"/>
            </a:ext>
          </a:extLst>
        </p:cNvPr>
        <p:cNvGrpSpPr/>
        <p:nvPr/>
      </p:nvGrpSpPr>
      <p:grpSpPr>
        <a:xfrm>
          <a:off x="0" y="0"/>
          <a:ext cx="0" cy="0"/>
          <a:chOff x="0" y="0"/>
          <a:chExt cx="0" cy="0"/>
        </a:xfrm>
      </p:grpSpPr>
      <p:sp>
        <p:nvSpPr>
          <p:cNvPr id="30" name="Google Shape;115;p17">
            <a:extLst>
              <a:ext uri="{FF2B5EF4-FFF2-40B4-BE49-F238E27FC236}">
                <a16:creationId xmlns:a16="http://schemas.microsoft.com/office/drawing/2014/main" id="{D998CB16-6BBF-F626-A72B-967F0BA1858B}"/>
              </a:ext>
            </a:extLst>
          </p:cNvPr>
          <p:cNvSpPr txBox="1"/>
          <p:nvPr/>
        </p:nvSpPr>
        <p:spPr>
          <a:xfrm>
            <a:off x="1201201" y="676732"/>
            <a:ext cx="12131399" cy="1530379"/>
          </a:xfrm>
          <a:prstGeom prst="rect">
            <a:avLst/>
          </a:prstGeom>
          <a:noFill/>
          <a:ln>
            <a:noFill/>
          </a:ln>
        </p:spPr>
        <p:txBody>
          <a:bodyPr spcFirstLastPara="1" wrap="square" lIns="182850" tIns="182850" rIns="182850" bIns="182850" anchor="t" anchorCtr="0">
            <a:noAutofit/>
          </a:bodyPr>
          <a:lstStyle/>
          <a:p>
            <a:r>
              <a:rPr lang="en-US" sz="6000" b="1" dirty="0">
                <a:solidFill>
                  <a:srgbClr val="0069B4"/>
                </a:solidFill>
                <a:latin typeface="Public Sans" pitchFamily="2" charset="0"/>
                <a:ea typeface="Public Sans"/>
                <a:cs typeface="Public Sans"/>
                <a:sym typeface="Public Sans"/>
                <a:hlinkClick r:id="rId2"/>
              </a:rPr>
              <a:t>Grant Opportunities</a:t>
            </a:r>
            <a:endParaRPr lang="en-US" sz="6000" b="1" dirty="0">
              <a:solidFill>
                <a:srgbClr val="0069B4"/>
              </a:solidFill>
              <a:latin typeface="Public Sans" pitchFamily="2" charset="0"/>
              <a:ea typeface="Public Sans"/>
              <a:cs typeface="Public Sans"/>
              <a:sym typeface="Public Sans"/>
            </a:endParaRPr>
          </a:p>
        </p:txBody>
      </p:sp>
      <p:cxnSp>
        <p:nvCxnSpPr>
          <p:cNvPr id="31" name="Google Shape;118;p17">
            <a:extLst>
              <a:ext uri="{FF2B5EF4-FFF2-40B4-BE49-F238E27FC236}">
                <a16:creationId xmlns:a16="http://schemas.microsoft.com/office/drawing/2014/main" id="{8FD41A28-FA51-5CE8-3859-B447D2003257}"/>
              </a:ext>
            </a:extLst>
          </p:cNvPr>
          <p:cNvCxnSpPr/>
          <p:nvPr/>
        </p:nvCxnSpPr>
        <p:spPr>
          <a:xfrm rot="10800000" flipH="1">
            <a:off x="1201200" y="1915150"/>
            <a:ext cx="12131400" cy="35400"/>
          </a:xfrm>
          <a:prstGeom prst="straightConnector1">
            <a:avLst/>
          </a:prstGeom>
          <a:noFill/>
          <a:ln w="28575" cap="flat" cmpd="sng">
            <a:solidFill>
              <a:srgbClr val="ED4E9B"/>
            </a:solidFill>
            <a:prstDash val="solid"/>
            <a:round/>
            <a:headEnd type="none" w="med" len="med"/>
            <a:tailEnd type="none" w="med" len="med"/>
          </a:ln>
        </p:spPr>
      </p:cxnSp>
      <p:pic>
        <p:nvPicPr>
          <p:cNvPr id="32" name="Picture 14">
            <a:extLst>
              <a:ext uri="{FF2B5EF4-FFF2-40B4-BE49-F238E27FC236}">
                <a16:creationId xmlns:a16="http://schemas.microsoft.com/office/drawing/2014/main" id="{7C4EB475-F3E8-53BD-D36A-91795D67DF98}"/>
              </a:ext>
            </a:extLst>
          </p:cNvPr>
          <p:cNvPicPr>
            <a:picLocks noChangeAspect="1"/>
          </p:cNvPicPr>
          <p:nvPr/>
        </p:nvPicPr>
        <p:blipFill rotWithShape="1">
          <a:blip r:embed="rId3"/>
          <a:srcRect l="75862"/>
          <a:stretch/>
        </p:blipFill>
        <p:spPr>
          <a:xfrm>
            <a:off x="13857680" y="801"/>
            <a:ext cx="4430320" cy="10324299"/>
          </a:xfrm>
          <a:prstGeom prst="rect">
            <a:avLst/>
          </a:prstGeom>
        </p:spPr>
      </p:pic>
      <p:pic>
        <p:nvPicPr>
          <p:cNvPr id="2" name="Picture 6">
            <a:extLst>
              <a:ext uri="{FF2B5EF4-FFF2-40B4-BE49-F238E27FC236}">
                <a16:creationId xmlns:a16="http://schemas.microsoft.com/office/drawing/2014/main" id="{DF08C518-0020-8EE3-7AF2-9BEFE52738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 y="9013447"/>
            <a:ext cx="2474551" cy="1275290"/>
          </a:xfrm>
          <a:prstGeom prst="rect">
            <a:avLst/>
          </a:prstGeom>
        </p:spPr>
      </p:pic>
      <p:sp>
        <p:nvSpPr>
          <p:cNvPr id="4" name="TextBox 3">
            <a:extLst>
              <a:ext uri="{FF2B5EF4-FFF2-40B4-BE49-F238E27FC236}">
                <a16:creationId xmlns:a16="http://schemas.microsoft.com/office/drawing/2014/main" id="{DFCEB8BC-60A4-DD31-97DD-1E2A27495B69}"/>
              </a:ext>
            </a:extLst>
          </p:cNvPr>
          <p:cNvSpPr txBox="1"/>
          <p:nvPr/>
        </p:nvSpPr>
        <p:spPr>
          <a:xfrm>
            <a:off x="1201200" y="2207111"/>
            <a:ext cx="12258126" cy="3539430"/>
          </a:xfrm>
          <a:prstGeom prst="rect">
            <a:avLst/>
          </a:prstGeom>
          <a:noFill/>
        </p:spPr>
        <p:txBody>
          <a:bodyPr wrap="square" rtlCol="0">
            <a:spAutoFit/>
          </a:bodyPr>
          <a:lstStyle/>
          <a:p>
            <a:pPr algn="ctr"/>
            <a:r>
              <a:rPr lang="en-US" sz="2800" b="1" dirty="0">
                <a:latin typeface="Public Sans" pitchFamily="2" charset="0"/>
              </a:rPr>
              <a:t>Important Competitions’ Grants</a:t>
            </a:r>
          </a:p>
          <a:p>
            <a:endParaRPr lang="en-US" sz="2800" dirty="0">
              <a:latin typeface="Public Sans" pitchFamily="2" charset="0"/>
              <a:hlinkClick r:id="rId5"/>
            </a:endParaRPr>
          </a:p>
          <a:p>
            <a:r>
              <a:rPr lang="en-US" sz="2800" dirty="0">
                <a:latin typeface="Public Sans" pitchFamily="2" charset="0"/>
                <a:hlinkClick r:id="rId5"/>
              </a:rPr>
              <a:t>Warfighters’ Scholarship </a:t>
            </a:r>
            <a:r>
              <a:rPr lang="en-US" sz="2800" dirty="0">
                <a:latin typeface="Public Sans" pitchFamily="2" charset="0"/>
              </a:rPr>
              <a:t>– up to $500 travel support for The Hartford Nationals</a:t>
            </a:r>
          </a:p>
          <a:p>
            <a:endParaRPr lang="en-US" sz="2800" dirty="0">
              <a:latin typeface="Public Sans" pitchFamily="2" charset="0"/>
            </a:endParaRPr>
          </a:p>
          <a:p>
            <a:r>
              <a:rPr lang="en-US" sz="2800" dirty="0">
                <a:latin typeface="Public Sans" pitchFamily="2" charset="0"/>
                <a:hlinkClick r:id="rId6"/>
              </a:rPr>
              <a:t>Tatyana McFadden Scholarship </a:t>
            </a:r>
            <a:r>
              <a:rPr lang="en-US" sz="2800" dirty="0">
                <a:latin typeface="Public Sans" pitchFamily="2" charset="0"/>
              </a:rPr>
              <a:t>– up to $500 travel support for Sanctioned Competition or The Hartford Nationals</a:t>
            </a:r>
          </a:p>
          <a:p>
            <a:pPr marL="342900" indent="-342900">
              <a:buFont typeface="Arial" panose="020B0604020202020204" pitchFamily="34" charset="0"/>
              <a:buChar char="•"/>
            </a:pPr>
            <a:r>
              <a:rPr lang="en-US" sz="2800" dirty="0">
                <a:latin typeface="Public Sans" pitchFamily="2" charset="0"/>
              </a:rPr>
              <a:t>Must be under 18 years of age to apply</a:t>
            </a:r>
          </a:p>
        </p:txBody>
      </p:sp>
      <p:pic>
        <p:nvPicPr>
          <p:cNvPr id="6" name="Picture 5" descr="A person sitting at a desk with an object&#10;&#10;Description automatically generated">
            <a:extLst>
              <a:ext uri="{FF2B5EF4-FFF2-40B4-BE49-F238E27FC236}">
                <a16:creationId xmlns:a16="http://schemas.microsoft.com/office/drawing/2014/main" id="{4A0730E9-3E0F-6B77-37C2-E6BD1BE530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9703" y="6428821"/>
            <a:ext cx="5788800" cy="3858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297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724C-9D02-7A48-8278-064DB46736C1}"/>
            </a:ext>
          </a:extLst>
        </p:cNvPr>
        <p:cNvGrpSpPr/>
        <p:nvPr/>
      </p:nvGrpSpPr>
      <p:grpSpPr>
        <a:xfrm>
          <a:off x="0" y="0"/>
          <a:ext cx="0" cy="0"/>
          <a:chOff x="0" y="0"/>
          <a:chExt cx="0" cy="0"/>
        </a:xfrm>
      </p:grpSpPr>
      <p:sp>
        <p:nvSpPr>
          <p:cNvPr id="30" name="Google Shape;115;p17">
            <a:extLst>
              <a:ext uri="{FF2B5EF4-FFF2-40B4-BE49-F238E27FC236}">
                <a16:creationId xmlns:a16="http://schemas.microsoft.com/office/drawing/2014/main" id="{2BDF4D34-0285-D272-6EE7-A4E16C8A71FB}"/>
              </a:ext>
            </a:extLst>
          </p:cNvPr>
          <p:cNvSpPr txBox="1"/>
          <p:nvPr/>
        </p:nvSpPr>
        <p:spPr>
          <a:xfrm>
            <a:off x="1201195" y="596976"/>
            <a:ext cx="12131399" cy="1461518"/>
          </a:xfrm>
          <a:prstGeom prst="rect">
            <a:avLst/>
          </a:prstGeom>
          <a:noFill/>
          <a:ln>
            <a:noFill/>
          </a:ln>
        </p:spPr>
        <p:txBody>
          <a:bodyPr spcFirstLastPara="1" wrap="square" lIns="182850" tIns="182850" rIns="182850" bIns="182850" anchor="t" anchorCtr="0">
            <a:noAutofit/>
          </a:bodyPr>
          <a:lstStyle/>
          <a:p>
            <a:r>
              <a:rPr lang="en-US" sz="6600" b="1" dirty="0">
                <a:solidFill>
                  <a:srgbClr val="0069B4"/>
                </a:solidFill>
                <a:latin typeface="Public Sans" pitchFamily="2" charset="0"/>
                <a:ea typeface="Public Sans"/>
                <a:cs typeface="Public Sans"/>
                <a:sym typeface="Public Sans"/>
              </a:rPr>
              <a:t>Thank</a:t>
            </a:r>
            <a:r>
              <a:rPr lang="en-US" sz="6000" b="1" dirty="0">
                <a:solidFill>
                  <a:srgbClr val="0069B4"/>
                </a:solidFill>
                <a:latin typeface="Public Sans" pitchFamily="2" charset="0"/>
                <a:ea typeface="Public Sans"/>
                <a:cs typeface="Public Sans"/>
                <a:sym typeface="Public Sans"/>
              </a:rPr>
              <a:t> you! Questions?</a:t>
            </a:r>
            <a:endParaRPr lang="en-US" sz="6000" b="1" dirty="0">
              <a:solidFill>
                <a:srgbClr val="0069B4"/>
              </a:solidFill>
              <a:latin typeface="Public Sans" pitchFamily="2" charset="0"/>
              <a:ea typeface="Public Sans"/>
              <a:cs typeface="Public Sans"/>
            </a:endParaRPr>
          </a:p>
        </p:txBody>
      </p:sp>
      <p:cxnSp>
        <p:nvCxnSpPr>
          <p:cNvPr id="31" name="Google Shape;118;p17">
            <a:extLst>
              <a:ext uri="{FF2B5EF4-FFF2-40B4-BE49-F238E27FC236}">
                <a16:creationId xmlns:a16="http://schemas.microsoft.com/office/drawing/2014/main" id="{16CA38DA-50CD-8436-1696-C96944F0C8FD}"/>
              </a:ext>
            </a:extLst>
          </p:cNvPr>
          <p:cNvCxnSpPr/>
          <p:nvPr/>
        </p:nvCxnSpPr>
        <p:spPr>
          <a:xfrm rot="10800000" flipH="1">
            <a:off x="1201200" y="1915150"/>
            <a:ext cx="12131400" cy="35400"/>
          </a:xfrm>
          <a:prstGeom prst="straightConnector1">
            <a:avLst/>
          </a:prstGeom>
          <a:noFill/>
          <a:ln w="28575" cap="flat" cmpd="sng">
            <a:solidFill>
              <a:srgbClr val="ED4E9B"/>
            </a:solidFill>
            <a:prstDash val="solid"/>
            <a:round/>
            <a:headEnd type="none" w="med" len="med"/>
            <a:tailEnd type="none" w="med" len="med"/>
          </a:ln>
        </p:spPr>
      </p:cxnSp>
      <p:pic>
        <p:nvPicPr>
          <p:cNvPr id="32" name="Picture 14">
            <a:extLst>
              <a:ext uri="{FF2B5EF4-FFF2-40B4-BE49-F238E27FC236}">
                <a16:creationId xmlns:a16="http://schemas.microsoft.com/office/drawing/2014/main" id="{FF4DE8FE-D1B4-50A3-E042-90F935A91A51}"/>
              </a:ext>
            </a:extLst>
          </p:cNvPr>
          <p:cNvPicPr>
            <a:picLocks noChangeAspect="1"/>
          </p:cNvPicPr>
          <p:nvPr/>
        </p:nvPicPr>
        <p:blipFill rotWithShape="1">
          <a:blip r:embed="rId3"/>
          <a:srcRect l="75862"/>
          <a:stretch/>
        </p:blipFill>
        <p:spPr>
          <a:xfrm>
            <a:off x="13857680" y="801"/>
            <a:ext cx="4430320" cy="10324299"/>
          </a:xfrm>
          <a:prstGeom prst="rect">
            <a:avLst/>
          </a:prstGeom>
        </p:spPr>
      </p:pic>
      <p:sp>
        <p:nvSpPr>
          <p:cNvPr id="3" name="TextBox 2">
            <a:extLst>
              <a:ext uri="{FF2B5EF4-FFF2-40B4-BE49-F238E27FC236}">
                <a16:creationId xmlns:a16="http://schemas.microsoft.com/office/drawing/2014/main" id="{D05ADF5F-1989-2196-1F91-52FBE3F2C863}"/>
              </a:ext>
            </a:extLst>
          </p:cNvPr>
          <p:cNvSpPr txBox="1"/>
          <p:nvPr/>
        </p:nvSpPr>
        <p:spPr>
          <a:xfrm>
            <a:off x="1201195" y="2160653"/>
            <a:ext cx="11742790" cy="5755422"/>
          </a:xfrm>
          <a:prstGeom prst="rect">
            <a:avLst/>
          </a:prstGeom>
          <a:noFill/>
        </p:spPr>
        <p:txBody>
          <a:bodyPr wrap="square" lIns="91440" tIns="45720" rIns="91440" bIns="45720" rtlCol="0" anchor="t">
            <a:spAutoFit/>
          </a:bodyPr>
          <a:lstStyle/>
          <a:p>
            <a:r>
              <a:rPr lang="en-US" sz="3200" b="1" dirty="0">
                <a:solidFill>
                  <a:srgbClr val="FF0000"/>
                </a:solidFill>
                <a:latin typeface="Public Sans"/>
              </a:rPr>
              <a:t>CONTACT</a:t>
            </a:r>
            <a:endParaRPr lang="en-US" sz="2800" b="1" dirty="0">
              <a:solidFill>
                <a:srgbClr val="FF0000"/>
              </a:solidFill>
              <a:latin typeface="Public Sans"/>
            </a:endParaRPr>
          </a:p>
          <a:p>
            <a:endParaRPr lang="en-US" sz="2800" b="1" dirty="0">
              <a:solidFill>
                <a:srgbClr val="1F8BCC"/>
              </a:solidFill>
              <a:latin typeface="Public Sans"/>
            </a:endParaRPr>
          </a:p>
          <a:p>
            <a:pPr marL="285750" indent="-285750">
              <a:buFont typeface="Arial" panose="020B0604020202020204" pitchFamily="34" charset="0"/>
              <a:buChar char="•"/>
            </a:pPr>
            <a:endParaRPr lang="en-US" sz="2800" dirty="0">
              <a:latin typeface="Public Sans"/>
            </a:endParaRPr>
          </a:p>
          <a:p>
            <a:pPr marL="285750" indent="-285750">
              <a:buFont typeface="Arial" panose="020B0604020202020204" pitchFamily="34" charset="0"/>
              <a:buChar char="•"/>
            </a:pPr>
            <a:r>
              <a:rPr lang="en-US" sz="2800" dirty="0">
                <a:latin typeface="Public Sans"/>
              </a:rPr>
              <a:t>Nina, Competition Manager - Administration </a:t>
            </a:r>
            <a:r>
              <a:rPr lang="en-US" sz="2800" dirty="0">
                <a:solidFill>
                  <a:srgbClr val="1F8BCC"/>
                </a:solidFill>
                <a:latin typeface="Public Sans"/>
                <a:hlinkClick r:id="rId4"/>
              </a:rPr>
              <a:t>ncutrokelly@moveunitedsport.org</a:t>
            </a:r>
            <a:endParaRPr lang="en-US" sz="2800" dirty="0">
              <a:solidFill>
                <a:srgbClr val="1F8BCC"/>
              </a:solidFill>
              <a:latin typeface="Public Sans"/>
            </a:endParaRPr>
          </a:p>
          <a:p>
            <a:pPr marL="285750" indent="-285750">
              <a:buFont typeface="Arial" panose="020B0604020202020204" pitchFamily="34" charset="0"/>
              <a:buChar char="•"/>
            </a:pPr>
            <a:endParaRPr lang="en-US" sz="2800" dirty="0">
              <a:solidFill>
                <a:srgbClr val="1F8BCC"/>
              </a:solidFill>
              <a:latin typeface="Public Sans"/>
            </a:endParaRPr>
          </a:p>
          <a:p>
            <a:pPr marL="285750" indent="-285750">
              <a:buFont typeface="Arial" panose="020B0604020202020204" pitchFamily="34" charset="0"/>
              <a:buChar char="•"/>
            </a:pPr>
            <a:r>
              <a:rPr lang="en-US" sz="2800" dirty="0">
                <a:latin typeface="Public Sans"/>
              </a:rPr>
              <a:t>Jessie, Competition Manager - Operations </a:t>
            </a:r>
            <a:r>
              <a:rPr lang="en-US" sz="2800" dirty="0">
                <a:latin typeface="Public Sans"/>
                <a:hlinkClick r:id="rId5"/>
              </a:rPr>
              <a:t>jcloy@moveunitedsport.org</a:t>
            </a:r>
            <a:endParaRPr lang="en-US" sz="2800" dirty="0">
              <a:latin typeface="Public Sans"/>
            </a:endParaRPr>
          </a:p>
          <a:p>
            <a:pPr marL="285750" indent="-285750">
              <a:buFont typeface="Arial" panose="020B0604020202020204" pitchFamily="34" charset="0"/>
              <a:buChar char="•"/>
            </a:pPr>
            <a:endParaRPr lang="en-US" sz="2800" dirty="0">
              <a:latin typeface="Public Sans"/>
            </a:endParaRPr>
          </a:p>
          <a:p>
            <a:pPr marL="285750" indent="-285750">
              <a:buFont typeface="Arial" panose="020B0604020202020204" pitchFamily="34" charset="0"/>
              <a:buChar char="•"/>
            </a:pPr>
            <a:r>
              <a:rPr lang="en-US" sz="2800" dirty="0">
                <a:latin typeface="Public Sans"/>
              </a:rPr>
              <a:t>Susan, Director of Competition                  </a:t>
            </a:r>
            <a:r>
              <a:rPr lang="en-US" sz="2800" dirty="0">
                <a:latin typeface="Public Sans"/>
                <a:hlinkClick r:id="rId6"/>
              </a:rPr>
              <a:t>srossi@moveunitedsport.org</a:t>
            </a:r>
            <a:endParaRPr lang="en-US" sz="2800" dirty="0">
              <a:latin typeface="Public Sans"/>
            </a:endParaRPr>
          </a:p>
          <a:p>
            <a:pPr marL="285750" indent="-285750">
              <a:buFont typeface="Arial" panose="020B0604020202020204" pitchFamily="34" charset="0"/>
              <a:buChar char="•"/>
            </a:pPr>
            <a:endParaRPr lang="en-US" sz="2800" dirty="0">
              <a:latin typeface="Public Sans"/>
            </a:endParaRPr>
          </a:p>
          <a:p>
            <a:endParaRPr lang="en-US" sz="2800" dirty="0">
              <a:solidFill>
                <a:srgbClr val="1F8BCC"/>
              </a:solidFill>
              <a:latin typeface="Public Sans"/>
            </a:endParaRPr>
          </a:p>
        </p:txBody>
      </p:sp>
      <p:pic>
        <p:nvPicPr>
          <p:cNvPr id="4" name="Picture 6">
            <a:extLst>
              <a:ext uri="{FF2B5EF4-FFF2-40B4-BE49-F238E27FC236}">
                <a16:creationId xmlns:a16="http://schemas.microsoft.com/office/drawing/2014/main" id="{60BE8E93-544C-244F-FF4D-4E16C07B60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207" y="8297351"/>
            <a:ext cx="3025394" cy="1564482"/>
          </a:xfrm>
          <a:prstGeom prst="rect">
            <a:avLst/>
          </a:prstGeom>
        </p:spPr>
      </p:pic>
    </p:spTree>
    <p:extLst>
      <p:ext uri="{BB962C8B-B14F-4D97-AF65-F5344CB8AC3E}">
        <p14:creationId xmlns:p14="http://schemas.microsoft.com/office/powerpoint/2010/main" val="246653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95a8c87-ca0e-4d5f-836b-aaba93fe01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9E0D9BE875204FA165C37FBBDF2424" ma:contentTypeVersion="15" ma:contentTypeDescription="Create a new document." ma:contentTypeScope="" ma:versionID="1bd9dd2cc40efe346bc452fa18e9cc50">
  <xsd:schema xmlns:xsd="http://www.w3.org/2001/XMLSchema" xmlns:xs="http://www.w3.org/2001/XMLSchema" xmlns:p="http://schemas.microsoft.com/office/2006/metadata/properties" xmlns:ns3="695a8c87-ca0e-4d5f-836b-aaba93fe01c6" xmlns:ns4="494bf56c-2b25-4950-8188-9287c554cbe9" targetNamespace="http://schemas.microsoft.com/office/2006/metadata/properties" ma:root="true" ma:fieldsID="09c6b6fcc6ec76fd46ea7fe0367e47bc" ns3:_="" ns4:_="">
    <xsd:import namespace="695a8c87-ca0e-4d5f-836b-aaba93fe01c6"/>
    <xsd:import namespace="494bf56c-2b25-4950-8188-9287c554cbe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a8c87-ca0e-4d5f-836b-aaba93fe0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4bf56c-2b25-4950-8188-9287c554cb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D1143C-AB6E-42DC-8818-E6301429E298}">
  <ds:schemaRefs>
    <ds:schemaRef ds:uri="http://schemas.microsoft.com/sharepoint/v3/contenttype/forms"/>
  </ds:schemaRefs>
</ds:datastoreItem>
</file>

<file path=customXml/itemProps2.xml><?xml version="1.0" encoding="utf-8"?>
<ds:datastoreItem xmlns:ds="http://schemas.openxmlformats.org/officeDocument/2006/customXml" ds:itemID="{49DA3E8F-158C-486D-9D57-E21606A5E602}">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695a8c87-ca0e-4d5f-836b-aaba93fe01c6"/>
    <ds:schemaRef ds:uri="494bf56c-2b25-4950-8188-9287c554cbe9"/>
    <ds:schemaRef ds:uri="http://purl.org/dc/term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28171F59-24B9-4831-8004-5298ADA61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a8c87-ca0e-4d5f-836b-aaba93fe01c6"/>
    <ds:schemaRef ds:uri="494bf56c-2b25-4950-8188-9287c554c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504</Words>
  <Application>Microsoft Office PowerPoint</Application>
  <PresentationFormat>Custom</PresentationFormat>
  <Paragraphs>61</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Team Short Deck - Lead Conf.</dc:title>
  <dc:creator>Karalyn Stott</dc:creator>
  <cp:lastModifiedBy>Jessie Cloy</cp:lastModifiedBy>
  <cp:revision>6</cp:revision>
  <dcterms:created xsi:type="dcterms:W3CDTF">2006-08-16T00:00:00Z</dcterms:created>
  <dcterms:modified xsi:type="dcterms:W3CDTF">2025-03-04T16:38:54Z</dcterms:modified>
  <dc:identifier>DAD7ZVW1f-8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0x010100259E0D9BE875204FA165C37FBBDF2424</vt:lpwstr>
  </property>
  <property fmtid="{D5CDD505-2E9C-101B-9397-08002B2CF9AE}" pid="3" name="MediaServiceImageTags">
    <vt:lpwstr/>
  </property>
</Properties>
</file>