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8"/>
  </p:notesMasterIdLst>
  <p:sldIdLst>
    <p:sldId id="256" r:id="rId2"/>
    <p:sldId id="275" r:id="rId3"/>
    <p:sldId id="257" r:id="rId4"/>
    <p:sldId id="258" r:id="rId5"/>
    <p:sldId id="263" r:id="rId6"/>
    <p:sldId id="276" r:id="rId7"/>
    <p:sldId id="277" r:id="rId8"/>
    <p:sldId id="278" r:id="rId9"/>
    <p:sldId id="265" r:id="rId10"/>
    <p:sldId id="267" r:id="rId11"/>
    <p:sldId id="266" r:id="rId12"/>
    <p:sldId id="279" r:id="rId13"/>
    <p:sldId id="260" r:id="rId14"/>
    <p:sldId id="268" r:id="rId15"/>
    <p:sldId id="269" r:id="rId16"/>
    <p:sldId id="270" r:id="rId17"/>
    <p:sldId id="261" r:id="rId18"/>
    <p:sldId id="286" r:id="rId19"/>
    <p:sldId id="272" r:id="rId20"/>
    <p:sldId id="280" r:id="rId21"/>
    <p:sldId id="281" r:id="rId22"/>
    <p:sldId id="283" r:id="rId23"/>
    <p:sldId id="284" r:id="rId24"/>
    <p:sldId id="285" r:id="rId25"/>
    <p:sldId id="287" r:id="rId26"/>
    <p:sldId id="273"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0255CB-EAE3-E143-965C-12978F1791A3}" v="81" dt="2025-04-11T20:34:11.1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818"/>
    <p:restoredTop sz="94608"/>
  </p:normalViewPr>
  <p:slideViewPr>
    <p:cSldViewPr snapToGrid="0">
      <p:cViewPr varScale="1">
        <p:scale>
          <a:sx n="44" d="100"/>
          <a:sy n="44" d="100"/>
        </p:scale>
        <p:origin x="332"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F4FA8F-78CD-5045-AAAE-CAE7DDCA3601}" type="datetimeFigureOut">
              <a:rPr lang="en-US" smtClean="0"/>
              <a:t>5/1/2025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EEDBB3-EC5A-6144-BB94-4D115934CA92}" type="slidenum">
              <a:rPr lang="en-US" smtClean="0"/>
              <a:t>‹#›</a:t>
            </a:fld>
            <a:endParaRPr lang="en-US"/>
          </a:p>
        </p:txBody>
      </p:sp>
    </p:spTree>
    <p:extLst>
      <p:ext uri="{BB962C8B-B14F-4D97-AF65-F5344CB8AC3E}">
        <p14:creationId xmlns:p14="http://schemas.microsoft.com/office/powerpoint/2010/main" val="7251909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CEEDBB3-EC5A-6144-BB94-4D115934CA92}" type="slidenum">
              <a:rPr lang="en-US" smtClean="0"/>
              <a:t>7</a:t>
            </a:fld>
            <a:endParaRPr lang="en-US"/>
          </a:p>
        </p:txBody>
      </p:sp>
    </p:spTree>
    <p:extLst>
      <p:ext uri="{BB962C8B-B14F-4D97-AF65-F5344CB8AC3E}">
        <p14:creationId xmlns:p14="http://schemas.microsoft.com/office/powerpoint/2010/main" val="5621472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EB8C3C-1F9B-A08B-613C-949B314B857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F4312D1-D1F2-FFDF-8979-58206559DCC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2081722-E959-7FBA-FF34-033B2397834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FC8A0EF-44E5-A649-6B84-7FEA8F11095A}"/>
              </a:ext>
            </a:extLst>
          </p:cNvPr>
          <p:cNvSpPr>
            <a:spLocks noGrp="1"/>
          </p:cNvSpPr>
          <p:nvPr>
            <p:ph type="sldNum" sz="quarter" idx="5"/>
          </p:nvPr>
        </p:nvSpPr>
        <p:spPr/>
        <p:txBody>
          <a:bodyPr/>
          <a:lstStyle/>
          <a:p>
            <a:fld id="{7CEEDBB3-EC5A-6144-BB94-4D115934CA92}" type="slidenum">
              <a:rPr lang="en-US" smtClean="0"/>
              <a:t>8</a:t>
            </a:fld>
            <a:endParaRPr lang="en-US"/>
          </a:p>
        </p:txBody>
      </p:sp>
    </p:spTree>
    <p:extLst>
      <p:ext uri="{BB962C8B-B14F-4D97-AF65-F5344CB8AC3E}">
        <p14:creationId xmlns:p14="http://schemas.microsoft.com/office/powerpoint/2010/main" val="19349059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CEEDBB3-EC5A-6144-BB94-4D115934CA92}" type="slidenum">
              <a:rPr lang="en-US" smtClean="0"/>
              <a:t>18</a:t>
            </a:fld>
            <a:endParaRPr lang="en-US"/>
          </a:p>
        </p:txBody>
      </p:sp>
    </p:spTree>
    <p:extLst>
      <p:ext uri="{BB962C8B-B14F-4D97-AF65-F5344CB8AC3E}">
        <p14:creationId xmlns:p14="http://schemas.microsoft.com/office/powerpoint/2010/main" val="41726043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F76B1-640E-3C17-5053-BB135D42F4D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360FA76-3584-7B64-28E0-C32605E8839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ABBB14-4788-3250-6715-0E51FC5095C6}"/>
              </a:ext>
            </a:extLst>
          </p:cNvPr>
          <p:cNvSpPr>
            <a:spLocks noGrp="1"/>
          </p:cNvSpPr>
          <p:nvPr>
            <p:ph type="dt" sz="half" idx="10"/>
          </p:nvPr>
        </p:nvSpPr>
        <p:spPr/>
        <p:txBody>
          <a:bodyPr/>
          <a:lstStyle/>
          <a:p>
            <a:fld id="{649C6579-DE4D-3D43-B9F4-D9F5FC0C5986}" type="datetimeFigureOut">
              <a:rPr lang="en-US" smtClean="0"/>
              <a:t>5/1/2025</a:t>
            </a:fld>
            <a:endParaRPr lang="en-US"/>
          </a:p>
        </p:txBody>
      </p:sp>
      <p:sp>
        <p:nvSpPr>
          <p:cNvPr id="5" name="Footer Placeholder 4">
            <a:extLst>
              <a:ext uri="{FF2B5EF4-FFF2-40B4-BE49-F238E27FC236}">
                <a16:creationId xmlns:a16="http://schemas.microsoft.com/office/drawing/2014/main" id="{960611BD-26D7-91FA-9C0A-7C2F0B6B4A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3FC937-65C0-F57E-7490-A37099FD706D}"/>
              </a:ext>
            </a:extLst>
          </p:cNvPr>
          <p:cNvSpPr>
            <a:spLocks noGrp="1"/>
          </p:cNvSpPr>
          <p:nvPr>
            <p:ph type="sldNum" sz="quarter" idx="12"/>
          </p:nvPr>
        </p:nvSpPr>
        <p:spPr/>
        <p:txBody>
          <a:bodyPr/>
          <a:lstStyle/>
          <a:p>
            <a:fld id="{D967A9F5-AB9E-A746-86EE-75896990F845}" type="slidenum">
              <a:rPr lang="en-US" smtClean="0"/>
              <a:t>‹#›</a:t>
            </a:fld>
            <a:endParaRPr lang="en-US"/>
          </a:p>
        </p:txBody>
      </p:sp>
    </p:spTree>
    <p:extLst>
      <p:ext uri="{BB962C8B-B14F-4D97-AF65-F5344CB8AC3E}">
        <p14:creationId xmlns:p14="http://schemas.microsoft.com/office/powerpoint/2010/main" val="3461338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6161E-6593-44AF-6606-8080A1FBFF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2BD7C9B-A7ED-CEE4-0541-EFADA472E2E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04A2BF-1BB0-E977-36A1-5CC8B0435495}"/>
              </a:ext>
            </a:extLst>
          </p:cNvPr>
          <p:cNvSpPr>
            <a:spLocks noGrp="1"/>
          </p:cNvSpPr>
          <p:nvPr>
            <p:ph type="dt" sz="half" idx="10"/>
          </p:nvPr>
        </p:nvSpPr>
        <p:spPr/>
        <p:txBody>
          <a:bodyPr/>
          <a:lstStyle/>
          <a:p>
            <a:fld id="{649C6579-DE4D-3D43-B9F4-D9F5FC0C5986}" type="datetimeFigureOut">
              <a:rPr lang="en-US" smtClean="0"/>
              <a:t>5/1/2025</a:t>
            </a:fld>
            <a:endParaRPr lang="en-US"/>
          </a:p>
        </p:txBody>
      </p:sp>
      <p:sp>
        <p:nvSpPr>
          <p:cNvPr id="5" name="Footer Placeholder 4">
            <a:extLst>
              <a:ext uri="{FF2B5EF4-FFF2-40B4-BE49-F238E27FC236}">
                <a16:creationId xmlns:a16="http://schemas.microsoft.com/office/drawing/2014/main" id="{5A19B275-78B8-2E67-725E-BE6B64E755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1D07B6-C4D3-6C11-36E4-55B9B9450507}"/>
              </a:ext>
            </a:extLst>
          </p:cNvPr>
          <p:cNvSpPr>
            <a:spLocks noGrp="1"/>
          </p:cNvSpPr>
          <p:nvPr>
            <p:ph type="sldNum" sz="quarter" idx="12"/>
          </p:nvPr>
        </p:nvSpPr>
        <p:spPr/>
        <p:txBody>
          <a:bodyPr/>
          <a:lstStyle/>
          <a:p>
            <a:fld id="{D967A9F5-AB9E-A746-86EE-75896990F845}" type="slidenum">
              <a:rPr lang="en-US" smtClean="0"/>
              <a:t>‹#›</a:t>
            </a:fld>
            <a:endParaRPr lang="en-US"/>
          </a:p>
        </p:txBody>
      </p:sp>
    </p:spTree>
    <p:extLst>
      <p:ext uri="{BB962C8B-B14F-4D97-AF65-F5344CB8AC3E}">
        <p14:creationId xmlns:p14="http://schemas.microsoft.com/office/powerpoint/2010/main" val="2442074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505C26-44DF-D0AF-2421-4C37922E38B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8A0A27F-41D0-6229-0228-47C6647072F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10218E-1EB8-89F3-4F92-2A0F5787A94A}"/>
              </a:ext>
            </a:extLst>
          </p:cNvPr>
          <p:cNvSpPr>
            <a:spLocks noGrp="1"/>
          </p:cNvSpPr>
          <p:nvPr>
            <p:ph type="dt" sz="half" idx="10"/>
          </p:nvPr>
        </p:nvSpPr>
        <p:spPr/>
        <p:txBody>
          <a:bodyPr/>
          <a:lstStyle/>
          <a:p>
            <a:fld id="{649C6579-DE4D-3D43-B9F4-D9F5FC0C5986}" type="datetimeFigureOut">
              <a:rPr lang="en-US" smtClean="0"/>
              <a:t>5/1/2025</a:t>
            </a:fld>
            <a:endParaRPr lang="en-US"/>
          </a:p>
        </p:txBody>
      </p:sp>
      <p:sp>
        <p:nvSpPr>
          <p:cNvPr id="5" name="Footer Placeholder 4">
            <a:extLst>
              <a:ext uri="{FF2B5EF4-FFF2-40B4-BE49-F238E27FC236}">
                <a16:creationId xmlns:a16="http://schemas.microsoft.com/office/drawing/2014/main" id="{CD3E41DF-E5B8-BA78-4299-B4CB9FB6F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801129-A966-D8EC-66E6-E6BF24701043}"/>
              </a:ext>
            </a:extLst>
          </p:cNvPr>
          <p:cNvSpPr>
            <a:spLocks noGrp="1"/>
          </p:cNvSpPr>
          <p:nvPr>
            <p:ph type="sldNum" sz="quarter" idx="12"/>
          </p:nvPr>
        </p:nvSpPr>
        <p:spPr/>
        <p:txBody>
          <a:bodyPr/>
          <a:lstStyle/>
          <a:p>
            <a:fld id="{D967A9F5-AB9E-A746-86EE-75896990F845}" type="slidenum">
              <a:rPr lang="en-US" smtClean="0"/>
              <a:t>‹#›</a:t>
            </a:fld>
            <a:endParaRPr lang="en-US"/>
          </a:p>
        </p:txBody>
      </p:sp>
    </p:spTree>
    <p:extLst>
      <p:ext uri="{BB962C8B-B14F-4D97-AF65-F5344CB8AC3E}">
        <p14:creationId xmlns:p14="http://schemas.microsoft.com/office/powerpoint/2010/main" val="1410707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6D47CF-C056-B33F-DFBF-3EEB2BFCE3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D55AE06-1E45-BD4F-2191-3E81A7B2755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D290AD-5DFE-FE74-BA04-177BE0A4BEB3}"/>
              </a:ext>
            </a:extLst>
          </p:cNvPr>
          <p:cNvSpPr>
            <a:spLocks noGrp="1"/>
          </p:cNvSpPr>
          <p:nvPr>
            <p:ph type="dt" sz="half" idx="10"/>
          </p:nvPr>
        </p:nvSpPr>
        <p:spPr/>
        <p:txBody>
          <a:bodyPr/>
          <a:lstStyle/>
          <a:p>
            <a:fld id="{649C6579-DE4D-3D43-B9F4-D9F5FC0C5986}" type="datetimeFigureOut">
              <a:rPr lang="en-US" smtClean="0"/>
              <a:t>5/1/2025</a:t>
            </a:fld>
            <a:endParaRPr lang="en-US"/>
          </a:p>
        </p:txBody>
      </p:sp>
      <p:sp>
        <p:nvSpPr>
          <p:cNvPr id="5" name="Footer Placeholder 4">
            <a:extLst>
              <a:ext uri="{FF2B5EF4-FFF2-40B4-BE49-F238E27FC236}">
                <a16:creationId xmlns:a16="http://schemas.microsoft.com/office/drawing/2014/main" id="{A00568C3-01A2-CBCE-DAB0-D0B6BDE7D2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5E1891-D079-A170-7337-4354DF98F1A6}"/>
              </a:ext>
            </a:extLst>
          </p:cNvPr>
          <p:cNvSpPr>
            <a:spLocks noGrp="1"/>
          </p:cNvSpPr>
          <p:nvPr>
            <p:ph type="sldNum" sz="quarter" idx="12"/>
          </p:nvPr>
        </p:nvSpPr>
        <p:spPr/>
        <p:txBody>
          <a:bodyPr/>
          <a:lstStyle/>
          <a:p>
            <a:fld id="{D967A9F5-AB9E-A746-86EE-75896990F845}" type="slidenum">
              <a:rPr lang="en-US" smtClean="0"/>
              <a:t>‹#›</a:t>
            </a:fld>
            <a:endParaRPr lang="en-US"/>
          </a:p>
        </p:txBody>
      </p:sp>
    </p:spTree>
    <p:extLst>
      <p:ext uri="{BB962C8B-B14F-4D97-AF65-F5344CB8AC3E}">
        <p14:creationId xmlns:p14="http://schemas.microsoft.com/office/powerpoint/2010/main" val="3142566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FB1E0-6325-EFDE-EE2D-4168C1B4189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244DA78-370F-017E-8338-2F2CDAC3F07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8908387-EEC7-F664-7229-B7CB55F24A32}"/>
              </a:ext>
            </a:extLst>
          </p:cNvPr>
          <p:cNvSpPr>
            <a:spLocks noGrp="1"/>
          </p:cNvSpPr>
          <p:nvPr>
            <p:ph type="dt" sz="half" idx="10"/>
          </p:nvPr>
        </p:nvSpPr>
        <p:spPr/>
        <p:txBody>
          <a:bodyPr/>
          <a:lstStyle/>
          <a:p>
            <a:fld id="{649C6579-DE4D-3D43-B9F4-D9F5FC0C5986}" type="datetimeFigureOut">
              <a:rPr lang="en-US" smtClean="0"/>
              <a:t>5/1/2025</a:t>
            </a:fld>
            <a:endParaRPr lang="en-US"/>
          </a:p>
        </p:txBody>
      </p:sp>
      <p:sp>
        <p:nvSpPr>
          <p:cNvPr id="5" name="Footer Placeholder 4">
            <a:extLst>
              <a:ext uri="{FF2B5EF4-FFF2-40B4-BE49-F238E27FC236}">
                <a16:creationId xmlns:a16="http://schemas.microsoft.com/office/drawing/2014/main" id="{1DAD98DC-CB33-2985-F28F-2600A3BAC0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21208E-3916-AB71-DB91-780C2F2AE17C}"/>
              </a:ext>
            </a:extLst>
          </p:cNvPr>
          <p:cNvSpPr>
            <a:spLocks noGrp="1"/>
          </p:cNvSpPr>
          <p:nvPr>
            <p:ph type="sldNum" sz="quarter" idx="12"/>
          </p:nvPr>
        </p:nvSpPr>
        <p:spPr/>
        <p:txBody>
          <a:bodyPr/>
          <a:lstStyle/>
          <a:p>
            <a:fld id="{D967A9F5-AB9E-A746-86EE-75896990F845}" type="slidenum">
              <a:rPr lang="en-US" smtClean="0"/>
              <a:t>‹#›</a:t>
            </a:fld>
            <a:endParaRPr lang="en-US"/>
          </a:p>
        </p:txBody>
      </p:sp>
    </p:spTree>
    <p:extLst>
      <p:ext uri="{BB962C8B-B14F-4D97-AF65-F5344CB8AC3E}">
        <p14:creationId xmlns:p14="http://schemas.microsoft.com/office/powerpoint/2010/main" val="2643659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86071-3DEF-20A5-8B3F-5142D1FECF1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9047BC2-1AD2-0433-B5A8-FA4811F9E97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CB512BF-8299-7B64-1E42-2233F1FE665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2D62093-C4DE-8A6D-25A3-5EEF21755261}"/>
              </a:ext>
            </a:extLst>
          </p:cNvPr>
          <p:cNvSpPr>
            <a:spLocks noGrp="1"/>
          </p:cNvSpPr>
          <p:nvPr>
            <p:ph type="dt" sz="half" idx="10"/>
          </p:nvPr>
        </p:nvSpPr>
        <p:spPr/>
        <p:txBody>
          <a:bodyPr/>
          <a:lstStyle/>
          <a:p>
            <a:fld id="{649C6579-DE4D-3D43-B9F4-D9F5FC0C5986}" type="datetimeFigureOut">
              <a:rPr lang="en-US" smtClean="0"/>
              <a:t>5/1/2025</a:t>
            </a:fld>
            <a:endParaRPr lang="en-US"/>
          </a:p>
        </p:txBody>
      </p:sp>
      <p:sp>
        <p:nvSpPr>
          <p:cNvPr id="6" name="Footer Placeholder 5">
            <a:extLst>
              <a:ext uri="{FF2B5EF4-FFF2-40B4-BE49-F238E27FC236}">
                <a16:creationId xmlns:a16="http://schemas.microsoft.com/office/drawing/2014/main" id="{EDE93401-F718-256E-7558-C2AB4FEFC8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FE0E65-41A2-3F23-61CB-956BC5B870FE}"/>
              </a:ext>
            </a:extLst>
          </p:cNvPr>
          <p:cNvSpPr>
            <a:spLocks noGrp="1"/>
          </p:cNvSpPr>
          <p:nvPr>
            <p:ph type="sldNum" sz="quarter" idx="12"/>
          </p:nvPr>
        </p:nvSpPr>
        <p:spPr/>
        <p:txBody>
          <a:bodyPr/>
          <a:lstStyle/>
          <a:p>
            <a:fld id="{D967A9F5-AB9E-A746-86EE-75896990F845}" type="slidenum">
              <a:rPr lang="en-US" smtClean="0"/>
              <a:t>‹#›</a:t>
            </a:fld>
            <a:endParaRPr lang="en-US"/>
          </a:p>
        </p:txBody>
      </p:sp>
    </p:spTree>
    <p:extLst>
      <p:ext uri="{BB962C8B-B14F-4D97-AF65-F5344CB8AC3E}">
        <p14:creationId xmlns:p14="http://schemas.microsoft.com/office/powerpoint/2010/main" val="1259805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BEED6-F096-50D7-FA82-D85D6F527E4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FD5C0F5-A824-3EDF-B4B0-E42919A0B4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40702A8-46CF-F6A1-1B2D-A763FAE07CE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9935F27-D8EF-A983-8772-C39724B572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3343F25-F6A4-238E-171F-9B571628832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19EFC00-87A0-5B2C-E3CF-3B693073655F}"/>
              </a:ext>
            </a:extLst>
          </p:cNvPr>
          <p:cNvSpPr>
            <a:spLocks noGrp="1"/>
          </p:cNvSpPr>
          <p:nvPr>
            <p:ph type="dt" sz="half" idx="10"/>
          </p:nvPr>
        </p:nvSpPr>
        <p:spPr/>
        <p:txBody>
          <a:bodyPr/>
          <a:lstStyle/>
          <a:p>
            <a:fld id="{649C6579-DE4D-3D43-B9F4-D9F5FC0C5986}" type="datetimeFigureOut">
              <a:rPr lang="en-US" smtClean="0"/>
              <a:t>5/1/2025</a:t>
            </a:fld>
            <a:endParaRPr lang="en-US"/>
          </a:p>
        </p:txBody>
      </p:sp>
      <p:sp>
        <p:nvSpPr>
          <p:cNvPr id="8" name="Footer Placeholder 7">
            <a:extLst>
              <a:ext uri="{FF2B5EF4-FFF2-40B4-BE49-F238E27FC236}">
                <a16:creationId xmlns:a16="http://schemas.microsoft.com/office/drawing/2014/main" id="{2CA5885C-4FEF-F998-A21E-BC3D2CD3ACC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0558E9A-4011-45E1-383B-92C0D9534F1A}"/>
              </a:ext>
            </a:extLst>
          </p:cNvPr>
          <p:cNvSpPr>
            <a:spLocks noGrp="1"/>
          </p:cNvSpPr>
          <p:nvPr>
            <p:ph type="sldNum" sz="quarter" idx="12"/>
          </p:nvPr>
        </p:nvSpPr>
        <p:spPr/>
        <p:txBody>
          <a:bodyPr/>
          <a:lstStyle/>
          <a:p>
            <a:fld id="{D967A9F5-AB9E-A746-86EE-75896990F845}" type="slidenum">
              <a:rPr lang="en-US" smtClean="0"/>
              <a:t>‹#›</a:t>
            </a:fld>
            <a:endParaRPr lang="en-US"/>
          </a:p>
        </p:txBody>
      </p:sp>
    </p:spTree>
    <p:extLst>
      <p:ext uri="{BB962C8B-B14F-4D97-AF65-F5344CB8AC3E}">
        <p14:creationId xmlns:p14="http://schemas.microsoft.com/office/powerpoint/2010/main" val="2905208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46929-2C29-C896-2898-E76E4963DB8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F6E38FA-23D9-4366-ED07-10245E36A52B}"/>
              </a:ext>
            </a:extLst>
          </p:cNvPr>
          <p:cNvSpPr>
            <a:spLocks noGrp="1"/>
          </p:cNvSpPr>
          <p:nvPr>
            <p:ph type="dt" sz="half" idx="10"/>
          </p:nvPr>
        </p:nvSpPr>
        <p:spPr/>
        <p:txBody>
          <a:bodyPr/>
          <a:lstStyle/>
          <a:p>
            <a:fld id="{649C6579-DE4D-3D43-B9F4-D9F5FC0C5986}" type="datetimeFigureOut">
              <a:rPr lang="en-US" smtClean="0"/>
              <a:t>5/1/2025</a:t>
            </a:fld>
            <a:endParaRPr lang="en-US"/>
          </a:p>
        </p:txBody>
      </p:sp>
      <p:sp>
        <p:nvSpPr>
          <p:cNvPr id="4" name="Footer Placeholder 3">
            <a:extLst>
              <a:ext uri="{FF2B5EF4-FFF2-40B4-BE49-F238E27FC236}">
                <a16:creationId xmlns:a16="http://schemas.microsoft.com/office/drawing/2014/main" id="{F5460003-5028-2F07-3283-92217B365FC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2EB2C93-60C2-74C8-560B-E13FFE975FB1}"/>
              </a:ext>
            </a:extLst>
          </p:cNvPr>
          <p:cNvSpPr>
            <a:spLocks noGrp="1"/>
          </p:cNvSpPr>
          <p:nvPr>
            <p:ph type="sldNum" sz="quarter" idx="12"/>
          </p:nvPr>
        </p:nvSpPr>
        <p:spPr/>
        <p:txBody>
          <a:bodyPr/>
          <a:lstStyle/>
          <a:p>
            <a:fld id="{D967A9F5-AB9E-A746-86EE-75896990F845}" type="slidenum">
              <a:rPr lang="en-US" smtClean="0"/>
              <a:t>‹#›</a:t>
            </a:fld>
            <a:endParaRPr lang="en-US"/>
          </a:p>
        </p:txBody>
      </p:sp>
    </p:spTree>
    <p:extLst>
      <p:ext uri="{BB962C8B-B14F-4D97-AF65-F5344CB8AC3E}">
        <p14:creationId xmlns:p14="http://schemas.microsoft.com/office/powerpoint/2010/main" val="421275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5A1939-D627-1060-8118-40DEF64D4D8F}"/>
              </a:ext>
            </a:extLst>
          </p:cNvPr>
          <p:cNvSpPr>
            <a:spLocks noGrp="1"/>
          </p:cNvSpPr>
          <p:nvPr>
            <p:ph type="dt" sz="half" idx="10"/>
          </p:nvPr>
        </p:nvSpPr>
        <p:spPr/>
        <p:txBody>
          <a:bodyPr/>
          <a:lstStyle/>
          <a:p>
            <a:fld id="{649C6579-DE4D-3D43-B9F4-D9F5FC0C5986}" type="datetimeFigureOut">
              <a:rPr lang="en-US" smtClean="0"/>
              <a:t>5/1/2025</a:t>
            </a:fld>
            <a:endParaRPr lang="en-US"/>
          </a:p>
        </p:txBody>
      </p:sp>
      <p:sp>
        <p:nvSpPr>
          <p:cNvPr id="3" name="Footer Placeholder 2">
            <a:extLst>
              <a:ext uri="{FF2B5EF4-FFF2-40B4-BE49-F238E27FC236}">
                <a16:creationId xmlns:a16="http://schemas.microsoft.com/office/drawing/2014/main" id="{8ECD01A2-0441-EB12-39FA-936119FC7F4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5E4E767-E13B-196D-1DB4-2B567D8952B8}"/>
              </a:ext>
            </a:extLst>
          </p:cNvPr>
          <p:cNvSpPr>
            <a:spLocks noGrp="1"/>
          </p:cNvSpPr>
          <p:nvPr>
            <p:ph type="sldNum" sz="quarter" idx="12"/>
          </p:nvPr>
        </p:nvSpPr>
        <p:spPr/>
        <p:txBody>
          <a:bodyPr/>
          <a:lstStyle/>
          <a:p>
            <a:fld id="{D967A9F5-AB9E-A746-86EE-75896990F845}" type="slidenum">
              <a:rPr lang="en-US" smtClean="0"/>
              <a:t>‹#›</a:t>
            </a:fld>
            <a:endParaRPr lang="en-US"/>
          </a:p>
        </p:txBody>
      </p:sp>
    </p:spTree>
    <p:extLst>
      <p:ext uri="{BB962C8B-B14F-4D97-AF65-F5344CB8AC3E}">
        <p14:creationId xmlns:p14="http://schemas.microsoft.com/office/powerpoint/2010/main" val="3874881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15F15-95DA-874D-A3FC-36D39CB45E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90BD116-8379-46B8-9CA4-55A481E2EB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D4F1EEB-50DC-3366-E8AD-C6268BA2D5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7669280-3C39-3AD4-9964-CBF30962286D}"/>
              </a:ext>
            </a:extLst>
          </p:cNvPr>
          <p:cNvSpPr>
            <a:spLocks noGrp="1"/>
          </p:cNvSpPr>
          <p:nvPr>
            <p:ph type="dt" sz="half" idx="10"/>
          </p:nvPr>
        </p:nvSpPr>
        <p:spPr/>
        <p:txBody>
          <a:bodyPr/>
          <a:lstStyle/>
          <a:p>
            <a:fld id="{649C6579-DE4D-3D43-B9F4-D9F5FC0C5986}" type="datetimeFigureOut">
              <a:rPr lang="en-US" smtClean="0"/>
              <a:t>5/1/2025</a:t>
            </a:fld>
            <a:endParaRPr lang="en-US"/>
          </a:p>
        </p:txBody>
      </p:sp>
      <p:sp>
        <p:nvSpPr>
          <p:cNvPr id="6" name="Footer Placeholder 5">
            <a:extLst>
              <a:ext uri="{FF2B5EF4-FFF2-40B4-BE49-F238E27FC236}">
                <a16:creationId xmlns:a16="http://schemas.microsoft.com/office/drawing/2014/main" id="{3F6D37A5-2F86-7AB3-E166-43DABAA6EA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BD6D88D-20E7-E29D-569C-851827C8E5EF}"/>
              </a:ext>
            </a:extLst>
          </p:cNvPr>
          <p:cNvSpPr>
            <a:spLocks noGrp="1"/>
          </p:cNvSpPr>
          <p:nvPr>
            <p:ph type="sldNum" sz="quarter" idx="12"/>
          </p:nvPr>
        </p:nvSpPr>
        <p:spPr/>
        <p:txBody>
          <a:bodyPr/>
          <a:lstStyle/>
          <a:p>
            <a:fld id="{D967A9F5-AB9E-A746-86EE-75896990F845}" type="slidenum">
              <a:rPr lang="en-US" smtClean="0"/>
              <a:t>‹#›</a:t>
            </a:fld>
            <a:endParaRPr lang="en-US"/>
          </a:p>
        </p:txBody>
      </p:sp>
    </p:spTree>
    <p:extLst>
      <p:ext uri="{BB962C8B-B14F-4D97-AF65-F5344CB8AC3E}">
        <p14:creationId xmlns:p14="http://schemas.microsoft.com/office/powerpoint/2010/main" val="2669061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D683B-999C-4650-4B58-F610C6E3DD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833B0A6-2967-6A31-425D-7B69F991C0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A9B94DC-3A04-E559-6B5F-B7E2A9BC57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7B2B02-C79F-3EB4-B79A-151EC9845D21}"/>
              </a:ext>
            </a:extLst>
          </p:cNvPr>
          <p:cNvSpPr>
            <a:spLocks noGrp="1"/>
          </p:cNvSpPr>
          <p:nvPr>
            <p:ph type="dt" sz="half" idx="10"/>
          </p:nvPr>
        </p:nvSpPr>
        <p:spPr/>
        <p:txBody>
          <a:bodyPr/>
          <a:lstStyle/>
          <a:p>
            <a:fld id="{649C6579-DE4D-3D43-B9F4-D9F5FC0C5986}" type="datetimeFigureOut">
              <a:rPr lang="en-US" smtClean="0"/>
              <a:t>5/1/2025</a:t>
            </a:fld>
            <a:endParaRPr lang="en-US"/>
          </a:p>
        </p:txBody>
      </p:sp>
      <p:sp>
        <p:nvSpPr>
          <p:cNvPr id="6" name="Footer Placeholder 5">
            <a:extLst>
              <a:ext uri="{FF2B5EF4-FFF2-40B4-BE49-F238E27FC236}">
                <a16:creationId xmlns:a16="http://schemas.microsoft.com/office/drawing/2014/main" id="{5097E092-D5AB-B9FF-F0D3-5829054875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1D34561-558A-3E2F-A001-3AB072A2C9ED}"/>
              </a:ext>
            </a:extLst>
          </p:cNvPr>
          <p:cNvSpPr>
            <a:spLocks noGrp="1"/>
          </p:cNvSpPr>
          <p:nvPr>
            <p:ph type="sldNum" sz="quarter" idx="12"/>
          </p:nvPr>
        </p:nvSpPr>
        <p:spPr/>
        <p:txBody>
          <a:bodyPr/>
          <a:lstStyle/>
          <a:p>
            <a:fld id="{D967A9F5-AB9E-A746-86EE-75896990F845}" type="slidenum">
              <a:rPr lang="en-US" smtClean="0"/>
              <a:t>‹#›</a:t>
            </a:fld>
            <a:endParaRPr lang="en-US"/>
          </a:p>
        </p:txBody>
      </p:sp>
    </p:spTree>
    <p:extLst>
      <p:ext uri="{BB962C8B-B14F-4D97-AF65-F5344CB8AC3E}">
        <p14:creationId xmlns:p14="http://schemas.microsoft.com/office/powerpoint/2010/main" val="3426926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471F85A-8F31-447B-B2D0-275E9AFFB6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AF95BB-5D86-CF22-7FB3-5026BB77D4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3ED855-8A1E-6810-8132-13E09506D1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49C6579-DE4D-3D43-B9F4-D9F5FC0C5986}" type="datetimeFigureOut">
              <a:rPr lang="en-US" smtClean="0"/>
              <a:t>5/1/2025</a:t>
            </a:fld>
            <a:endParaRPr lang="en-US"/>
          </a:p>
        </p:txBody>
      </p:sp>
      <p:sp>
        <p:nvSpPr>
          <p:cNvPr id="5" name="Footer Placeholder 4">
            <a:extLst>
              <a:ext uri="{FF2B5EF4-FFF2-40B4-BE49-F238E27FC236}">
                <a16:creationId xmlns:a16="http://schemas.microsoft.com/office/drawing/2014/main" id="{2FB2E8FD-E4A0-134F-C09A-179F28FC60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8674B571-C08C-965F-8D83-C9137D4F69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967A9F5-AB9E-A746-86EE-75896990F845}" type="slidenum">
              <a:rPr lang="en-US" smtClean="0"/>
              <a:t>‹#›</a:t>
            </a:fld>
            <a:endParaRPr lang="en-US"/>
          </a:p>
        </p:txBody>
      </p:sp>
    </p:spTree>
    <p:extLst>
      <p:ext uri="{BB962C8B-B14F-4D97-AF65-F5344CB8AC3E}">
        <p14:creationId xmlns:p14="http://schemas.microsoft.com/office/powerpoint/2010/main" val="25249947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clmaleske@gmail.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D37A7-9ED2-C749-D885-8EAD460402F8}"/>
              </a:ext>
            </a:extLst>
          </p:cNvPr>
          <p:cNvSpPr>
            <a:spLocks noGrp="1" noRot="1" noMove="1" noResize="1" noEditPoints="1" noAdjustHandles="1" noChangeArrowheads="1" noChangeShapeType="1"/>
          </p:cNvSpPr>
          <p:nvPr>
            <p:ph type="ctrTitle"/>
          </p:nvPr>
        </p:nvSpPr>
        <p:spPr>
          <a:xfrm>
            <a:off x="1524000" y="1886862"/>
            <a:ext cx="9144000" cy="2387600"/>
          </a:xfrm>
        </p:spPr>
        <p:txBody>
          <a:bodyPr>
            <a:normAutofit fontScale="90000"/>
          </a:bodyPr>
          <a:lstStyle/>
          <a:p>
            <a:r>
              <a:rPr lang="en-US" b="1" dirty="0">
                <a:solidFill>
                  <a:schemeClr val="tx2"/>
                </a:solidFill>
              </a:rPr>
              <a:t>Finding Catalysts: Assessing and Building Organizational Capacity in Adaptive Sport</a:t>
            </a:r>
            <a:endParaRPr lang="en-US" b="1" dirty="0">
              <a:solidFill>
                <a:schemeClr val="tx2"/>
              </a:solidFill>
              <a:latin typeface="Arial Black" panose="020B0604020202020204" pitchFamily="34" charset="0"/>
              <a:cs typeface="Arial Black" panose="020B0604020202020204" pitchFamily="34" charset="0"/>
            </a:endParaRPr>
          </a:p>
        </p:txBody>
      </p:sp>
      <p:sp>
        <p:nvSpPr>
          <p:cNvPr id="3" name="Subtitle 2">
            <a:extLst>
              <a:ext uri="{FF2B5EF4-FFF2-40B4-BE49-F238E27FC236}">
                <a16:creationId xmlns:a16="http://schemas.microsoft.com/office/drawing/2014/main" id="{B7646FEF-1662-F049-3FF2-5AF683869C63}"/>
              </a:ext>
            </a:extLst>
          </p:cNvPr>
          <p:cNvSpPr>
            <a:spLocks noGrp="1" noRot="1" noMove="1" noResize="1" noEditPoints="1" noAdjustHandles="1" noChangeArrowheads="1" noChangeShapeType="1"/>
          </p:cNvSpPr>
          <p:nvPr>
            <p:ph type="subTitle" idx="1"/>
          </p:nvPr>
        </p:nvSpPr>
        <p:spPr>
          <a:xfrm>
            <a:off x="1524000" y="4696320"/>
            <a:ext cx="9144000" cy="1655762"/>
          </a:xfrm>
        </p:spPr>
        <p:txBody>
          <a:bodyPr/>
          <a:lstStyle/>
          <a:p>
            <a:endParaRPr lang="en-US" dirty="0"/>
          </a:p>
          <a:p>
            <a:r>
              <a:rPr lang="en-US" dirty="0"/>
              <a:t>Dr. Christine Maleske</a:t>
            </a:r>
          </a:p>
          <a:p>
            <a:r>
              <a:rPr lang="en-US" dirty="0"/>
              <a:t>2025 Move United Education Conference</a:t>
            </a:r>
          </a:p>
        </p:txBody>
      </p:sp>
    </p:spTree>
    <p:extLst>
      <p:ext uri="{BB962C8B-B14F-4D97-AF65-F5344CB8AC3E}">
        <p14:creationId xmlns:p14="http://schemas.microsoft.com/office/powerpoint/2010/main" val="10563098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2C439-8910-7F0D-DB6C-69B50A0D8798}"/>
              </a:ext>
            </a:extLst>
          </p:cNvPr>
          <p:cNvSpPr>
            <a:spLocks noGrp="1" noRot="1" noMove="1" noResize="1" noEditPoints="1" noAdjustHandles="1" noChangeArrowheads="1" noChangeShapeType="1"/>
          </p:cNvSpPr>
          <p:nvPr>
            <p:ph type="title"/>
          </p:nvPr>
        </p:nvSpPr>
        <p:spPr/>
        <p:txBody>
          <a:bodyPr/>
          <a:lstStyle/>
          <a:p>
            <a:r>
              <a:rPr lang="en-US" b="1" dirty="0">
                <a:solidFill>
                  <a:schemeClr val="tx2"/>
                </a:solidFill>
              </a:rPr>
              <a:t>Human resource capacity </a:t>
            </a:r>
          </a:p>
        </p:txBody>
      </p:sp>
      <p:sp>
        <p:nvSpPr>
          <p:cNvPr id="3" name="Content Placeholder 2">
            <a:extLst>
              <a:ext uri="{FF2B5EF4-FFF2-40B4-BE49-F238E27FC236}">
                <a16:creationId xmlns:a16="http://schemas.microsoft.com/office/drawing/2014/main" id="{7C876C98-43F2-6AF7-4F21-CFCA9FAFEB4F}"/>
              </a:ext>
            </a:extLst>
          </p:cNvPr>
          <p:cNvSpPr>
            <a:spLocks noGrp="1"/>
          </p:cNvSpPr>
          <p:nvPr>
            <p:ph idx="1"/>
          </p:nvPr>
        </p:nvSpPr>
        <p:spPr/>
        <p:txBody>
          <a:bodyPr/>
          <a:lstStyle/>
          <a:p>
            <a:pPr marL="0" indent="0">
              <a:lnSpc>
                <a:spcPct val="150000"/>
              </a:lnSpc>
              <a:buNone/>
            </a:pPr>
            <a:r>
              <a:rPr lang="en-US" b="1" dirty="0">
                <a:solidFill>
                  <a:schemeClr val="tx2"/>
                </a:solidFill>
              </a:rPr>
              <a:t>The ability to utilize human capital (staff and volunteers) and their skills, knowledge, and motivation.</a:t>
            </a:r>
          </a:p>
          <a:p>
            <a:pPr marL="0" indent="0">
              <a:lnSpc>
                <a:spcPct val="150000"/>
              </a:lnSpc>
              <a:buNone/>
            </a:pPr>
            <a:r>
              <a:rPr lang="en-US" b="1" dirty="0">
                <a:solidFill>
                  <a:schemeClr val="tx2"/>
                </a:solidFill>
              </a:rPr>
              <a:t>Examples</a:t>
            </a:r>
          </a:p>
          <a:p>
            <a:pPr lvl="1"/>
            <a:r>
              <a:rPr lang="en-US" dirty="0"/>
              <a:t>Number of staff and volunteers</a:t>
            </a:r>
          </a:p>
          <a:p>
            <a:pPr lvl="1"/>
            <a:r>
              <a:rPr lang="en-US" dirty="0"/>
              <a:t>Level of education</a:t>
            </a:r>
          </a:p>
          <a:p>
            <a:pPr lvl="1"/>
            <a:r>
              <a:rPr lang="en-US" dirty="0"/>
              <a:t>Specialized training/knowledge</a:t>
            </a:r>
          </a:p>
          <a:p>
            <a:pPr lvl="1"/>
            <a:r>
              <a:rPr lang="en-US" dirty="0"/>
              <a:t>Relationship-building skills</a:t>
            </a:r>
          </a:p>
        </p:txBody>
      </p:sp>
      <p:sp>
        <p:nvSpPr>
          <p:cNvPr id="4" name="TextBox 3">
            <a:extLst>
              <a:ext uri="{FF2B5EF4-FFF2-40B4-BE49-F238E27FC236}">
                <a16:creationId xmlns:a16="http://schemas.microsoft.com/office/drawing/2014/main" id="{02D75763-8D8F-697D-F562-AC6E367BA496}"/>
              </a:ext>
            </a:extLst>
          </p:cNvPr>
          <p:cNvSpPr txBox="1"/>
          <p:nvPr/>
        </p:nvSpPr>
        <p:spPr>
          <a:xfrm>
            <a:off x="7010400" y="6273988"/>
            <a:ext cx="5016500" cy="461665"/>
          </a:xfrm>
          <a:prstGeom prst="rect">
            <a:avLst/>
          </a:prstGeom>
          <a:noFill/>
        </p:spPr>
        <p:txBody>
          <a:bodyPr wrap="square">
            <a:spAutoFit/>
          </a:bodyPr>
          <a:lstStyle/>
          <a:p>
            <a:pPr marR="0" lvl="0" algn="just"/>
            <a:r>
              <a:rPr lang="en-US" sz="1200" b="1" dirty="0">
                <a:latin typeface="Arial" panose="020B0604020202020204" pitchFamily="34" charset="0"/>
                <a:ea typeface="Times New Roman" panose="02020603050405020304" pitchFamily="18" charset="0"/>
                <a:cs typeface="Arial" panose="020B0604020202020204" pitchFamily="34" charset="0"/>
              </a:rPr>
              <a:t>Sources of Information: </a:t>
            </a:r>
            <a:r>
              <a:rPr lang="en-US" sz="1200" dirty="0">
                <a:latin typeface="Arial" panose="020B0604020202020204" pitchFamily="34" charset="0"/>
                <a:ea typeface="Times New Roman" panose="02020603050405020304" pitchFamily="18" charset="0"/>
                <a:cs typeface="Arial" panose="020B0604020202020204" pitchFamily="34" charset="0"/>
              </a:rPr>
              <a:t>(Doherty &amp; </a:t>
            </a:r>
            <a:r>
              <a:rPr lang="en-US" sz="1200" dirty="0" err="1">
                <a:latin typeface="Arial" panose="020B0604020202020204" pitchFamily="34" charset="0"/>
                <a:ea typeface="Times New Roman" panose="02020603050405020304" pitchFamily="18" charset="0"/>
                <a:cs typeface="Arial" panose="020B0604020202020204" pitchFamily="34" charset="0"/>
              </a:rPr>
              <a:t>Cuskelly</a:t>
            </a:r>
            <a:r>
              <a:rPr lang="en-US" sz="1200" dirty="0">
                <a:latin typeface="Arial" panose="020B0604020202020204" pitchFamily="34" charset="0"/>
                <a:ea typeface="Times New Roman" panose="02020603050405020304" pitchFamily="18" charset="0"/>
                <a:cs typeface="Arial" panose="020B0604020202020204" pitchFamily="34" charset="0"/>
              </a:rPr>
              <a:t>, 2020; </a:t>
            </a:r>
            <a:r>
              <a:rPr lang="en-US" sz="1200" dirty="0">
                <a:effectLst/>
                <a:latin typeface="Arial" panose="020B0604020202020204" pitchFamily="34" charset="0"/>
                <a:ea typeface="Times New Roman" panose="02020603050405020304" pitchFamily="18" charset="0"/>
                <a:cs typeface="Arial" panose="020B0604020202020204" pitchFamily="34" charset="0"/>
              </a:rPr>
              <a:t>Hall et al., 2003; Maleske &amp; Sant, 2022; Wicker &amp; Breuer, 2013 )</a:t>
            </a:r>
          </a:p>
        </p:txBody>
      </p:sp>
    </p:spTree>
    <p:extLst>
      <p:ext uri="{BB962C8B-B14F-4D97-AF65-F5344CB8AC3E}">
        <p14:creationId xmlns:p14="http://schemas.microsoft.com/office/powerpoint/2010/main" val="3343091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493F2-EAA9-5789-037F-A0072BBE2D0B}"/>
              </a:ext>
            </a:extLst>
          </p:cNvPr>
          <p:cNvSpPr>
            <a:spLocks noGrp="1" noRot="1" noMove="1" noResize="1" noEditPoints="1" noAdjustHandles="1" noChangeArrowheads="1" noChangeShapeType="1"/>
          </p:cNvSpPr>
          <p:nvPr>
            <p:ph type="title"/>
          </p:nvPr>
        </p:nvSpPr>
        <p:spPr/>
        <p:txBody>
          <a:bodyPr/>
          <a:lstStyle/>
          <a:p>
            <a:r>
              <a:rPr lang="en-US" b="1" dirty="0">
                <a:solidFill>
                  <a:schemeClr val="tx2"/>
                </a:solidFill>
              </a:rPr>
              <a:t>Structural capacity – Three types</a:t>
            </a:r>
          </a:p>
        </p:txBody>
      </p:sp>
      <p:sp>
        <p:nvSpPr>
          <p:cNvPr id="3" name="Content Placeholder 2">
            <a:extLst>
              <a:ext uri="{FF2B5EF4-FFF2-40B4-BE49-F238E27FC236}">
                <a16:creationId xmlns:a16="http://schemas.microsoft.com/office/drawing/2014/main" id="{5804616B-6C2A-B663-4AE4-7F11A582D5A8}"/>
              </a:ext>
            </a:extLst>
          </p:cNvPr>
          <p:cNvSpPr>
            <a:spLocks noGrp="1" noRot="1" noMove="1" noResize="1" noEditPoints="1" noAdjustHandles="1" noChangeArrowheads="1" noChangeShapeType="1"/>
          </p:cNvSpPr>
          <p:nvPr>
            <p:ph idx="1"/>
          </p:nvPr>
        </p:nvSpPr>
        <p:spPr>
          <a:xfrm>
            <a:off x="838200" y="1457608"/>
            <a:ext cx="11049000" cy="4760351"/>
          </a:xfrm>
        </p:spPr>
        <p:txBody>
          <a:bodyPr>
            <a:normAutofit fontScale="85000" lnSpcReduction="10000"/>
          </a:bodyPr>
          <a:lstStyle/>
          <a:p>
            <a:pPr marL="0" indent="0">
              <a:lnSpc>
                <a:spcPct val="170000"/>
              </a:lnSpc>
              <a:buNone/>
            </a:pPr>
            <a:r>
              <a:rPr lang="en-US" b="1" dirty="0">
                <a:solidFill>
                  <a:schemeClr val="tx2"/>
                </a:solidFill>
              </a:rPr>
              <a:t>Ability to utilize non-financial capital that persists after employees have left for the day.</a:t>
            </a:r>
          </a:p>
          <a:p>
            <a:pPr marL="914400" lvl="1" indent="-457200">
              <a:lnSpc>
                <a:spcPct val="110000"/>
              </a:lnSpc>
              <a:buFont typeface="+mj-lt"/>
              <a:buAutoNum type="arabicPeriod"/>
            </a:pPr>
            <a:r>
              <a:rPr lang="en-US" sz="2600" b="1" dirty="0">
                <a:solidFill>
                  <a:schemeClr val="tx2"/>
                </a:solidFill>
              </a:rPr>
              <a:t>Relationship Capacity:</a:t>
            </a:r>
            <a:r>
              <a:rPr lang="en-US" sz="2600" dirty="0">
                <a:solidFill>
                  <a:schemeClr val="tx2"/>
                </a:solidFill>
              </a:rPr>
              <a:t> </a:t>
            </a:r>
            <a:r>
              <a:rPr lang="en-US" sz="2600" dirty="0"/>
              <a:t>Leveraging and maintaining relationships with clients, partners, volunteers, and government.</a:t>
            </a:r>
          </a:p>
          <a:p>
            <a:pPr marL="1371600" lvl="2" indent="-457200">
              <a:lnSpc>
                <a:spcPct val="170000"/>
              </a:lnSpc>
              <a:buFont typeface="+mj-lt"/>
              <a:buAutoNum type="alphaLcParenR"/>
            </a:pPr>
            <a:r>
              <a:rPr lang="en-US" sz="2400" i="1" dirty="0"/>
              <a:t>Examples:</a:t>
            </a:r>
            <a:r>
              <a:rPr lang="en-US" sz="2400" dirty="0"/>
              <a:t> Media Relations, development staff, board members</a:t>
            </a:r>
            <a:endParaRPr lang="en-US" sz="2400" i="1" dirty="0"/>
          </a:p>
          <a:p>
            <a:pPr marL="914400" lvl="1" indent="-457200">
              <a:lnSpc>
                <a:spcPct val="110000"/>
              </a:lnSpc>
              <a:buFont typeface="+mj-lt"/>
              <a:buAutoNum type="arabicPeriod"/>
            </a:pPr>
            <a:r>
              <a:rPr lang="en-US" sz="2600" b="1" dirty="0">
                <a:solidFill>
                  <a:schemeClr val="tx2"/>
                </a:solidFill>
              </a:rPr>
              <a:t>Infrastructure Capacity:</a:t>
            </a:r>
            <a:r>
              <a:rPr lang="en-US" sz="2600" dirty="0">
                <a:solidFill>
                  <a:schemeClr val="tx2"/>
                </a:solidFill>
              </a:rPr>
              <a:t> </a:t>
            </a:r>
            <a:r>
              <a:rPr lang="en-US" sz="2600" dirty="0"/>
              <a:t>Utilizing infrastructure, processes, and technology for operations.</a:t>
            </a:r>
          </a:p>
          <a:p>
            <a:pPr marL="1371600" lvl="2" indent="-457200">
              <a:lnSpc>
                <a:spcPct val="160000"/>
              </a:lnSpc>
              <a:buFont typeface="+mj-lt"/>
              <a:buAutoNum type="alphaLcParenR"/>
            </a:pPr>
            <a:r>
              <a:rPr lang="en-US" sz="2400" i="1" dirty="0"/>
              <a:t>Examples:</a:t>
            </a:r>
            <a:r>
              <a:rPr lang="en-US" sz="2400" dirty="0"/>
              <a:t> Physical spaces, information technology, operational manuals</a:t>
            </a:r>
            <a:endParaRPr lang="en-US" sz="2400" i="1" dirty="0"/>
          </a:p>
          <a:p>
            <a:pPr marL="914400" lvl="1" indent="-457200">
              <a:lnSpc>
                <a:spcPct val="120000"/>
              </a:lnSpc>
              <a:buFont typeface="+mj-lt"/>
              <a:buAutoNum type="arabicPeriod"/>
            </a:pPr>
            <a:r>
              <a:rPr lang="en-US" sz="2600" b="1" dirty="0">
                <a:solidFill>
                  <a:schemeClr val="tx2"/>
                </a:solidFill>
              </a:rPr>
              <a:t>Planning Capacity:</a:t>
            </a:r>
            <a:r>
              <a:rPr lang="en-US" sz="2600" dirty="0">
                <a:solidFill>
                  <a:schemeClr val="tx2"/>
                </a:solidFill>
              </a:rPr>
              <a:t> </a:t>
            </a:r>
            <a:r>
              <a:rPr lang="en-US" sz="2600" dirty="0"/>
              <a:t>Developing and implementing strategic plans and policies.</a:t>
            </a:r>
          </a:p>
          <a:p>
            <a:pPr marL="1371600" lvl="2" indent="-457200">
              <a:lnSpc>
                <a:spcPct val="170000"/>
              </a:lnSpc>
              <a:buFont typeface="+mj-lt"/>
              <a:buAutoNum type="alphaLcParenR"/>
            </a:pPr>
            <a:r>
              <a:rPr lang="en-US" sz="2400" i="1" dirty="0"/>
              <a:t>Examples: </a:t>
            </a:r>
            <a:r>
              <a:rPr lang="en-US" sz="2400" dirty="0"/>
              <a:t>Strategic plans, program plans/designs, proposals</a:t>
            </a:r>
            <a:endParaRPr lang="en-US" sz="2400" i="1" dirty="0"/>
          </a:p>
        </p:txBody>
      </p:sp>
      <p:sp>
        <p:nvSpPr>
          <p:cNvPr id="4" name="TextBox 3">
            <a:extLst>
              <a:ext uri="{FF2B5EF4-FFF2-40B4-BE49-F238E27FC236}">
                <a16:creationId xmlns:a16="http://schemas.microsoft.com/office/drawing/2014/main" id="{C7052B20-F312-AEFF-055F-F68816F6FBFE}"/>
              </a:ext>
            </a:extLst>
          </p:cNvPr>
          <p:cNvSpPr txBox="1">
            <a:spLocks noGrp="1" noRot="1" noMove="1" noResize="1" noEditPoints="1" noAdjustHandles="1" noChangeArrowheads="1" noChangeShapeType="1"/>
          </p:cNvSpPr>
          <p:nvPr/>
        </p:nvSpPr>
        <p:spPr>
          <a:xfrm>
            <a:off x="7781365" y="6289675"/>
            <a:ext cx="4245534" cy="461665"/>
          </a:xfrm>
          <a:prstGeom prst="rect">
            <a:avLst/>
          </a:prstGeom>
          <a:noFill/>
        </p:spPr>
        <p:txBody>
          <a:bodyPr wrap="square">
            <a:spAutoFit/>
          </a:bodyPr>
          <a:lstStyle/>
          <a:p>
            <a:pPr marR="0" lvl="0" algn="just"/>
            <a:r>
              <a:rPr lang="en-US" sz="1200" b="1" dirty="0">
                <a:latin typeface="Arial" panose="020B0604020202020204" pitchFamily="34" charset="0"/>
                <a:ea typeface="Times New Roman" panose="02020603050405020304" pitchFamily="18" charset="0"/>
                <a:cs typeface="Arial" panose="020B0604020202020204" pitchFamily="34" charset="0"/>
              </a:rPr>
              <a:t>Sources of information: </a:t>
            </a:r>
            <a:r>
              <a:rPr lang="en-US" sz="1200" dirty="0">
                <a:latin typeface="Arial" panose="020B0604020202020204" pitchFamily="34" charset="0"/>
                <a:ea typeface="Times New Roman" panose="02020603050405020304" pitchFamily="18" charset="0"/>
                <a:cs typeface="Arial" panose="020B0604020202020204" pitchFamily="34" charset="0"/>
              </a:rPr>
              <a:t>(Doherty &amp; </a:t>
            </a:r>
            <a:r>
              <a:rPr lang="en-US" sz="1200" dirty="0" err="1">
                <a:latin typeface="Arial" panose="020B0604020202020204" pitchFamily="34" charset="0"/>
                <a:ea typeface="Times New Roman" panose="02020603050405020304" pitchFamily="18" charset="0"/>
                <a:cs typeface="Arial" panose="020B0604020202020204" pitchFamily="34" charset="0"/>
              </a:rPr>
              <a:t>Cuskelly</a:t>
            </a:r>
            <a:r>
              <a:rPr lang="en-US" sz="1200" dirty="0">
                <a:latin typeface="Arial" panose="020B0604020202020204" pitchFamily="34" charset="0"/>
                <a:ea typeface="Times New Roman" panose="02020603050405020304" pitchFamily="18" charset="0"/>
                <a:cs typeface="Arial" panose="020B0604020202020204" pitchFamily="34" charset="0"/>
              </a:rPr>
              <a:t>, 2020; Hall et al., 2003; Maleske &amp; Sant, 2022; Misener &amp; Doherty, 2009)</a:t>
            </a:r>
          </a:p>
        </p:txBody>
      </p:sp>
    </p:spTree>
    <p:extLst>
      <p:ext uri="{BB962C8B-B14F-4D97-AF65-F5344CB8AC3E}">
        <p14:creationId xmlns:p14="http://schemas.microsoft.com/office/powerpoint/2010/main" val="1698731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1361B-D565-B6E0-E661-06C3B1DD92FD}"/>
              </a:ext>
            </a:extLst>
          </p:cNvPr>
          <p:cNvSpPr>
            <a:spLocks noGrp="1" noRot="1" noMove="1" noResize="1" noEditPoints="1" noAdjustHandles="1" noChangeArrowheads="1" noChangeShapeType="1"/>
          </p:cNvSpPr>
          <p:nvPr>
            <p:ph type="title"/>
          </p:nvPr>
        </p:nvSpPr>
        <p:spPr/>
        <p:txBody>
          <a:bodyPr/>
          <a:lstStyle/>
          <a:p>
            <a:r>
              <a:rPr lang="en-US" b="1" dirty="0">
                <a:solidFill>
                  <a:schemeClr val="tx2"/>
                </a:solidFill>
              </a:rPr>
              <a:t>Organizing &amp; brainstorming activity</a:t>
            </a:r>
          </a:p>
        </p:txBody>
      </p:sp>
      <p:sp>
        <p:nvSpPr>
          <p:cNvPr id="3" name="Content Placeholder 2">
            <a:extLst>
              <a:ext uri="{FF2B5EF4-FFF2-40B4-BE49-F238E27FC236}">
                <a16:creationId xmlns:a16="http://schemas.microsoft.com/office/drawing/2014/main" id="{40A881F2-E3E8-D6CA-F7FE-B167D64A3591}"/>
              </a:ext>
            </a:extLst>
          </p:cNvPr>
          <p:cNvSpPr>
            <a:spLocks noGrp="1"/>
          </p:cNvSpPr>
          <p:nvPr>
            <p:ph idx="1"/>
          </p:nvPr>
        </p:nvSpPr>
        <p:spPr>
          <a:xfrm>
            <a:off x="838199" y="1422400"/>
            <a:ext cx="10708341" cy="5070475"/>
          </a:xfrm>
        </p:spPr>
        <p:txBody>
          <a:bodyPr>
            <a:normAutofit lnSpcReduction="10000"/>
          </a:bodyPr>
          <a:lstStyle/>
          <a:p>
            <a:pPr marL="514350" indent="-514350">
              <a:lnSpc>
                <a:spcPct val="150000"/>
              </a:lnSpc>
              <a:buFont typeface="+mj-lt"/>
              <a:buAutoNum type="arabicPeriod"/>
            </a:pPr>
            <a:r>
              <a:rPr lang="en-US" b="1" dirty="0">
                <a:solidFill>
                  <a:schemeClr val="tx2"/>
                </a:solidFill>
              </a:rPr>
              <a:t>Revisit your large Post-it with the small colored Post-its.</a:t>
            </a:r>
          </a:p>
          <a:p>
            <a:pPr marL="514350" indent="-514350">
              <a:lnSpc>
                <a:spcPct val="150000"/>
              </a:lnSpc>
              <a:buFont typeface="+mj-lt"/>
              <a:buAutoNum type="arabicPeriod"/>
            </a:pPr>
            <a:r>
              <a:rPr lang="en-US" b="1" dirty="0">
                <a:solidFill>
                  <a:schemeClr val="tx2"/>
                </a:solidFill>
              </a:rPr>
              <a:t>Organize the small colored Post-its into these capacity categories:</a:t>
            </a:r>
          </a:p>
          <a:p>
            <a:pPr marL="971550" lvl="1" indent="-514350">
              <a:buFont typeface="+mj-lt"/>
              <a:buAutoNum type="alphaLcParenR"/>
            </a:pPr>
            <a:r>
              <a:rPr lang="en-US" b="1" i="1" dirty="0">
                <a:solidFill>
                  <a:schemeClr val="tx2"/>
                </a:solidFill>
              </a:rPr>
              <a:t>Financial Capacity</a:t>
            </a:r>
            <a:r>
              <a:rPr lang="en-US" b="1" dirty="0">
                <a:solidFill>
                  <a:schemeClr val="tx2"/>
                </a:solidFill>
              </a:rPr>
              <a:t>:</a:t>
            </a:r>
            <a:r>
              <a:rPr lang="en-US" dirty="0">
                <a:solidFill>
                  <a:schemeClr val="tx2"/>
                </a:solidFill>
              </a:rPr>
              <a:t> </a:t>
            </a:r>
            <a:r>
              <a:rPr lang="en-US" dirty="0"/>
              <a:t>Core funding, project funding, diverse funding</a:t>
            </a:r>
          </a:p>
          <a:p>
            <a:pPr marL="971550" lvl="1" indent="-514350">
              <a:buFont typeface="+mj-lt"/>
              <a:buAutoNum type="alphaLcParenR"/>
            </a:pPr>
            <a:r>
              <a:rPr lang="en-US" b="1" i="1" dirty="0">
                <a:solidFill>
                  <a:schemeClr val="tx2"/>
                </a:solidFill>
              </a:rPr>
              <a:t>Human Resources</a:t>
            </a:r>
            <a:r>
              <a:rPr lang="en-US" b="1" dirty="0">
                <a:solidFill>
                  <a:schemeClr val="tx2"/>
                </a:solidFill>
              </a:rPr>
              <a:t>:</a:t>
            </a:r>
            <a:r>
              <a:rPr lang="en-US" dirty="0">
                <a:solidFill>
                  <a:schemeClr val="tx2"/>
                </a:solidFill>
              </a:rPr>
              <a:t> </a:t>
            </a:r>
            <a:r>
              <a:rPr lang="en-US" dirty="0"/>
              <a:t>People, skills, knowledge, and motivation</a:t>
            </a:r>
          </a:p>
          <a:p>
            <a:pPr marL="971550" lvl="1" indent="-514350">
              <a:buFont typeface="+mj-lt"/>
              <a:buAutoNum type="alphaLcParenR"/>
            </a:pPr>
            <a:r>
              <a:rPr lang="en-US" b="1" i="1" dirty="0">
                <a:solidFill>
                  <a:schemeClr val="tx2"/>
                </a:solidFill>
              </a:rPr>
              <a:t>Relationship Capacity:</a:t>
            </a:r>
            <a:r>
              <a:rPr lang="en-US" i="1" dirty="0">
                <a:solidFill>
                  <a:schemeClr val="tx2"/>
                </a:solidFill>
              </a:rPr>
              <a:t> </a:t>
            </a:r>
            <a:r>
              <a:rPr lang="en-US" dirty="0"/>
              <a:t>Media relations, staff, board members</a:t>
            </a:r>
          </a:p>
          <a:p>
            <a:pPr marL="971550" lvl="1" indent="-514350">
              <a:buFont typeface="+mj-lt"/>
              <a:buAutoNum type="alphaLcParenR"/>
            </a:pPr>
            <a:r>
              <a:rPr lang="en-US" b="1" i="1" dirty="0">
                <a:solidFill>
                  <a:schemeClr val="tx2"/>
                </a:solidFill>
              </a:rPr>
              <a:t>Infrastructure Capacity:</a:t>
            </a:r>
            <a:r>
              <a:rPr lang="en-US" i="1" dirty="0">
                <a:solidFill>
                  <a:schemeClr val="tx2"/>
                </a:solidFill>
              </a:rPr>
              <a:t> </a:t>
            </a:r>
            <a:r>
              <a:rPr lang="en-US" dirty="0"/>
              <a:t>Physical spaces, equipment, manuals</a:t>
            </a:r>
          </a:p>
          <a:p>
            <a:pPr marL="971550" lvl="1" indent="-514350">
              <a:buFont typeface="+mj-lt"/>
              <a:buAutoNum type="alphaLcParenR"/>
            </a:pPr>
            <a:r>
              <a:rPr lang="en-US" b="1" i="1" dirty="0">
                <a:solidFill>
                  <a:schemeClr val="tx2"/>
                </a:solidFill>
              </a:rPr>
              <a:t>Planning Capacity:</a:t>
            </a:r>
            <a:r>
              <a:rPr lang="en-US" i="1" dirty="0">
                <a:solidFill>
                  <a:schemeClr val="tx2"/>
                </a:solidFill>
              </a:rPr>
              <a:t> </a:t>
            </a:r>
            <a:r>
              <a:rPr lang="en-US" dirty="0"/>
              <a:t>Strategic plans, program design plans, proposals</a:t>
            </a:r>
          </a:p>
          <a:p>
            <a:pPr marL="514350" indent="-514350">
              <a:lnSpc>
                <a:spcPct val="150000"/>
              </a:lnSpc>
              <a:buFont typeface="+mj-lt"/>
              <a:buAutoNum type="arabicPeriod"/>
            </a:pPr>
            <a:r>
              <a:rPr lang="en-US" b="1" dirty="0">
                <a:solidFill>
                  <a:schemeClr val="tx2"/>
                </a:solidFill>
              </a:rPr>
              <a:t>Add more organizational capacities using the small colored Post-its if you have time.</a:t>
            </a:r>
          </a:p>
        </p:txBody>
      </p:sp>
    </p:spTree>
    <p:extLst>
      <p:ext uri="{BB962C8B-B14F-4D97-AF65-F5344CB8AC3E}">
        <p14:creationId xmlns:p14="http://schemas.microsoft.com/office/powerpoint/2010/main" val="28222612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453EB8-3BFB-4A8A-2E64-C4AE844828A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2610F5-6A21-E2BB-9E55-E96A7371B884}"/>
              </a:ext>
            </a:extLst>
          </p:cNvPr>
          <p:cNvSpPr>
            <a:spLocks noGrp="1" noRot="1" noMove="1" noResize="1" noEditPoints="1" noAdjustHandles="1" noChangeArrowheads="1" noChangeShapeType="1"/>
          </p:cNvSpPr>
          <p:nvPr>
            <p:ph type="title"/>
          </p:nvPr>
        </p:nvSpPr>
        <p:spPr>
          <a:xfrm>
            <a:off x="838200" y="2957239"/>
            <a:ext cx="10740557" cy="943521"/>
          </a:xfrm>
        </p:spPr>
        <p:txBody>
          <a:bodyPr anchor="t">
            <a:normAutofit fontScale="90000"/>
          </a:bodyPr>
          <a:lstStyle/>
          <a:p>
            <a:r>
              <a:rPr lang="en-US" b="1" dirty="0">
                <a:solidFill>
                  <a:schemeClr val="tx2"/>
                </a:solidFill>
              </a:rPr>
              <a:t>Learning objective #2: Capacity building process</a:t>
            </a:r>
          </a:p>
        </p:txBody>
      </p:sp>
    </p:spTree>
    <p:extLst>
      <p:ext uri="{BB962C8B-B14F-4D97-AF65-F5344CB8AC3E}">
        <p14:creationId xmlns:p14="http://schemas.microsoft.com/office/powerpoint/2010/main" val="10580963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4802B-4165-E480-553E-1D046E31E06F}"/>
              </a:ext>
            </a:extLst>
          </p:cNvPr>
          <p:cNvSpPr>
            <a:spLocks noGrp="1" noRot="1" noMove="1" noResize="1" noEditPoints="1" noAdjustHandles="1" noChangeArrowheads="1" noChangeShapeType="1"/>
          </p:cNvSpPr>
          <p:nvPr>
            <p:ph type="title"/>
          </p:nvPr>
        </p:nvSpPr>
        <p:spPr/>
        <p:txBody>
          <a:bodyPr/>
          <a:lstStyle/>
          <a:p>
            <a:r>
              <a:rPr lang="en-US" b="1" dirty="0">
                <a:solidFill>
                  <a:schemeClr val="tx2"/>
                </a:solidFill>
              </a:rPr>
              <a:t>Capacity building defined</a:t>
            </a:r>
          </a:p>
        </p:txBody>
      </p:sp>
      <p:sp>
        <p:nvSpPr>
          <p:cNvPr id="3" name="Content Placeholder 2">
            <a:extLst>
              <a:ext uri="{FF2B5EF4-FFF2-40B4-BE49-F238E27FC236}">
                <a16:creationId xmlns:a16="http://schemas.microsoft.com/office/drawing/2014/main" id="{CFE64276-F7FC-4417-F064-D89A3D7A256A}"/>
              </a:ext>
            </a:extLst>
          </p:cNvPr>
          <p:cNvSpPr>
            <a:spLocks noGrp="1"/>
          </p:cNvSpPr>
          <p:nvPr>
            <p:ph idx="1"/>
          </p:nvPr>
        </p:nvSpPr>
        <p:spPr>
          <a:xfrm>
            <a:off x="838200" y="1491124"/>
            <a:ext cx="10515600" cy="4903334"/>
          </a:xfrm>
        </p:spPr>
        <p:txBody>
          <a:bodyPr>
            <a:normAutofit lnSpcReduction="10000"/>
          </a:bodyPr>
          <a:lstStyle/>
          <a:p>
            <a:pPr marL="0" indent="0">
              <a:lnSpc>
                <a:spcPct val="150000"/>
              </a:lnSpc>
              <a:buNone/>
            </a:pPr>
            <a:r>
              <a:rPr lang="en-US" b="1" dirty="0">
                <a:solidFill>
                  <a:schemeClr val="tx2"/>
                </a:solidFill>
              </a:rPr>
              <a:t>Processes and solutions to:</a:t>
            </a:r>
          </a:p>
          <a:p>
            <a:pPr lvl="1"/>
            <a:r>
              <a:rPr lang="en-US" dirty="0"/>
              <a:t>Enhance effectiveness and efficiency</a:t>
            </a:r>
          </a:p>
          <a:p>
            <a:pPr lvl="1"/>
            <a:r>
              <a:rPr lang="en-US" dirty="0"/>
              <a:t>Recognize, analyze, and adopt emerging trends</a:t>
            </a:r>
          </a:p>
          <a:p>
            <a:pPr lvl="1"/>
            <a:r>
              <a:rPr lang="en-US" dirty="0"/>
              <a:t>Align programs and services with organizational strengths</a:t>
            </a:r>
          </a:p>
          <a:p>
            <a:pPr lvl="1"/>
            <a:r>
              <a:rPr lang="en-US" dirty="0"/>
              <a:t>Promote social change</a:t>
            </a:r>
          </a:p>
          <a:p>
            <a:pPr lvl="1"/>
            <a:r>
              <a:rPr lang="en-US" dirty="0"/>
              <a:t>Reduce deficiencies</a:t>
            </a:r>
          </a:p>
          <a:p>
            <a:pPr marL="0" indent="0">
              <a:lnSpc>
                <a:spcPct val="150000"/>
              </a:lnSpc>
              <a:buNone/>
            </a:pPr>
            <a:r>
              <a:rPr lang="en-US" b="1" dirty="0">
                <a:solidFill>
                  <a:schemeClr val="tx2"/>
                </a:solidFill>
              </a:rPr>
              <a:t>Examples of capacity building efforts</a:t>
            </a:r>
          </a:p>
          <a:p>
            <a:pPr lvl="1"/>
            <a:r>
              <a:rPr lang="en-US" dirty="0"/>
              <a:t>Training programs</a:t>
            </a:r>
          </a:p>
          <a:p>
            <a:pPr lvl="1"/>
            <a:r>
              <a:rPr lang="en-US" dirty="0"/>
              <a:t>Technical support/Mentorship</a:t>
            </a:r>
          </a:p>
          <a:p>
            <a:pPr lvl="1"/>
            <a:r>
              <a:rPr lang="en-US" dirty="0"/>
              <a:t>Increasing (access to) resources</a:t>
            </a:r>
          </a:p>
          <a:p>
            <a:pPr lvl="1"/>
            <a:r>
              <a:rPr lang="en-US" dirty="0"/>
              <a:t>Networking</a:t>
            </a:r>
          </a:p>
          <a:p>
            <a:pPr lvl="1"/>
            <a:endParaRPr lang="en-US" dirty="0"/>
          </a:p>
        </p:txBody>
      </p:sp>
      <p:sp>
        <p:nvSpPr>
          <p:cNvPr id="4" name="TextBox 3">
            <a:extLst>
              <a:ext uri="{FF2B5EF4-FFF2-40B4-BE49-F238E27FC236}">
                <a16:creationId xmlns:a16="http://schemas.microsoft.com/office/drawing/2014/main" id="{C07BC06A-E555-6CD7-5887-54322872FFE7}"/>
              </a:ext>
            </a:extLst>
          </p:cNvPr>
          <p:cNvSpPr txBox="1"/>
          <p:nvPr/>
        </p:nvSpPr>
        <p:spPr>
          <a:xfrm>
            <a:off x="6759388" y="6194893"/>
            <a:ext cx="5127811" cy="461665"/>
          </a:xfrm>
          <a:prstGeom prst="rect">
            <a:avLst/>
          </a:prstGeom>
          <a:noFill/>
        </p:spPr>
        <p:txBody>
          <a:bodyPr wrap="square">
            <a:spAutoFit/>
          </a:bodyPr>
          <a:lstStyle/>
          <a:p>
            <a:pPr marR="0" lvl="0" algn="just"/>
            <a:r>
              <a:rPr lang="en-US" sz="1200" b="1" dirty="0">
                <a:latin typeface="Arial" panose="020B0604020202020204" pitchFamily="34" charset="0"/>
                <a:ea typeface="Times New Roman" panose="02020603050405020304" pitchFamily="18" charset="0"/>
                <a:cs typeface="Arial" panose="020B0604020202020204" pitchFamily="34" charset="0"/>
              </a:rPr>
              <a:t>Sources of information: </a:t>
            </a:r>
            <a:r>
              <a:rPr lang="en-US" sz="1200" dirty="0">
                <a:latin typeface="Arial" panose="020B0604020202020204" pitchFamily="34" charset="0"/>
                <a:ea typeface="Times New Roman" panose="02020603050405020304" pitchFamily="18" charset="0"/>
                <a:cs typeface="Arial" panose="020B0604020202020204" pitchFamily="34" charset="0"/>
              </a:rPr>
              <a:t>(Andersson et al., 2016; Aragón, 2010; Maleske &amp; Sant, 2022; Misener &amp; Doherty, 2013; </a:t>
            </a:r>
            <a:r>
              <a:rPr lang="en-US" sz="1200" dirty="0">
                <a:effectLst/>
                <a:ea typeface="Times New Roman" panose="02020603050405020304" pitchFamily="18" charset="0"/>
              </a:rPr>
              <a:t>Sobeck &amp; Agius, 2007</a:t>
            </a:r>
            <a:r>
              <a:rPr lang="en-US" sz="1200" dirty="0">
                <a:latin typeface="Arial" panose="020B0604020202020204" pitchFamily="34" charset="0"/>
                <a:ea typeface="Times New Roman" panose="02020603050405020304" pitchFamily="18" charset="0"/>
                <a:cs typeface="Arial" panose="020B0604020202020204" pitchFamily="34" charset="0"/>
              </a:rPr>
              <a:t>)</a:t>
            </a:r>
          </a:p>
        </p:txBody>
      </p:sp>
    </p:spTree>
    <p:extLst>
      <p:ext uri="{BB962C8B-B14F-4D97-AF65-F5344CB8AC3E}">
        <p14:creationId xmlns:p14="http://schemas.microsoft.com/office/powerpoint/2010/main" val="18445176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6856C2-7543-62F2-6BE0-C58A83A576F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AE093F5-2D48-3D60-5D9B-E69A3B818933}"/>
              </a:ext>
            </a:extLst>
          </p:cNvPr>
          <p:cNvSpPr>
            <a:spLocks noGrp="1" noRot="1" noMove="1" noResize="1" noEditPoints="1" noAdjustHandles="1" noChangeArrowheads="1" noChangeShapeType="1"/>
          </p:cNvSpPr>
          <p:nvPr>
            <p:ph type="title"/>
          </p:nvPr>
        </p:nvSpPr>
        <p:spPr>
          <a:xfrm>
            <a:off x="484095" y="365125"/>
            <a:ext cx="11403104" cy="1325563"/>
          </a:xfrm>
        </p:spPr>
        <p:txBody>
          <a:bodyPr/>
          <a:lstStyle/>
          <a:p>
            <a:r>
              <a:rPr lang="en-US" b="1" dirty="0">
                <a:solidFill>
                  <a:schemeClr val="tx2"/>
                </a:solidFill>
              </a:rPr>
              <a:t>Capacity building approaches &amp; critiques </a:t>
            </a:r>
          </a:p>
        </p:txBody>
      </p:sp>
      <p:sp>
        <p:nvSpPr>
          <p:cNvPr id="3" name="Content Placeholder 2">
            <a:extLst>
              <a:ext uri="{FF2B5EF4-FFF2-40B4-BE49-F238E27FC236}">
                <a16:creationId xmlns:a16="http://schemas.microsoft.com/office/drawing/2014/main" id="{6ED3310F-D562-9316-15F6-FF03D8B7C3A8}"/>
              </a:ext>
            </a:extLst>
          </p:cNvPr>
          <p:cNvSpPr>
            <a:spLocks noGrp="1"/>
          </p:cNvSpPr>
          <p:nvPr>
            <p:ph idx="1"/>
          </p:nvPr>
        </p:nvSpPr>
        <p:spPr>
          <a:xfrm>
            <a:off x="790699" y="1488141"/>
            <a:ext cx="10917205" cy="4534444"/>
          </a:xfrm>
        </p:spPr>
        <p:txBody>
          <a:bodyPr>
            <a:normAutofit fontScale="92500" lnSpcReduction="10000"/>
          </a:bodyPr>
          <a:lstStyle/>
          <a:p>
            <a:pPr marL="0" indent="0">
              <a:lnSpc>
                <a:spcPct val="200000"/>
              </a:lnSpc>
              <a:buNone/>
            </a:pPr>
            <a:r>
              <a:rPr lang="en-US" b="1" dirty="0">
                <a:solidFill>
                  <a:schemeClr val="tx2"/>
                </a:solidFill>
              </a:rPr>
              <a:t>No universal approach</a:t>
            </a:r>
            <a:endParaRPr lang="en-US" i="1" dirty="0">
              <a:solidFill>
                <a:schemeClr val="tx2"/>
              </a:solidFill>
            </a:endParaRPr>
          </a:p>
          <a:p>
            <a:pPr lvl="1">
              <a:lnSpc>
                <a:spcPct val="160000"/>
              </a:lnSpc>
            </a:pPr>
            <a:r>
              <a:rPr lang="en-US" sz="2600" b="1" dirty="0">
                <a:solidFill>
                  <a:schemeClr val="tx2"/>
                </a:solidFill>
              </a:rPr>
              <a:t>“Best practice”</a:t>
            </a:r>
            <a:r>
              <a:rPr lang="en-US" sz="2600" dirty="0">
                <a:solidFill>
                  <a:schemeClr val="tx2"/>
                </a:solidFill>
              </a:rPr>
              <a:t>: </a:t>
            </a:r>
            <a:r>
              <a:rPr lang="en-US" sz="2600" dirty="0"/>
              <a:t>Business methods for non-profits </a:t>
            </a:r>
          </a:p>
          <a:p>
            <a:pPr marL="1200150" lvl="2" indent="-285750"/>
            <a:r>
              <a:rPr lang="en-US" sz="2200" i="1" dirty="0"/>
              <a:t>Critique</a:t>
            </a:r>
            <a:r>
              <a:rPr lang="en-US" sz="2200" dirty="0"/>
              <a:t>: Overlooks distinct contexts; presumes success by adopting a business-oriented approach. </a:t>
            </a:r>
          </a:p>
          <a:p>
            <a:pPr marL="742950" lvl="1" indent="-285750">
              <a:lnSpc>
                <a:spcPct val="160000"/>
              </a:lnSpc>
            </a:pPr>
            <a:r>
              <a:rPr lang="en-US" sz="2600" b="1" dirty="0">
                <a:solidFill>
                  <a:schemeClr val="tx2"/>
                </a:solidFill>
              </a:rPr>
              <a:t>“How to”</a:t>
            </a:r>
            <a:r>
              <a:rPr lang="en-US" sz="2600" dirty="0">
                <a:solidFill>
                  <a:schemeClr val="tx2"/>
                </a:solidFill>
              </a:rPr>
              <a:t>: </a:t>
            </a:r>
            <a:r>
              <a:rPr lang="en-US" sz="2600" dirty="0"/>
              <a:t>Practitioner advice </a:t>
            </a:r>
          </a:p>
          <a:p>
            <a:pPr marL="1200150" lvl="2" indent="-285750"/>
            <a:r>
              <a:rPr lang="en-US" sz="2200" i="1" dirty="0"/>
              <a:t>Critique</a:t>
            </a:r>
            <a:r>
              <a:rPr lang="en-US" sz="2200" dirty="0"/>
              <a:t>: Lacks evidence; assumes all non-profits are alike.</a:t>
            </a:r>
          </a:p>
          <a:p>
            <a:pPr>
              <a:lnSpc>
                <a:spcPct val="150000"/>
              </a:lnSpc>
              <a:buNone/>
            </a:pPr>
            <a:r>
              <a:rPr lang="en-US" b="1" dirty="0">
                <a:solidFill>
                  <a:schemeClr val="tx2"/>
                </a:solidFill>
              </a:rPr>
              <a:t>Additional critiques of capacity building programs</a:t>
            </a:r>
            <a:endParaRPr lang="en-US" dirty="0">
              <a:solidFill>
                <a:schemeClr val="tx2"/>
              </a:solidFill>
            </a:endParaRPr>
          </a:p>
          <a:p>
            <a:pPr lvl="1"/>
            <a:r>
              <a:rPr lang="en-US" sz="2600" dirty="0"/>
              <a:t>May weaken target groups if their needs are overlooked.</a:t>
            </a:r>
          </a:p>
          <a:p>
            <a:pPr lvl="1"/>
            <a:r>
              <a:rPr lang="en-US" sz="2600" dirty="0"/>
              <a:t>May prioritize program interests and lack accountability to those served.</a:t>
            </a:r>
          </a:p>
        </p:txBody>
      </p:sp>
      <p:sp>
        <p:nvSpPr>
          <p:cNvPr id="4" name="TextBox 3">
            <a:extLst>
              <a:ext uri="{FF2B5EF4-FFF2-40B4-BE49-F238E27FC236}">
                <a16:creationId xmlns:a16="http://schemas.microsoft.com/office/drawing/2014/main" id="{0B33FC15-380D-9FFD-2AA5-0D7410D96F61}"/>
              </a:ext>
            </a:extLst>
          </p:cNvPr>
          <p:cNvSpPr txBox="1"/>
          <p:nvPr/>
        </p:nvSpPr>
        <p:spPr>
          <a:xfrm>
            <a:off x="7942728" y="6176964"/>
            <a:ext cx="3944471" cy="461665"/>
          </a:xfrm>
          <a:prstGeom prst="rect">
            <a:avLst/>
          </a:prstGeom>
          <a:noFill/>
        </p:spPr>
        <p:txBody>
          <a:bodyPr wrap="square">
            <a:spAutoFit/>
          </a:bodyPr>
          <a:lstStyle/>
          <a:p>
            <a:pPr marL="0" marR="0" algn="just"/>
            <a:r>
              <a:rPr lang="en-US" sz="1200" b="1" dirty="0">
                <a:effectLst/>
                <a:ea typeface="Times New Roman" panose="02020603050405020304" pitchFamily="18" charset="0"/>
              </a:rPr>
              <a:t>Sources of information: </a:t>
            </a:r>
            <a:r>
              <a:rPr lang="en-US" sz="1200" dirty="0">
                <a:effectLst/>
                <a:ea typeface="Times New Roman" panose="02020603050405020304" pitchFamily="18" charset="0"/>
              </a:rPr>
              <a:t>(Andersson et al., 2016; Eade, 2007; </a:t>
            </a:r>
            <a:r>
              <a:rPr lang="en-US" sz="1200" dirty="0" err="1">
                <a:effectLst/>
                <a:ea typeface="Times New Roman" panose="02020603050405020304" pitchFamily="18" charset="0"/>
              </a:rPr>
              <a:t>Honadle</a:t>
            </a:r>
            <a:r>
              <a:rPr lang="en-US" sz="1200" dirty="0">
                <a:effectLst/>
                <a:ea typeface="Times New Roman" panose="02020603050405020304" pitchFamily="18" charset="0"/>
              </a:rPr>
              <a:t>, 1981; Sobeck &amp; Agius, 2007)</a:t>
            </a:r>
          </a:p>
        </p:txBody>
      </p:sp>
    </p:spTree>
    <p:extLst>
      <p:ext uri="{BB962C8B-B14F-4D97-AF65-F5344CB8AC3E}">
        <p14:creationId xmlns:p14="http://schemas.microsoft.com/office/powerpoint/2010/main" val="26680520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158B57-14CC-9DD7-FD1D-18C380A50D1E}"/>
            </a:ext>
          </a:extLst>
        </p:cNvPr>
        <p:cNvGrpSpPr/>
        <p:nvPr/>
      </p:nvGrpSpPr>
      <p:grpSpPr>
        <a:xfrm>
          <a:off x="0" y="0"/>
          <a:ext cx="0" cy="0"/>
          <a:chOff x="0" y="0"/>
          <a:chExt cx="0" cy="0"/>
        </a:xfrm>
      </p:grpSpPr>
      <p:sp>
        <p:nvSpPr>
          <p:cNvPr id="62" name="Title 1">
            <a:extLst>
              <a:ext uri="{FF2B5EF4-FFF2-40B4-BE49-F238E27FC236}">
                <a16:creationId xmlns:a16="http://schemas.microsoft.com/office/drawing/2014/main" id="{DD555618-2DD0-3612-0E92-623E13BA2C61}"/>
              </a:ext>
            </a:extLst>
          </p:cNvPr>
          <p:cNvSpPr>
            <a:spLocks noGrp="1"/>
          </p:cNvSpPr>
          <p:nvPr>
            <p:ph type="title"/>
          </p:nvPr>
        </p:nvSpPr>
        <p:spPr>
          <a:xfrm>
            <a:off x="484095" y="365125"/>
            <a:ext cx="11403104" cy="1325563"/>
          </a:xfrm>
        </p:spPr>
        <p:txBody>
          <a:bodyPr/>
          <a:lstStyle/>
          <a:p>
            <a:r>
              <a:rPr lang="en-US" b="1" dirty="0">
                <a:solidFill>
                  <a:schemeClr val="tx2"/>
                </a:solidFill>
              </a:rPr>
              <a:t>Capacity building</a:t>
            </a:r>
          </a:p>
        </p:txBody>
      </p:sp>
      <p:grpSp>
        <p:nvGrpSpPr>
          <p:cNvPr id="63" name="Group 62" descr="A figure outlining the capacity building process begins with 'Scanning,' where an organization collects information to identify stimuli in its internal or external environment, leading to 'Interpretation' and an 'Assessment of Needs and Readiness.' Following 'Validation' of the information, a decision is made to build capacity, resulting in the design and implementation of an action or initiative aimed at enhancing organizational capacity and improving program or service delivery.">
            <a:extLst>
              <a:ext uri="{FF2B5EF4-FFF2-40B4-BE49-F238E27FC236}">
                <a16:creationId xmlns:a16="http://schemas.microsoft.com/office/drawing/2014/main" id="{76FF5FF7-1F20-3FDB-6317-992775F031D1}"/>
              </a:ext>
            </a:extLst>
          </p:cNvPr>
          <p:cNvGrpSpPr/>
          <p:nvPr/>
        </p:nvGrpSpPr>
        <p:grpSpPr>
          <a:xfrm>
            <a:off x="1522929" y="296421"/>
            <a:ext cx="9628462" cy="5889652"/>
            <a:chOff x="1522929" y="296421"/>
            <a:chExt cx="9628462" cy="5889652"/>
          </a:xfrm>
        </p:grpSpPr>
        <p:sp>
          <p:nvSpPr>
            <p:cNvPr id="52" name="Freeform 51">
              <a:extLst>
                <a:ext uri="{FF2B5EF4-FFF2-40B4-BE49-F238E27FC236}">
                  <a16:creationId xmlns:a16="http://schemas.microsoft.com/office/drawing/2014/main" id="{CA6515DD-9949-D903-F156-02CD9EB6F685}"/>
                </a:ext>
                <a:ext uri="{C183D7F6-B498-43B3-948B-1728B52AA6E4}">
                  <adec:decorative xmlns:adec="http://schemas.microsoft.com/office/drawing/2017/decorative" val="1"/>
                </a:ext>
              </a:extLst>
            </p:cNvPr>
            <p:cNvSpPr/>
            <p:nvPr/>
          </p:nvSpPr>
          <p:spPr>
            <a:xfrm>
              <a:off x="3302260" y="2134531"/>
              <a:ext cx="458926" cy="536857"/>
            </a:xfrm>
            <a:custGeom>
              <a:avLst/>
              <a:gdLst>
                <a:gd name="connsiteX0" fmla="*/ 0 w 458926"/>
                <a:gd name="connsiteY0" fmla="*/ 107371 h 536857"/>
                <a:gd name="connsiteX1" fmla="*/ 229463 w 458926"/>
                <a:gd name="connsiteY1" fmla="*/ 107371 h 536857"/>
                <a:gd name="connsiteX2" fmla="*/ 229463 w 458926"/>
                <a:gd name="connsiteY2" fmla="*/ 0 h 536857"/>
                <a:gd name="connsiteX3" fmla="*/ 458926 w 458926"/>
                <a:gd name="connsiteY3" fmla="*/ 268429 h 536857"/>
                <a:gd name="connsiteX4" fmla="*/ 229463 w 458926"/>
                <a:gd name="connsiteY4" fmla="*/ 536857 h 536857"/>
                <a:gd name="connsiteX5" fmla="*/ 229463 w 458926"/>
                <a:gd name="connsiteY5" fmla="*/ 429486 h 536857"/>
                <a:gd name="connsiteX6" fmla="*/ 0 w 458926"/>
                <a:gd name="connsiteY6" fmla="*/ 429486 h 536857"/>
                <a:gd name="connsiteX7" fmla="*/ 0 w 458926"/>
                <a:gd name="connsiteY7" fmla="*/ 107371 h 536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8926" h="536857">
                  <a:moveTo>
                    <a:pt x="0" y="107371"/>
                  </a:moveTo>
                  <a:lnTo>
                    <a:pt x="229463" y="107371"/>
                  </a:lnTo>
                  <a:lnTo>
                    <a:pt x="229463" y="0"/>
                  </a:lnTo>
                  <a:lnTo>
                    <a:pt x="458926" y="268429"/>
                  </a:lnTo>
                  <a:lnTo>
                    <a:pt x="229463" y="536857"/>
                  </a:lnTo>
                  <a:lnTo>
                    <a:pt x="229463" y="429486"/>
                  </a:lnTo>
                  <a:lnTo>
                    <a:pt x="0" y="429486"/>
                  </a:lnTo>
                  <a:lnTo>
                    <a:pt x="0" y="107371"/>
                  </a:lnTo>
                  <a:close/>
                </a:path>
              </a:pathLst>
            </a:custGeom>
            <a:solidFill>
              <a:srgbClr val="002060"/>
            </a:solidFill>
            <a:ln>
              <a:noFill/>
            </a:ln>
          </p:spPr>
          <p:style>
            <a:lnRef idx="0">
              <a:schemeClr val="accent3">
                <a:tint val="60000"/>
                <a:hueOff val="0"/>
                <a:satOff val="0"/>
                <a:lumOff val="0"/>
                <a:alphaOff val="0"/>
              </a:schemeClr>
            </a:lnRef>
            <a:fillRef idx="1">
              <a:schemeClr val="accent3">
                <a:tint val="60000"/>
                <a:hueOff val="0"/>
                <a:satOff val="0"/>
                <a:lumOff val="0"/>
                <a:alphaOff val="0"/>
              </a:schemeClr>
            </a:fillRef>
            <a:effectRef idx="0">
              <a:schemeClr val="accent3">
                <a:tint val="60000"/>
                <a:hueOff val="0"/>
                <a:satOff val="0"/>
                <a:lumOff val="0"/>
                <a:alphaOff val="0"/>
              </a:schemeClr>
            </a:effectRef>
            <a:fontRef idx="minor">
              <a:schemeClr val="lt1"/>
            </a:fontRef>
          </p:style>
          <p:txBody>
            <a:bodyPr spcFirstLastPara="0" vert="horz" wrap="square" lIns="0" tIns="107371" rIns="137678" bIns="107371" numCol="1" spcCol="1270" anchor="ctr" anchorCtr="0">
              <a:noAutofit/>
            </a:bodyPr>
            <a:lstStyle/>
            <a:p>
              <a:pPr marL="0" lvl="0" indent="0" algn="ctr" defTabSz="755650">
                <a:lnSpc>
                  <a:spcPct val="90000"/>
                </a:lnSpc>
                <a:spcBef>
                  <a:spcPct val="0"/>
                </a:spcBef>
                <a:spcAft>
                  <a:spcPct val="35000"/>
                </a:spcAft>
                <a:buNone/>
              </a:pPr>
              <a:endParaRPr lang="en-US" sz="1700" kern="1200" dirty="0"/>
            </a:p>
          </p:txBody>
        </p:sp>
        <p:sp>
          <p:nvSpPr>
            <p:cNvPr id="50" name="Freeform 49">
              <a:extLst>
                <a:ext uri="{FF2B5EF4-FFF2-40B4-BE49-F238E27FC236}">
                  <a16:creationId xmlns:a16="http://schemas.microsoft.com/office/drawing/2014/main" id="{73A7B72F-0E6C-E420-7091-60117D1B18AA}"/>
                </a:ext>
                <a:ext uri="{C183D7F6-B498-43B3-948B-1728B52AA6E4}">
                  <adec:decorative xmlns:adec="http://schemas.microsoft.com/office/drawing/2017/decorative" val="1"/>
                </a:ext>
              </a:extLst>
            </p:cNvPr>
            <p:cNvSpPr/>
            <p:nvPr/>
          </p:nvSpPr>
          <p:spPr>
            <a:xfrm>
              <a:off x="9528665" y="1298443"/>
              <a:ext cx="536858" cy="458927"/>
            </a:xfrm>
            <a:custGeom>
              <a:avLst/>
              <a:gdLst>
                <a:gd name="connsiteX0" fmla="*/ 0 w 458926"/>
                <a:gd name="connsiteY0" fmla="*/ 107371 h 536857"/>
                <a:gd name="connsiteX1" fmla="*/ 229463 w 458926"/>
                <a:gd name="connsiteY1" fmla="*/ 107371 h 536857"/>
                <a:gd name="connsiteX2" fmla="*/ 229463 w 458926"/>
                <a:gd name="connsiteY2" fmla="*/ 0 h 536857"/>
                <a:gd name="connsiteX3" fmla="*/ 458926 w 458926"/>
                <a:gd name="connsiteY3" fmla="*/ 268429 h 536857"/>
                <a:gd name="connsiteX4" fmla="*/ 229463 w 458926"/>
                <a:gd name="connsiteY4" fmla="*/ 536857 h 536857"/>
                <a:gd name="connsiteX5" fmla="*/ 229463 w 458926"/>
                <a:gd name="connsiteY5" fmla="*/ 429486 h 536857"/>
                <a:gd name="connsiteX6" fmla="*/ 0 w 458926"/>
                <a:gd name="connsiteY6" fmla="*/ 429486 h 536857"/>
                <a:gd name="connsiteX7" fmla="*/ 0 w 458926"/>
                <a:gd name="connsiteY7" fmla="*/ 107371 h 536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8926" h="536857">
                  <a:moveTo>
                    <a:pt x="367141" y="1"/>
                  </a:moveTo>
                  <a:lnTo>
                    <a:pt x="367141" y="268429"/>
                  </a:lnTo>
                  <a:lnTo>
                    <a:pt x="458926" y="268429"/>
                  </a:lnTo>
                  <a:lnTo>
                    <a:pt x="229463" y="536856"/>
                  </a:lnTo>
                  <a:lnTo>
                    <a:pt x="0" y="268429"/>
                  </a:lnTo>
                  <a:lnTo>
                    <a:pt x="91785" y="268429"/>
                  </a:lnTo>
                  <a:lnTo>
                    <a:pt x="91785" y="1"/>
                  </a:lnTo>
                  <a:lnTo>
                    <a:pt x="367141" y="1"/>
                  </a:lnTo>
                  <a:close/>
                </a:path>
              </a:pathLst>
            </a:custGeom>
            <a:solidFill>
              <a:srgbClr val="002060"/>
            </a:solidFill>
            <a:ln>
              <a:noFill/>
            </a:ln>
          </p:spPr>
          <p:style>
            <a:lnRef idx="0">
              <a:schemeClr val="accent3">
                <a:tint val="60000"/>
                <a:hueOff val="0"/>
                <a:satOff val="0"/>
                <a:lumOff val="0"/>
                <a:alphaOff val="0"/>
              </a:schemeClr>
            </a:lnRef>
            <a:fillRef idx="1">
              <a:schemeClr val="accent3">
                <a:tint val="60000"/>
                <a:hueOff val="0"/>
                <a:satOff val="0"/>
                <a:lumOff val="0"/>
                <a:alphaOff val="0"/>
              </a:schemeClr>
            </a:fillRef>
            <a:effectRef idx="0">
              <a:schemeClr val="accent3">
                <a:tint val="60000"/>
                <a:hueOff val="0"/>
                <a:satOff val="0"/>
                <a:lumOff val="0"/>
                <a:alphaOff val="0"/>
              </a:schemeClr>
            </a:effectRef>
            <a:fontRef idx="minor">
              <a:schemeClr val="lt1"/>
            </a:fontRef>
          </p:style>
          <p:txBody>
            <a:bodyPr spcFirstLastPara="0" vert="horz" wrap="square" lIns="107372" tIns="0" rIns="107371" bIns="137679" numCol="1" spcCol="1270" anchor="ctr" anchorCtr="0">
              <a:noAutofit/>
            </a:bodyPr>
            <a:lstStyle/>
            <a:p>
              <a:pPr marL="0" lvl="0" indent="0" algn="ctr" defTabSz="755650">
                <a:lnSpc>
                  <a:spcPct val="90000"/>
                </a:lnSpc>
                <a:spcBef>
                  <a:spcPct val="0"/>
                </a:spcBef>
                <a:spcAft>
                  <a:spcPct val="35000"/>
                </a:spcAft>
                <a:buNone/>
              </a:pPr>
              <a:endParaRPr lang="en-US" sz="1700" kern="1200"/>
            </a:p>
          </p:txBody>
        </p:sp>
        <p:sp>
          <p:nvSpPr>
            <p:cNvPr id="26" name="Freeform 25">
              <a:extLst>
                <a:ext uri="{FF2B5EF4-FFF2-40B4-BE49-F238E27FC236}">
                  <a16:creationId xmlns:a16="http://schemas.microsoft.com/office/drawing/2014/main" id="{9E88E799-07D1-22A9-1410-94C00AA1A30E}"/>
                </a:ext>
                <a:ext uri="{C183D7F6-B498-43B3-948B-1728B52AA6E4}">
                  <adec:decorative xmlns:adec="http://schemas.microsoft.com/office/drawing/2017/decorative" val="1"/>
                </a:ext>
              </a:extLst>
            </p:cNvPr>
            <p:cNvSpPr/>
            <p:nvPr/>
          </p:nvSpPr>
          <p:spPr>
            <a:xfrm>
              <a:off x="5625946" y="2134531"/>
              <a:ext cx="458926" cy="536857"/>
            </a:xfrm>
            <a:custGeom>
              <a:avLst/>
              <a:gdLst>
                <a:gd name="connsiteX0" fmla="*/ 0 w 458926"/>
                <a:gd name="connsiteY0" fmla="*/ 107371 h 536857"/>
                <a:gd name="connsiteX1" fmla="*/ 229463 w 458926"/>
                <a:gd name="connsiteY1" fmla="*/ 107371 h 536857"/>
                <a:gd name="connsiteX2" fmla="*/ 229463 w 458926"/>
                <a:gd name="connsiteY2" fmla="*/ 0 h 536857"/>
                <a:gd name="connsiteX3" fmla="*/ 458926 w 458926"/>
                <a:gd name="connsiteY3" fmla="*/ 268429 h 536857"/>
                <a:gd name="connsiteX4" fmla="*/ 229463 w 458926"/>
                <a:gd name="connsiteY4" fmla="*/ 536857 h 536857"/>
                <a:gd name="connsiteX5" fmla="*/ 229463 w 458926"/>
                <a:gd name="connsiteY5" fmla="*/ 429486 h 536857"/>
                <a:gd name="connsiteX6" fmla="*/ 0 w 458926"/>
                <a:gd name="connsiteY6" fmla="*/ 429486 h 536857"/>
                <a:gd name="connsiteX7" fmla="*/ 0 w 458926"/>
                <a:gd name="connsiteY7" fmla="*/ 107371 h 536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8926" h="536857">
                  <a:moveTo>
                    <a:pt x="0" y="107371"/>
                  </a:moveTo>
                  <a:lnTo>
                    <a:pt x="229463" y="107371"/>
                  </a:lnTo>
                  <a:lnTo>
                    <a:pt x="229463" y="0"/>
                  </a:lnTo>
                  <a:lnTo>
                    <a:pt x="458926" y="268429"/>
                  </a:lnTo>
                  <a:lnTo>
                    <a:pt x="229463" y="536857"/>
                  </a:lnTo>
                  <a:lnTo>
                    <a:pt x="229463" y="429486"/>
                  </a:lnTo>
                  <a:lnTo>
                    <a:pt x="0" y="429486"/>
                  </a:lnTo>
                  <a:lnTo>
                    <a:pt x="0" y="107371"/>
                  </a:lnTo>
                  <a:close/>
                </a:path>
              </a:pathLst>
            </a:custGeom>
            <a:solidFill>
              <a:srgbClr val="002060"/>
            </a:solidFill>
            <a:ln>
              <a:noFill/>
            </a:ln>
          </p:spPr>
          <p:style>
            <a:lnRef idx="0">
              <a:schemeClr val="accent3">
                <a:tint val="60000"/>
                <a:hueOff val="0"/>
                <a:satOff val="0"/>
                <a:lumOff val="0"/>
                <a:alphaOff val="0"/>
              </a:schemeClr>
            </a:lnRef>
            <a:fillRef idx="1">
              <a:schemeClr val="accent3">
                <a:tint val="60000"/>
                <a:hueOff val="0"/>
                <a:satOff val="0"/>
                <a:lumOff val="0"/>
                <a:alphaOff val="0"/>
              </a:schemeClr>
            </a:fillRef>
            <a:effectRef idx="0">
              <a:schemeClr val="accent3">
                <a:tint val="60000"/>
                <a:hueOff val="0"/>
                <a:satOff val="0"/>
                <a:lumOff val="0"/>
                <a:alphaOff val="0"/>
              </a:schemeClr>
            </a:effectRef>
            <a:fontRef idx="minor">
              <a:schemeClr val="lt1"/>
            </a:fontRef>
          </p:style>
          <p:txBody>
            <a:bodyPr spcFirstLastPara="0" vert="horz" wrap="square" lIns="0" tIns="107371" rIns="137678" bIns="107371" numCol="1" spcCol="1270" anchor="ctr" anchorCtr="0">
              <a:noAutofit/>
            </a:bodyPr>
            <a:lstStyle/>
            <a:p>
              <a:pPr marL="0" lvl="0" indent="0" algn="ctr" defTabSz="755650">
                <a:lnSpc>
                  <a:spcPct val="90000"/>
                </a:lnSpc>
                <a:spcBef>
                  <a:spcPct val="0"/>
                </a:spcBef>
                <a:spcAft>
                  <a:spcPct val="35000"/>
                </a:spcAft>
                <a:buNone/>
              </a:pPr>
              <a:endParaRPr lang="en-US" sz="1700" kern="1200"/>
            </a:p>
          </p:txBody>
        </p:sp>
        <p:sp>
          <p:nvSpPr>
            <p:cNvPr id="27" name="Freeform 26">
              <a:extLst>
                <a:ext uri="{FF2B5EF4-FFF2-40B4-BE49-F238E27FC236}">
                  <a16:creationId xmlns:a16="http://schemas.microsoft.com/office/drawing/2014/main" id="{063EB027-2994-3676-8F8B-9CEAE5B5CF84}"/>
                </a:ext>
                <a:ext uri="{C183D7F6-B498-43B3-948B-1728B52AA6E4}">
                  <adec:decorative xmlns:adec="http://schemas.microsoft.com/office/drawing/2017/decorative" val="1"/>
                </a:ext>
              </a:extLst>
            </p:cNvPr>
            <p:cNvSpPr/>
            <p:nvPr/>
          </p:nvSpPr>
          <p:spPr>
            <a:xfrm>
              <a:off x="8071637" y="2152710"/>
              <a:ext cx="458926" cy="536857"/>
            </a:xfrm>
            <a:custGeom>
              <a:avLst/>
              <a:gdLst>
                <a:gd name="connsiteX0" fmla="*/ 0 w 458926"/>
                <a:gd name="connsiteY0" fmla="*/ 107371 h 536857"/>
                <a:gd name="connsiteX1" fmla="*/ 229463 w 458926"/>
                <a:gd name="connsiteY1" fmla="*/ 107371 h 536857"/>
                <a:gd name="connsiteX2" fmla="*/ 229463 w 458926"/>
                <a:gd name="connsiteY2" fmla="*/ 0 h 536857"/>
                <a:gd name="connsiteX3" fmla="*/ 458926 w 458926"/>
                <a:gd name="connsiteY3" fmla="*/ 268429 h 536857"/>
                <a:gd name="connsiteX4" fmla="*/ 229463 w 458926"/>
                <a:gd name="connsiteY4" fmla="*/ 536857 h 536857"/>
                <a:gd name="connsiteX5" fmla="*/ 229463 w 458926"/>
                <a:gd name="connsiteY5" fmla="*/ 429486 h 536857"/>
                <a:gd name="connsiteX6" fmla="*/ 0 w 458926"/>
                <a:gd name="connsiteY6" fmla="*/ 429486 h 536857"/>
                <a:gd name="connsiteX7" fmla="*/ 0 w 458926"/>
                <a:gd name="connsiteY7" fmla="*/ 107371 h 536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8926" h="536857">
                  <a:moveTo>
                    <a:pt x="0" y="107371"/>
                  </a:moveTo>
                  <a:lnTo>
                    <a:pt x="229463" y="107371"/>
                  </a:lnTo>
                  <a:lnTo>
                    <a:pt x="229463" y="0"/>
                  </a:lnTo>
                  <a:lnTo>
                    <a:pt x="458926" y="268429"/>
                  </a:lnTo>
                  <a:lnTo>
                    <a:pt x="229463" y="536857"/>
                  </a:lnTo>
                  <a:lnTo>
                    <a:pt x="229463" y="429486"/>
                  </a:lnTo>
                  <a:lnTo>
                    <a:pt x="0" y="429486"/>
                  </a:lnTo>
                  <a:lnTo>
                    <a:pt x="0" y="107371"/>
                  </a:lnTo>
                  <a:close/>
                </a:path>
              </a:pathLst>
            </a:custGeom>
            <a:solidFill>
              <a:srgbClr val="002060"/>
            </a:solidFill>
            <a:ln>
              <a:noFill/>
            </a:ln>
          </p:spPr>
          <p:style>
            <a:lnRef idx="0">
              <a:schemeClr val="accent3">
                <a:tint val="60000"/>
                <a:hueOff val="0"/>
                <a:satOff val="0"/>
                <a:lumOff val="0"/>
                <a:alphaOff val="0"/>
              </a:schemeClr>
            </a:lnRef>
            <a:fillRef idx="1">
              <a:schemeClr val="accent3">
                <a:tint val="60000"/>
                <a:hueOff val="0"/>
                <a:satOff val="0"/>
                <a:lumOff val="0"/>
                <a:alphaOff val="0"/>
              </a:schemeClr>
            </a:fillRef>
            <a:effectRef idx="0">
              <a:schemeClr val="accent3">
                <a:tint val="60000"/>
                <a:hueOff val="0"/>
                <a:satOff val="0"/>
                <a:lumOff val="0"/>
                <a:alphaOff val="0"/>
              </a:schemeClr>
            </a:effectRef>
            <a:fontRef idx="minor">
              <a:schemeClr val="lt1"/>
            </a:fontRef>
          </p:style>
          <p:txBody>
            <a:bodyPr spcFirstLastPara="0" vert="horz" wrap="square" lIns="0" tIns="107371" rIns="137678" bIns="107371" numCol="1" spcCol="1270" anchor="ctr" anchorCtr="0">
              <a:noAutofit/>
            </a:bodyPr>
            <a:lstStyle/>
            <a:p>
              <a:pPr marL="0" lvl="0" indent="0" algn="ctr" defTabSz="755650">
                <a:lnSpc>
                  <a:spcPct val="90000"/>
                </a:lnSpc>
                <a:spcBef>
                  <a:spcPct val="0"/>
                </a:spcBef>
                <a:spcAft>
                  <a:spcPct val="35000"/>
                </a:spcAft>
                <a:buNone/>
              </a:pPr>
              <a:endParaRPr lang="en-US" sz="1700" kern="1200" dirty="0"/>
            </a:p>
          </p:txBody>
        </p:sp>
        <p:sp>
          <p:nvSpPr>
            <p:cNvPr id="34" name="Freeform 33">
              <a:extLst>
                <a:ext uri="{FF2B5EF4-FFF2-40B4-BE49-F238E27FC236}">
                  <a16:creationId xmlns:a16="http://schemas.microsoft.com/office/drawing/2014/main" id="{DA13C188-1437-7B0B-031D-26ED7FA0290A}"/>
                </a:ext>
                <a:ext uri="{C183D7F6-B498-43B3-948B-1728B52AA6E4}">
                  <adec:decorative xmlns:adec="http://schemas.microsoft.com/office/drawing/2017/decorative" val="1"/>
                </a:ext>
              </a:extLst>
            </p:cNvPr>
            <p:cNvSpPr/>
            <p:nvPr/>
          </p:nvSpPr>
          <p:spPr>
            <a:xfrm>
              <a:off x="9528665" y="3036733"/>
              <a:ext cx="536858" cy="458927"/>
            </a:xfrm>
            <a:custGeom>
              <a:avLst/>
              <a:gdLst>
                <a:gd name="connsiteX0" fmla="*/ 0 w 458926"/>
                <a:gd name="connsiteY0" fmla="*/ 107371 h 536857"/>
                <a:gd name="connsiteX1" fmla="*/ 229463 w 458926"/>
                <a:gd name="connsiteY1" fmla="*/ 107371 h 536857"/>
                <a:gd name="connsiteX2" fmla="*/ 229463 w 458926"/>
                <a:gd name="connsiteY2" fmla="*/ 0 h 536857"/>
                <a:gd name="connsiteX3" fmla="*/ 458926 w 458926"/>
                <a:gd name="connsiteY3" fmla="*/ 268429 h 536857"/>
                <a:gd name="connsiteX4" fmla="*/ 229463 w 458926"/>
                <a:gd name="connsiteY4" fmla="*/ 536857 h 536857"/>
                <a:gd name="connsiteX5" fmla="*/ 229463 w 458926"/>
                <a:gd name="connsiteY5" fmla="*/ 429486 h 536857"/>
                <a:gd name="connsiteX6" fmla="*/ 0 w 458926"/>
                <a:gd name="connsiteY6" fmla="*/ 429486 h 536857"/>
                <a:gd name="connsiteX7" fmla="*/ 0 w 458926"/>
                <a:gd name="connsiteY7" fmla="*/ 107371 h 536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8926" h="536857">
                  <a:moveTo>
                    <a:pt x="367141" y="1"/>
                  </a:moveTo>
                  <a:lnTo>
                    <a:pt x="367141" y="268429"/>
                  </a:lnTo>
                  <a:lnTo>
                    <a:pt x="458926" y="268429"/>
                  </a:lnTo>
                  <a:lnTo>
                    <a:pt x="229463" y="536856"/>
                  </a:lnTo>
                  <a:lnTo>
                    <a:pt x="0" y="268429"/>
                  </a:lnTo>
                  <a:lnTo>
                    <a:pt x="91785" y="268429"/>
                  </a:lnTo>
                  <a:lnTo>
                    <a:pt x="91785" y="1"/>
                  </a:lnTo>
                  <a:lnTo>
                    <a:pt x="367141" y="1"/>
                  </a:lnTo>
                  <a:close/>
                </a:path>
              </a:pathLst>
            </a:custGeom>
            <a:solidFill>
              <a:srgbClr val="002060"/>
            </a:solidFill>
            <a:ln>
              <a:noFill/>
            </a:ln>
          </p:spPr>
          <p:style>
            <a:lnRef idx="0">
              <a:schemeClr val="accent3">
                <a:tint val="60000"/>
                <a:hueOff val="0"/>
                <a:satOff val="0"/>
                <a:lumOff val="0"/>
                <a:alphaOff val="0"/>
              </a:schemeClr>
            </a:lnRef>
            <a:fillRef idx="1">
              <a:schemeClr val="accent3">
                <a:tint val="60000"/>
                <a:hueOff val="0"/>
                <a:satOff val="0"/>
                <a:lumOff val="0"/>
                <a:alphaOff val="0"/>
              </a:schemeClr>
            </a:fillRef>
            <a:effectRef idx="0">
              <a:schemeClr val="accent3">
                <a:tint val="60000"/>
                <a:hueOff val="0"/>
                <a:satOff val="0"/>
                <a:lumOff val="0"/>
                <a:alphaOff val="0"/>
              </a:schemeClr>
            </a:effectRef>
            <a:fontRef idx="minor">
              <a:schemeClr val="lt1"/>
            </a:fontRef>
          </p:style>
          <p:txBody>
            <a:bodyPr spcFirstLastPara="0" vert="horz" wrap="square" lIns="107372" tIns="0" rIns="107371" bIns="137679" numCol="1" spcCol="1270" anchor="ctr" anchorCtr="0">
              <a:noAutofit/>
            </a:bodyPr>
            <a:lstStyle/>
            <a:p>
              <a:pPr marL="0" lvl="0" indent="0" algn="ctr" defTabSz="755650">
                <a:lnSpc>
                  <a:spcPct val="90000"/>
                </a:lnSpc>
                <a:spcBef>
                  <a:spcPct val="0"/>
                </a:spcBef>
                <a:spcAft>
                  <a:spcPct val="35000"/>
                </a:spcAft>
                <a:buNone/>
              </a:pPr>
              <a:endParaRPr lang="en-US" sz="1700" kern="1200"/>
            </a:p>
          </p:txBody>
        </p:sp>
        <p:sp>
          <p:nvSpPr>
            <p:cNvPr id="46" name="Freeform 45">
              <a:extLst>
                <a:ext uri="{FF2B5EF4-FFF2-40B4-BE49-F238E27FC236}">
                  <a16:creationId xmlns:a16="http://schemas.microsoft.com/office/drawing/2014/main" id="{11BDC863-B77C-B85E-79ED-E7BC5B02A0F4}"/>
                </a:ext>
                <a:ext uri="{C183D7F6-B498-43B3-948B-1728B52AA6E4}">
                  <adec:decorative xmlns:adec="http://schemas.microsoft.com/office/drawing/2017/decorative" val="1"/>
                </a:ext>
              </a:extLst>
            </p:cNvPr>
            <p:cNvSpPr/>
            <p:nvPr/>
          </p:nvSpPr>
          <p:spPr>
            <a:xfrm rot="10800000">
              <a:off x="7872965" y="3809207"/>
              <a:ext cx="458926" cy="536857"/>
            </a:xfrm>
            <a:custGeom>
              <a:avLst/>
              <a:gdLst>
                <a:gd name="connsiteX0" fmla="*/ 0 w 458926"/>
                <a:gd name="connsiteY0" fmla="*/ 107371 h 536857"/>
                <a:gd name="connsiteX1" fmla="*/ 229463 w 458926"/>
                <a:gd name="connsiteY1" fmla="*/ 107371 h 536857"/>
                <a:gd name="connsiteX2" fmla="*/ 229463 w 458926"/>
                <a:gd name="connsiteY2" fmla="*/ 0 h 536857"/>
                <a:gd name="connsiteX3" fmla="*/ 458926 w 458926"/>
                <a:gd name="connsiteY3" fmla="*/ 268429 h 536857"/>
                <a:gd name="connsiteX4" fmla="*/ 229463 w 458926"/>
                <a:gd name="connsiteY4" fmla="*/ 536857 h 536857"/>
                <a:gd name="connsiteX5" fmla="*/ 229463 w 458926"/>
                <a:gd name="connsiteY5" fmla="*/ 429486 h 536857"/>
                <a:gd name="connsiteX6" fmla="*/ 0 w 458926"/>
                <a:gd name="connsiteY6" fmla="*/ 429486 h 536857"/>
                <a:gd name="connsiteX7" fmla="*/ 0 w 458926"/>
                <a:gd name="connsiteY7" fmla="*/ 107371 h 536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8926" h="536857">
                  <a:moveTo>
                    <a:pt x="0" y="107371"/>
                  </a:moveTo>
                  <a:lnTo>
                    <a:pt x="229463" y="107371"/>
                  </a:lnTo>
                  <a:lnTo>
                    <a:pt x="229463" y="0"/>
                  </a:lnTo>
                  <a:lnTo>
                    <a:pt x="458926" y="268429"/>
                  </a:lnTo>
                  <a:lnTo>
                    <a:pt x="229463" y="536857"/>
                  </a:lnTo>
                  <a:lnTo>
                    <a:pt x="229463" y="429486"/>
                  </a:lnTo>
                  <a:lnTo>
                    <a:pt x="0" y="429486"/>
                  </a:lnTo>
                  <a:lnTo>
                    <a:pt x="0" y="107371"/>
                  </a:lnTo>
                  <a:close/>
                </a:path>
              </a:pathLst>
            </a:custGeom>
            <a:solidFill>
              <a:srgbClr val="002060"/>
            </a:solidFill>
            <a:ln>
              <a:noFill/>
            </a:ln>
          </p:spPr>
          <p:style>
            <a:lnRef idx="0">
              <a:schemeClr val="accent3">
                <a:tint val="60000"/>
                <a:hueOff val="0"/>
                <a:satOff val="0"/>
                <a:lumOff val="0"/>
                <a:alphaOff val="0"/>
              </a:schemeClr>
            </a:lnRef>
            <a:fillRef idx="1">
              <a:schemeClr val="accent3">
                <a:tint val="60000"/>
                <a:hueOff val="0"/>
                <a:satOff val="0"/>
                <a:lumOff val="0"/>
                <a:alphaOff val="0"/>
              </a:schemeClr>
            </a:fillRef>
            <a:effectRef idx="0">
              <a:schemeClr val="accent3">
                <a:tint val="60000"/>
                <a:hueOff val="0"/>
                <a:satOff val="0"/>
                <a:lumOff val="0"/>
                <a:alphaOff val="0"/>
              </a:schemeClr>
            </a:effectRef>
            <a:fontRef idx="minor">
              <a:schemeClr val="lt1"/>
            </a:fontRef>
          </p:style>
          <p:txBody>
            <a:bodyPr spcFirstLastPara="0" vert="horz" wrap="square" lIns="0" tIns="107371" rIns="137678" bIns="107371" numCol="1" spcCol="1270" anchor="ctr" anchorCtr="0">
              <a:noAutofit/>
            </a:bodyPr>
            <a:lstStyle/>
            <a:p>
              <a:pPr marL="0" lvl="0" indent="0" algn="ctr" defTabSz="755650">
                <a:lnSpc>
                  <a:spcPct val="90000"/>
                </a:lnSpc>
                <a:spcBef>
                  <a:spcPct val="0"/>
                </a:spcBef>
                <a:spcAft>
                  <a:spcPct val="35000"/>
                </a:spcAft>
                <a:buNone/>
              </a:pPr>
              <a:endParaRPr lang="en-US" sz="1700" kern="1200" dirty="0"/>
            </a:p>
          </p:txBody>
        </p:sp>
        <p:sp>
          <p:nvSpPr>
            <p:cNvPr id="47" name="Freeform 46">
              <a:extLst>
                <a:ext uri="{FF2B5EF4-FFF2-40B4-BE49-F238E27FC236}">
                  <a16:creationId xmlns:a16="http://schemas.microsoft.com/office/drawing/2014/main" id="{26A87355-4C80-20BD-5C24-5FDD72EE6EAB}"/>
                </a:ext>
                <a:ext uri="{C183D7F6-B498-43B3-948B-1728B52AA6E4}">
                  <adec:decorative xmlns:adec="http://schemas.microsoft.com/office/drawing/2017/decorative" val="1"/>
                </a:ext>
              </a:extLst>
            </p:cNvPr>
            <p:cNvSpPr/>
            <p:nvPr/>
          </p:nvSpPr>
          <p:spPr>
            <a:xfrm rot="10800000">
              <a:off x="3910849" y="3814559"/>
              <a:ext cx="458926" cy="536857"/>
            </a:xfrm>
            <a:custGeom>
              <a:avLst/>
              <a:gdLst>
                <a:gd name="connsiteX0" fmla="*/ 0 w 458926"/>
                <a:gd name="connsiteY0" fmla="*/ 107371 h 536857"/>
                <a:gd name="connsiteX1" fmla="*/ 229463 w 458926"/>
                <a:gd name="connsiteY1" fmla="*/ 107371 h 536857"/>
                <a:gd name="connsiteX2" fmla="*/ 229463 w 458926"/>
                <a:gd name="connsiteY2" fmla="*/ 0 h 536857"/>
                <a:gd name="connsiteX3" fmla="*/ 458926 w 458926"/>
                <a:gd name="connsiteY3" fmla="*/ 268429 h 536857"/>
                <a:gd name="connsiteX4" fmla="*/ 229463 w 458926"/>
                <a:gd name="connsiteY4" fmla="*/ 536857 h 536857"/>
                <a:gd name="connsiteX5" fmla="*/ 229463 w 458926"/>
                <a:gd name="connsiteY5" fmla="*/ 429486 h 536857"/>
                <a:gd name="connsiteX6" fmla="*/ 0 w 458926"/>
                <a:gd name="connsiteY6" fmla="*/ 429486 h 536857"/>
                <a:gd name="connsiteX7" fmla="*/ 0 w 458926"/>
                <a:gd name="connsiteY7" fmla="*/ 107371 h 536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8926" h="536857">
                  <a:moveTo>
                    <a:pt x="0" y="107371"/>
                  </a:moveTo>
                  <a:lnTo>
                    <a:pt x="229463" y="107371"/>
                  </a:lnTo>
                  <a:lnTo>
                    <a:pt x="229463" y="0"/>
                  </a:lnTo>
                  <a:lnTo>
                    <a:pt x="458926" y="268429"/>
                  </a:lnTo>
                  <a:lnTo>
                    <a:pt x="229463" y="536857"/>
                  </a:lnTo>
                  <a:lnTo>
                    <a:pt x="229463" y="429486"/>
                  </a:lnTo>
                  <a:lnTo>
                    <a:pt x="0" y="429486"/>
                  </a:lnTo>
                  <a:lnTo>
                    <a:pt x="0" y="107371"/>
                  </a:lnTo>
                  <a:close/>
                </a:path>
              </a:pathLst>
            </a:custGeom>
            <a:solidFill>
              <a:srgbClr val="002060"/>
            </a:solidFill>
            <a:ln>
              <a:noFill/>
            </a:ln>
          </p:spPr>
          <p:style>
            <a:lnRef idx="0">
              <a:schemeClr val="accent3">
                <a:tint val="60000"/>
                <a:hueOff val="0"/>
                <a:satOff val="0"/>
                <a:lumOff val="0"/>
                <a:alphaOff val="0"/>
              </a:schemeClr>
            </a:lnRef>
            <a:fillRef idx="1">
              <a:schemeClr val="accent3">
                <a:tint val="60000"/>
                <a:hueOff val="0"/>
                <a:satOff val="0"/>
                <a:lumOff val="0"/>
                <a:alphaOff val="0"/>
              </a:schemeClr>
            </a:fillRef>
            <a:effectRef idx="0">
              <a:schemeClr val="accent3">
                <a:tint val="60000"/>
                <a:hueOff val="0"/>
                <a:satOff val="0"/>
                <a:lumOff val="0"/>
                <a:alphaOff val="0"/>
              </a:schemeClr>
            </a:effectRef>
            <a:fontRef idx="minor">
              <a:schemeClr val="lt1"/>
            </a:fontRef>
          </p:style>
          <p:txBody>
            <a:bodyPr spcFirstLastPara="0" vert="horz" wrap="square" lIns="0" tIns="107371" rIns="137678" bIns="107371" numCol="1" spcCol="1270" anchor="ctr" anchorCtr="0">
              <a:noAutofit/>
            </a:bodyPr>
            <a:lstStyle/>
            <a:p>
              <a:pPr marL="0" lvl="0" indent="0" algn="ctr" defTabSz="755650">
                <a:lnSpc>
                  <a:spcPct val="90000"/>
                </a:lnSpc>
                <a:spcBef>
                  <a:spcPct val="0"/>
                </a:spcBef>
                <a:spcAft>
                  <a:spcPct val="35000"/>
                </a:spcAft>
                <a:buNone/>
              </a:pPr>
              <a:endParaRPr lang="en-US" sz="1700" kern="1200" dirty="0"/>
            </a:p>
          </p:txBody>
        </p:sp>
        <p:sp>
          <p:nvSpPr>
            <p:cNvPr id="48" name="Freeform 47">
              <a:extLst>
                <a:ext uri="{FF2B5EF4-FFF2-40B4-BE49-F238E27FC236}">
                  <a16:creationId xmlns:a16="http://schemas.microsoft.com/office/drawing/2014/main" id="{B989773F-F9F5-CBFC-6E17-3598F989761F}"/>
                </a:ext>
                <a:ext uri="{C183D7F6-B498-43B3-948B-1728B52AA6E4}">
                  <adec:decorative xmlns:adec="http://schemas.microsoft.com/office/drawing/2017/decorative" val="1"/>
                </a:ext>
              </a:extLst>
            </p:cNvPr>
            <p:cNvSpPr/>
            <p:nvPr/>
          </p:nvSpPr>
          <p:spPr>
            <a:xfrm rot="5400000">
              <a:off x="2363316" y="4718768"/>
              <a:ext cx="458926" cy="536857"/>
            </a:xfrm>
            <a:custGeom>
              <a:avLst/>
              <a:gdLst>
                <a:gd name="connsiteX0" fmla="*/ 0 w 458926"/>
                <a:gd name="connsiteY0" fmla="*/ 107371 h 536857"/>
                <a:gd name="connsiteX1" fmla="*/ 229463 w 458926"/>
                <a:gd name="connsiteY1" fmla="*/ 107371 h 536857"/>
                <a:gd name="connsiteX2" fmla="*/ 229463 w 458926"/>
                <a:gd name="connsiteY2" fmla="*/ 0 h 536857"/>
                <a:gd name="connsiteX3" fmla="*/ 458926 w 458926"/>
                <a:gd name="connsiteY3" fmla="*/ 268429 h 536857"/>
                <a:gd name="connsiteX4" fmla="*/ 229463 w 458926"/>
                <a:gd name="connsiteY4" fmla="*/ 536857 h 536857"/>
                <a:gd name="connsiteX5" fmla="*/ 229463 w 458926"/>
                <a:gd name="connsiteY5" fmla="*/ 429486 h 536857"/>
                <a:gd name="connsiteX6" fmla="*/ 0 w 458926"/>
                <a:gd name="connsiteY6" fmla="*/ 429486 h 536857"/>
                <a:gd name="connsiteX7" fmla="*/ 0 w 458926"/>
                <a:gd name="connsiteY7" fmla="*/ 107371 h 536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8926" h="536857">
                  <a:moveTo>
                    <a:pt x="0" y="107371"/>
                  </a:moveTo>
                  <a:lnTo>
                    <a:pt x="229463" y="107371"/>
                  </a:lnTo>
                  <a:lnTo>
                    <a:pt x="229463" y="0"/>
                  </a:lnTo>
                  <a:lnTo>
                    <a:pt x="458926" y="268429"/>
                  </a:lnTo>
                  <a:lnTo>
                    <a:pt x="229463" y="536857"/>
                  </a:lnTo>
                  <a:lnTo>
                    <a:pt x="229463" y="429486"/>
                  </a:lnTo>
                  <a:lnTo>
                    <a:pt x="0" y="429486"/>
                  </a:lnTo>
                  <a:lnTo>
                    <a:pt x="0" y="107371"/>
                  </a:lnTo>
                  <a:close/>
                </a:path>
              </a:pathLst>
            </a:custGeom>
            <a:solidFill>
              <a:srgbClr val="002060"/>
            </a:solidFill>
            <a:ln>
              <a:noFill/>
            </a:ln>
          </p:spPr>
          <p:style>
            <a:lnRef idx="0">
              <a:schemeClr val="accent3">
                <a:tint val="60000"/>
                <a:hueOff val="0"/>
                <a:satOff val="0"/>
                <a:lumOff val="0"/>
                <a:alphaOff val="0"/>
              </a:schemeClr>
            </a:lnRef>
            <a:fillRef idx="1">
              <a:schemeClr val="accent3">
                <a:tint val="60000"/>
                <a:hueOff val="0"/>
                <a:satOff val="0"/>
                <a:lumOff val="0"/>
                <a:alphaOff val="0"/>
              </a:schemeClr>
            </a:fillRef>
            <a:effectRef idx="0">
              <a:schemeClr val="accent3">
                <a:tint val="60000"/>
                <a:hueOff val="0"/>
                <a:satOff val="0"/>
                <a:lumOff val="0"/>
                <a:alphaOff val="0"/>
              </a:schemeClr>
            </a:effectRef>
            <a:fontRef idx="minor">
              <a:schemeClr val="lt1"/>
            </a:fontRef>
          </p:style>
          <p:txBody>
            <a:bodyPr spcFirstLastPara="0" vert="horz" wrap="square" lIns="0" tIns="107371" rIns="137678" bIns="107371" numCol="1" spcCol="1270" anchor="ctr" anchorCtr="0">
              <a:noAutofit/>
            </a:bodyPr>
            <a:lstStyle/>
            <a:p>
              <a:pPr marL="0" lvl="0" indent="0" algn="ctr" defTabSz="755650">
                <a:lnSpc>
                  <a:spcPct val="90000"/>
                </a:lnSpc>
                <a:spcBef>
                  <a:spcPct val="0"/>
                </a:spcBef>
                <a:spcAft>
                  <a:spcPct val="35000"/>
                </a:spcAft>
                <a:buNone/>
              </a:pPr>
              <a:endParaRPr lang="en-US" sz="1700" kern="1200" dirty="0"/>
            </a:p>
          </p:txBody>
        </p:sp>
        <p:sp>
          <p:nvSpPr>
            <p:cNvPr id="49" name="Freeform 48">
              <a:extLst>
                <a:ext uri="{FF2B5EF4-FFF2-40B4-BE49-F238E27FC236}">
                  <a16:creationId xmlns:a16="http://schemas.microsoft.com/office/drawing/2014/main" id="{15A802E8-1829-B6C5-C4E8-823E44C46D32}"/>
                </a:ext>
                <a:ext uri="{C183D7F6-B498-43B3-948B-1728B52AA6E4}">
                  <adec:decorative xmlns:adec="http://schemas.microsoft.com/office/drawing/2017/decorative" val="1"/>
                </a:ext>
              </a:extLst>
            </p:cNvPr>
            <p:cNvSpPr/>
            <p:nvPr/>
          </p:nvSpPr>
          <p:spPr>
            <a:xfrm>
              <a:off x="3986792" y="5423010"/>
              <a:ext cx="458926" cy="536857"/>
            </a:xfrm>
            <a:custGeom>
              <a:avLst/>
              <a:gdLst>
                <a:gd name="connsiteX0" fmla="*/ 0 w 458926"/>
                <a:gd name="connsiteY0" fmla="*/ 107371 h 536857"/>
                <a:gd name="connsiteX1" fmla="*/ 229463 w 458926"/>
                <a:gd name="connsiteY1" fmla="*/ 107371 h 536857"/>
                <a:gd name="connsiteX2" fmla="*/ 229463 w 458926"/>
                <a:gd name="connsiteY2" fmla="*/ 0 h 536857"/>
                <a:gd name="connsiteX3" fmla="*/ 458926 w 458926"/>
                <a:gd name="connsiteY3" fmla="*/ 268429 h 536857"/>
                <a:gd name="connsiteX4" fmla="*/ 229463 w 458926"/>
                <a:gd name="connsiteY4" fmla="*/ 536857 h 536857"/>
                <a:gd name="connsiteX5" fmla="*/ 229463 w 458926"/>
                <a:gd name="connsiteY5" fmla="*/ 429486 h 536857"/>
                <a:gd name="connsiteX6" fmla="*/ 0 w 458926"/>
                <a:gd name="connsiteY6" fmla="*/ 429486 h 536857"/>
                <a:gd name="connsiteX7" fmla="*/ 0 w 458926"/>
                <a:gd name="connsiteY7" fmla="*/ 107371 h 536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8926" h="536857">
                  <a:moveTo>
                    <a:pt x="0" y="107371"/>
                  </a:moveTo>
                  <a:lnTo>
                    <a:pt x="229463" y="107371"/>
                  </a:lnTo>
                  <a:lnTo>
                    <a:pt x="229463" y="0"/>
                  </a:lnTo>
                  <a:lnTo>
                    <a:pt x="458926" y="268429"/>
                  </a:lnTo>
                  <a:lnTo>
                    <a:pt x="229463" y="536857"/>
                  </a:lnTo>
                  <a:lnTo>
                    <a:pt x="229463" y="429486"/>
                  </a:lnTo>
                  <a:lnTo>
                    <a:pt x="0" y="429486"/>
                  </a:lnTo>
                  <a:lnTo>
                    <a:pt x="0" y="107371"/>
                  </a:lnTo>
                  <a:close/>
                </a:path>
              </a:pathLst>
            </a:custGeom>
            <a:solidFill>
              <a:srgbClr val="002060"/>
            </a:solidFill>
            <a:ln>
              <a:noFill/>
            </a:ln>
          </p:spPr>
          <p:style>
            <a:lnRef idx="0">
              <a:schemeClr val="accent3">
                <a:tint val="60000"/>
                <a:hueOff val="0"/>
                <a:satOff val="0"/>
                <a:lumOff val="0"/>
                <a:alphaOff val="0"/>
              </a:schemeClr>
            </a:lnRef>
            <a:fillRef idx="1">
              <a:schemeClr val="accent3">
                <a:tint val="60000"/>
                <a:hueOff val="0"/>
                <a:satOff val="0"/>
                <a:lumOff val="0"/>
                <a:alphaOff val="0"/>
              </a:schemeClr>
            </a:fillRef>
            <a:effectRef idx="0">
              <a:schemeClr val="accent3">
                <a:tint val="60000"/>
                <a:hueOff val="0"/>
                <a:satOff val="0"/>
                <a:lumOff val="0"/>
                <a:alphaOff val="0"/>
              </a:schemeClr>
            </a:effectRef>
            <a:fontRef idx="minor">
              <a:schemeClr val="lt1"/>
            </a:fontRef>
          </p:style>
          <p:txBody>
            <a:bodyPr spcFirstLastPara="0" vert="horz" wrap="square" lIns="0" tIns="107371" rIns="137678" bIns="107371" numCol="1" spcCol="1270" anchor="ctr" anchorCtr="0">
              <a:noAutofit/>
            </a:bodyPr>
            <a:lstStyle/>
            <a:p>
              <a:pPr marL="0" lvl="0" indent="0" algn="ctr" defTabSz="755650">
                <a:lnSpc>
                  <a:spcPct val="90000"/>
                </a:lnSpc>
                <a:spcBef>
                  <a:spcPct val="0"/>
                </a:spcBef>
                <a:spcAft>
                  <a:spcPct val="35000"/>
                </a:spcAft>
                <a:buNone/>
              </a:pPr>
              <a:endParaRPr lang="en-US" sz="1700" kern="1200" dirty="0"/>
            </a:p>
          </p:txBody>
        </p:sp>
        <p:sp>
          <p:nvSpPr>
            <p:cNvPr id="29" name="Freeform 28" descr="Organizations may seek alternative strategies to build capacity by leveraging aspects of their environment or adjusting program offerings to align with existing capacities rather than increasing them. ">
              <a:extLst>
                <a:ext uri="{FF2B5EF4-FFF2-40B4-BE49-F238E27FC236}">
                  <a16:creationId xmlns:a16="http://schemas.microsoft.com/office/drawing/2014/main" id="{CA98AA00-F16D-3668-2941-59E52A44E59C}"/>
                </a:ext>
              </a:extLst>
            </p:cNvPr>
            <p:cNvSpPr/>
            <p:nvPr/>
          </p:nvSpPr>
          <p:spPr>
            <a:xfrm>
              <a:off x="8530563" y="296421"/>
              <a:ext cx="2620828" cy="878010"/>
            </a:xfrm>
            <a:custGeom>
              <a:avLst/>
              <a:gdLst>
                <a:gd name="connsiteX0" fmla="*/ 0 w 2164748"/>
                <a:gd name="connsiteY0" fmla="*/ 129885 h 1298848"/>
                <a:gd name="connsiteX1" fmla="*/ 129885 w 2164748"/>
                <a:gd name="connsiteY1" fmla="*/ 0 h 1298848"/>
                <a:gd name="connsiteX2" fmla="*/ 2034863 w 2164748"/>
                <a:gd name="connsiteY2" fmla="*/ 0 h 1298848"/>
                <a:gd name="connsiteX3" fmla="*/ 2164748 w 2164748"/>
                <a:gd name="connsiteY3" fmla="*/ 129885 h 1298848"/>
                <a:gd name="connsiteX4" fmla="*/ 2164748 w 2164748"/>
                <a:gd name="connsiteY4" fmla="*/ 1168963 h 1298848"/>
                <a:gd name="connsiteX5" fmla="*/ 2034863 w 2164748"/>
                <a:gd name="connsiteY5" fmla="*/ 1298848 h 1298848"/>
                <a:gd name="connsiteX6" fmla="*/ 129885 w 2164748"/>
                <a:gd name="connsiteY6" fmla="*/ 1298848 h 1298848"/>
                <a:gd name="connsiteX7" fmla="*/ 0 w 2164748"/>
                <a:gd name="connsiteY7" fmla="*/ 1168963 h 1298848"/>
                <a:gd name="connsiteX8" fmla="*/ 0 w 2164748"/>
                <a:gd name="connsiteY8" fmla="*/ 129885 h 1298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64748" h="1298848">
                  <a:moveTo>
                    <a:pt x="0" y="129885"/>
                  </a:moveTo>
                  <a:cubicBezTo>
                    <a:pt x="0" y="58151"/>
                    <a:pt x="58151" y="0"/>
                    <a:pt x="129885" y="0"/>
                  </a:cubicBezTo>
                  <a:lnTo>
                    <a:pt x="2034863" y="0"/>
                  </a:lnTo>
                  <a:cubicBezTo>
                    <a:pt x="2106597" y="0"/>
                    <a:pt x="2164748" y="58151"/>
                    <a:pt x="2164748" y="129885"/>
                  </a:cubicBezTo>
                  <a:lnTo>
                    <a:pt x="2164748" y="1168963"/>
                  </a:lnTo>
                  <a:cubicBezTo>
                    <a:pt x="2164748" y="1240697"/>
                    <a:pt x="2106597" y="1298848"/>
                    <a:pt x="2034863" y="1298848"/>
                  </a:cubicBezTo>
                  <a:lnTo>
                    <a:pt x="129885" y="1298848"/>
                  </a:lnTo>
                  <a:cubicBezTo>
                    <a:pt x="58151" y="1298848"/>
                    <a:pt x="0" y="1240697"/>
                    <a:pt x="0" y="1168963"/>
                  </a:cubicBezTo>
                  <a:lnTo>
                    <a:pt x="0" y="129885"/>
                  </a:lnTo>
                  <a:close/>
                </a:path>
              </a:pathLst>
            </a:custGeom>
            <a:ln w="57150">
              <a:solidFill>
                <a:schemeClr val="accent1"/>
              </a:solidFill>
            </a:ln>
          </p:spPr>
          <p:style>
            <a:lnRef idx="2">
              <a:schemeClr val="accent1"/>
            </a:lnRef>
            <a:fillRef idx="1">
              <a:schemeClr val="lt1"/>
            </a:fillRef>
            <a:effectRef idx="0">
              <a:schemeClr val="accent1"/>
            </a:effectRef>
            <a:fontRef idx="minor">
              <a:schemeClr val="dk1"/>
            </a:fontRef>
          </p:style>
          <p:txBody>
            <a:bodyPr spcFirstLastPara="0" vert="horz" wrap="square" lIns="118052" tIns="118052" rIns="118052" bIns="118052" numCol="1" spcCol="1270" anchor="ctr" anchorCtr="0">
              <a:noAutofit/>
            </a:bodyPr>
            <a:lstStyle/>
            <a:p>
              <a:pPr marL="0" lvl="0" indent="0" algn="ctr" defTabSz="933450">
                <a:lnSpc>
                  <a:spcPct val="90000"/>
                </a:lnSpc>
                <a:spcBef>
                  <a:spcPct val="0"/>
                </a:spcBef>
                <a:spcAft>
                  <a:spcPct val="35000"/>
                </a:spcAft>
                <a:buNone/>
              </a:pPr>
              <a:r>
                <a:rPr lang="en-US" sz="2000" kern="1200" dirty="0"/>
                <a:t>Alternative strategies </a:t>
              </a:r>
            </a:p>
          </p:txBody>
        </p:sp>
        <p:cxnSp>
          <p:nvCxnSpPr>
            <p:cNvPr id="25" name="Elbow Connector 24" descr="An arrow pointing from ‘Assessment of needs and readiness to 'Alternative Strategies' indicates that sometimes an organization bypasses a readiness assessment, solution, or initiative to build capacity when it recognizes that it already possesses the necessary capacity.">
              <a:extLst>
                <a:ext uri="{FF2B5EF4-FFF2-40B4-BE49-F238E27FC236}">
                  <a16:creationId xmlns:a16="http://schemas.microsoft.com/office/drawing/2014/main" id="{DFA3705C-8C81-1112-72BD-2EA37C981957}"/>
                </a:ext>
              </a:extLst>
            </p:cNvPr>
            <p:cNvCxnSpPr>
              <a:cxnSpLocks/>
              <a:stCxn id="15" idx="4"/>
              <a:endCxn id="29" idx="4"/>
            </p:cNvCxnSpPr>
            <p:nvPr/>
          </p:nvCxnSpPr>
          <p:spPr>
            <a:xfrm flipV="1">
              <a:off x="11140856" y="1086630"/>
              <a:ext cx="10535" cy="1773530"/>
            </a:xfrm>
            <a:prstGeom prst="bentConnector3">
              <a:avLst>
                <a:gd name="adj1" fmla="val 6764718"/>
              </a:avLst>
            </a:prstGeom>
            <a:ln w="57150">
              <a:solidFill>
                <a:schemeClr val="tx1">
                  <a:lumMod val="75000"/>
                  <a:lumOff val="25000"/>
                </a:schemeClr>
              </a:solidFill>
              <a:prstDash val="sysDash"/>
              <a:tailEnd type="triangle"/>
            </a:ln>
          </p:spPr>
          <p:style>
            <a:lnRef idx="2">
              <a:schemeClr val="accent1"/>
            </a:lnRef>
            <a:fillRef idx="0">
              <a:schemeClr val="accent1"/>
            </a:fillRef>
            <a:effectRef idx="1">
              <a:schemeClr val="accent1"/>
            </a:effectRef>
            <a:fontRef idx="minor">
              <a:schemeClr val="tx1"/>
            </a:fontRef>
          </p:style>
        </p:cxnSp>
        <p:sp>
          <p:nvSpPr>
            <p:cNvPr id="23" name="Freeform 22" descr="A box labeled 'Delivery of Program/Service' illustrates how the outcomes of maintained or enhanced organizational capacity support the organization in effectively delivering its programs or services.">
              <a:extLst>
                <a:ext uri="{FF2B5EF4-FFF2-40B4-BE49-F238E27FC236}">
                  <a16:creationId xmlns:a16="http://schemas.microsoft.com/office/drawing/2014/main" id="{C26236B6-1CE7-1DF0-BD06-E6E1613E3334}"/>
                </a:ext>
              </a:extLst>
            </p:cNvPr>
            <p:cNvSpPr/>
            <p:nvPr/>
          </p:nvSpPr>
          <p:spPr>
            <a:xfrm>
              <a:off x="4627091" y="5255481"/>
              <a:ext cx="2164748" cy="914400"/>
            </a:xfrm>
            <a:custGeom>
              <a:avLst/>
              <a:gdLst>
                <a:gd name="connsiteX0" fmla="*/ 0 w 2164748"/>
                <a:gd name="connsiteY0" fmla="*/ 129885 h 1298848"/>
                <a:gd name="connsiteX1" fmla="*/ 129885 w 2164748"/>
                <a:gd name="connsiteY1" fmla="*/ 0 h 1298848"/>
                <a:gd name="connsiteX2" fmla="*/ 2034863 w 2164748"/>
                <a:gd name="connsiteY2" fmla="*/ 0 h 1298848"/>
                <a:gd name="connsiteX3" fmla="*/ 2164748 w 2164748"/>
                <a:gd name="connsiteY3" fmla="*/ 129885 h 1298848"/>
                <a:gd name="connsiteX4" fmla="*/ 2164748 w 2164748"/>
                <a:gd name="connsiteY4" fmla="*/ 1168963 h 1298848"/>
                <a:gd name="connsiteX5" fmla="*/ 2034863 w 2164748"/>
                <a:gd name="connsiteY5" fmla="*/ 1298848 h 1298848"/>
                <a:gd name="connsiteX6" fmla="*/ 129885 w 2164748"/>
                <a:gd name="connsiteY6" fmla="*/ 1298848 h 1298848"/>
                <a:gd name="connsiteX7" fmla="*/ 0 w 2164748"/>
                <a:gd name="connsiteY7" fmla="*/ 1168963 h 1298848"/>
                <a:gd name="connsiteX8" fmla="*/ 0 w 2164748"/>
                <a:gd name="connsiteY8" fmla="*/ 129885 h 1298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64748" h="1298848">
                  <a:moveTo>
                    <a:pt x="0" y="129885"/>
                  </a:moveTo>
                  <a:cubicBezTo>
                    <a:pt x="0" y="58151"/>
                    <a:pt x="58151" y="0"/>
                    <a:pt x="129885" y="0"/>
                  </a:cubicBezTo>
                  <a:lnTo>
                    <a:pt x="2034863" y="0"/>
                  </a:lnTo>
                  <a:cubicBezTo>
                    <a:pt x="2106597" y="0"/>
                    <a:pt x="2164748" y="58151"/>
                    <a:pt x="2164748" y="129885"/>
                  </a:cubicBezTo>
                  <a:lnTo>
                    <a:pt x="2164748" y="1168963"/>
                  </a:lnTo>
                  <a:cubicBezTo>
                    <a:pt x="2164748" y="1240697"/>
                    <a:pt x="2106597" y="1298848"/>
                    <a:pt x="2034863" y="1298848"/>
                  </a:cubicBezTo>
                  <a:lnTo>
                    <a:pt x="129885" y="1298848"/>
                  </a:lnTo>
                  <a:cubicBezTo>
                    <a:pt x="58151" y="1298848"/>
                    <a:pt x="0" y="1240697"/>
                    <a:pt x="0" y="1168963"/>
                  </a:cubicBezTo>
                  <a:lnTo>
                    <a:pt x="0" y="129885"/>
                  </a:lnTo>
                  <a:close/>
                </a:path>
              </a:pathLst>
            </a:custGeom>
            <a:ln w="57150">
              <a:solidFill>
                <a:schemeClr val="accent1"/>
              </a:solidFill>
            </a:ln>
          </p:spPr>
          <p:style>
            <a:lnRef idx="2">
              <a:schemeClr val="accent1"/>
            </a:lnRef>
            <a:fillRef idx="1">
              <a:schemeClr val="lt1"/>
            </a:fillRef>
            <a:effectRef idx="0">
              <a:schemeClr val="accent1"/>
            </a:effectRef>
            <a:fontRef idx="minor">
              <a:schemeClr val="dk1"/>
            </a:fontRef>
          </p:style>
          <p:txBody>
            <a:bodyPr spcFirstLastPara="0" vert="horz" wrap="square" lIns="118052" tIns="118052" rIns="118052" bIns="118052" numCol="1" spcCol="1270" anchor="ctr" anchorCtr="0">
              <a:noAutofit/>
            </a:bodyPr>
            <a:lstStyle/>
            <a:p>
              <a:pPr marL="0" lvl="0" indent="0" algn="ctr" defTabSz="933450">
                <a:lnSpc>
                  <a:spcPct val="90000"/>
                </a:lnSpc>
                <a:spcBef>
                  <a:spcPct val="0"/>
                </a:spcBef>
                <a:spcAft>
                  <a:spcPct val="35000"/>
                </a:spcAft>
                <a:buNone/>
              </a:pPr>
              <a:r>
                <a:rPr lang="en-US" sz="2100" kern="1200" dirty="0"/>
                <a:t>Delivery of program/service</a:t>
              </a:r>
            </a:p>
          </p:txBody>
        </p:sp>
        <p:sp>
          <p:nvSpPr>
            <p:cNvPr id="21" name="Freeform 20" descr="A box labeled 'Capacity Building Outcomes' represents the results of the capacity building action or initiative, which may include the maintenance or enhancement of organizational capacity.">
              <a:extLst>
                <a:ext uri="{FF2B5EF4-FFF2-40B4-BE49-F238E27FC236}">
                  <a16:creationId xmlns:a16="http://schemas.microsoft.com/office/drawing/2014/main" id="{45389B51-9BE2-E94A-53E6-003B32218D7E}"/>
                </a:ext>
              </a:extLst>
            </p:cNvPr>
            <p:cNvSpPr/>
            <p:nvPr/>
          </p:nvSpPr>
          <p:spPr>
            <a:xfrm>
              <a:off x="1522929" y="5271673"/>
              <a:ext cx="2167128" cy="914400"/>
            </a:xfrm>
            <a:custGeom>
              <a:avLst/>
              <a:gdLst>
                <a:gd name="connsiteX0" fmla="*/ 0 w 2164748"/>
                <a:gd name="connsiteY0" fmla="*/ 129885 h 1298848"/>
                <a:gd name="connsiteX1" fmla="*/ 129885 w 2164748"/>
                <a:gd name="connsiteY1" fmla="*/ 0 h 1298848"/>
                <a:gd name="connsiteX2" fmla="*/ 2034863 w 2164748"/>
                <a:gd name="connsiteY2" fmla="*/ 0 h 1298848"/>
                <a:gd name="connsiteX3" fmla="*/ 2164748 w 2164748"/>
                <a:gd name="connsiteY3" fmla="*/ 129885 h 1298848"/>
                <a:gd name="connsiteX4" fmla="*/ 2164748 w 2164748"/>
                <a:gd name="connsiteY4" fmla="*/ 1168963 h 1298848"/>
                <a:gd name="connsiteX5" fmla="*/ 2034863 w 2164748"/>
                <a:gd name="connsiteY5" fmla="*/ 1298848 h 1298848"/>
                <a:gd name="connsiteX6" fmla="*/ 129885 w 2164748"/>
                <a:gd name="connsiteY6" fmla="*/ 1298848 h 1298848"/>
                <a:gd name="connsiteX7" fmla="*/ 0 w 2164748"/>
                <a:gd name="connsiteY7" fmla="*/ 1168963 h 1298848"/>
                <a:gd name="connsiteX8" fmla="*/ 0 w 2164748"/>
                <a:gd name="connsiteY8" fmla="*/ 129885 h 1298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64748" h="1298848">
                  <a:moveTo>
                    <a:pt x="0" y="129885"/>
                  </a:moveTo>
                  <a:cubicBezTo>
                    <a:pt x="0" y="58151"/>
                    <a:pt x="58151" y="0"/>
                    <a:pt x="129885" y="0"/>
                  </a:cubicBezTo>
                  <a:lnTo>
                    <a:pt x="2034863" y="0"/>
                  </a:lnTo>
                  <a:cubicBezTo>
                    <a:pt x="2106597" y="0"/>
                    <a:pt x="2164748" y="58151"/>
                    <a:pt x="2164748" y="129885"/>
                  </a:cubicBezTo>
                  <a:lnTo>
                    <a:pt x="2164748" y="1168963"/>
                  </a:lnTo>
                  <a:cubicBezTo>
                    <a:pt x="2164748" y="1240697"/>
                    <a:pt x="2106597" y="1298848"/>
                    <a:pt x="2034863" y="1298848"/>
                  </a:cubicBezTo>
                  <a:lnTo>
                    <a:pt x="129885" y="1298848"/>
                  </a:lnTo>
                  <a:cubicBezTo>
                    <a:pt x="58151" y="1298848"/>
                    <a:pt x="0" y="1240697"/>
                    <a:pt x="0" y="1168963"/>
                  </a:cubicBezTo>
                  <a:lnTo>
                    <a:pt x="0" y="129885"/>
                  </a:lnTo>
                  <a:close/>
                </a:path>
              </a:pathLst>
            </a:custGeom>
            <a:ln w="57150">
              <a:solidFill>
                <a:schemeClr val="accent1"/>
              </a:solidFill>
            </a:ln>
          </p:spPr>
          <p:style>
            <a:lnRef idx="2">
              <a:schemeClr val="accent1"/>
            </a:lnRef>
            <a:fillRef idx="1">
              <a:schemeClr val="lt1"/>
            </a:fillRef>
            <a:effectRef idx="0">
              <a:schemeClr val="accent1"/>
            </a:effectRef>
            <a:fontRef idx="minor">
              <a:schemeClr val="dk1"/>
            </a:fontRef>
          </p:style>
          <p:txBody>
            <a:bodyPr spcFirstLastPara="0" vert="horz" wrap="square" lIns="118052" tIns="118052" rIns="118052" bIns="118052" numCol="1" spcCol="1270" anchor="ctr" anchorCtr="0">
              <a:noAutofit/>
            </a:bodyPr>
            <a:lstStyle/>
            <a:p>
              <a:pPr marL="0" lvl="0" indent="0" algn="ctr" defTabSz="933450">
                <a:lnSpc>
                  <a:spcPct val="90000"/>
                </a:lnSpc>
                <a:spcBef>
                  <a:spcPct val="0"/>
                </a:spcBef>
                <a:spcAft>
                  <a:spcPct val="35000"/>
                </a:spcAft>
                <a:buNone/>
              </a:pPr>
              <a:r>
                <a:rPr lang="en-US" sz="2100" kern="1200" dirty="0"/>
                <a:t>Capacity Building Outcomes</a:t>
              </a:r>
            </a:p>
          </p:txBody>
        </p:sp>
        <p:sp>
          <p:nvSpPr>
            <p:cNvPr id="19" name="Freeform 18" descr="A box labeled 'Implementation' represents the execution of an action (e.g., plan or initiative) by an organization to build its capacity.">
              <a:extLst>
                <a:ext uri="{FF2B5EF4-FFF2-40B4-BE49-F238E27FC236}">
                  <a16:creationId xmlns:a16="http://schemas.microsoft.com/office/drawing/2014/main" id="{064A0F12-2A72-908C-4C0A-12A8E1D39EAF}"/>
                </a:ext>
              </a:extLst>
            </p:cNvPr>
            <p:cNvSpPr/>
            <p:nvPr/>
          </p:nvSpPr>
          <p:spPr>
            <a:xfrm>
              <a:off x="1522929" y="3610171"/>
              <a:ext cx="2164748" cy="1092548"/>
            </a:xfrm>
            <a:custGeom>
              <a:avLst/>
              <a:gdLst>
                <a:gd name="connsiteX0" fmla="*/ 0 w 2164748"/>
                <a:gd name="connsiteY0" fmla="*/ 129885 h 1298848"/>
                <a:gd name="connsiteX1" fmla="*/ 129885 w 2164748"/>
                <a:gd name="connsiteY1" fmla="*/ 0 h 1298848"/>
                <a:gd name="connsiteX2" fmla="*/ 2034863 w 2164748"/>
                <a:gd name="connsiteY2" fmla="*/ 0 h 1298848"/>
                <a:gd name="connsiteX3" fmla="*/ 2164748 w 2164748"/>
                <a:gd name="connsiteY3" fmla="*/ 129885 h 1298848"/>
                <a:gd name="connsiteX4" fmla="*/ 2164748 w 2164748"/>
                <a:gd name="connsiteY4" fmla="*/ 1168963 h 1298848"/>
                <a:gd name="connsiteX5" fmla="*/ 2034863 w 2164748"/>
                <a:gd name="connsiteY5" fmla="*/ 1298848 h 1298848"/>
                <a:gd name="connsiteX6" fmla="*/ 129885 w 2164748"/>
                <a:gd name="connsiteY6" fmla="*/ 1298848 h 1298848"/>
                <a:gd name="connsiteX7" fmla="*/ 0 w 2164748"/>
                <a:gd name="connsiteY7" fmla="*/ 1168963 h 1298848"/>
                <a:gd name="connsiteX8" fmla="*/ 0 w 2164748"/>
                <a:gd name="connsiteY8" fmla="*/ 129885 h 1298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64748" h="1298848">
                  <a:moveTo>
                    <a:pt x="0" y="129885"/>
                  </a:moveTo>
                  <a:cubicBezTo>
                    <a:pt x="0" y="58151"/>
                    <a:pt x="58151" y="0"/>
                    <a:pt x="129885" y="0"/>
                  </a:cubicBezTo>
                  <a:lnTo>
                    <a:pt x="2034863" y="0"/>
                  </a:lnTo>
                  <a:cubicBezTo>
                    <a:pt x="2106597" y="0"/>
                    <a:pt x="2164748" y="58151"/>
                    <a:pt x="2164748" y="129885"/>
                  </a:cubicBezTo>
                  <a:lnTo>
                    <a:pt x="2164748" y="1168963"/>
                  </a:lnTo>
                  <a:cubicBezTo>
                    <a:pt x="2164748" y="1240697"/>
                    <a:pt x="2106597" y="1298848"/>
                    <a:pt x="2034863" y="1298848"/>
                  </a:cubicBezTo>
                  <a:lnTo>
                    <a:pt x="129885" y="1298848"/>
                  </a:lnTo>
                  <a:cubicBezTo>
                    <a:pt x="58151" y="1298848"/>
                    <a:pt x="0" y="1240697"/>
                    <a:pt x="0" y="1168963"/>
                  </a:cubicBezTo>
                  <a:lnTo>
                    <a:pt x="0" y="129885"/>
                  </a:lnTo>
                  <a:close/>
                </a:path>
              </a:pathLst>
            </a:custGeom>
            <a:ln w="57150">
              <a:solidFill>
                <a:schemeClr val="accent1"/>
              </a:solidFill>
            </a:ln>
          </p:spPr>
          <p:style>
            <a:lnRef idx="2">
              <a:schemeClr val="accent1"/>
            </a:lnRef>
            <a:fillRef idx="1">
              <a:schemeClr val="lt1"/>
            </a:fillRef>
            <a:effectRef idx="0">
              <a:schemeClr val="accent1"/>
            </a:effectRef>
            <a:fontRef idx="minor">
              <a:schemeClr val="dk1"/>
            </a:fontRef>
          </p:style>
          <p:txBody>
            <a:bodyPr spcFirstLastPara="0" vert="horz" wrap="square" lIns="118052" tIns="118052" rIns="118052" bIns="118052" numCol="1" spcCol="1270" anchor="ctr" anchorCtr="0">
              <a:noAutofit/>
            </a:bodyPr>
            <a:lstStyle/>
            <a:p>
              <a:pPr marL="0" lvl="0" indent="0" algn="ctr" defTabSz="933450">
                <a:lnSpc>
                  <a:spcPct val="90000"/>
                </a:lnSpc>
                <a:spcBef>
                  <a:spcPct val="0"/>
                </a:spcBef>
                <a:spcAft>
                  <a:spcPct val="35000"/>
                </a:spcAft>
                <a:buNone/>
              </a:pPr>
              <a:r>
                <a:rPr lang="en-US" sz="2100" kern="1200" dirty="0"/>
                <a:t>Implementation</a:t>
              </a:r>
            </a:p>
          </p:txBody>
        </p:sp>
        <p:sp>
          <p:nvSpPr>
            <p:cNvPr id="28" name="Freeform 27" descr="A box labeled 'Decision to Build Capacity' reflects the organization's choice to commit to some or all actions for capacity building, delay the decision, refrain from making a commitment, or connect the stimulus to a potentially larger issue.">
              <a:extLst>
                <a:ext uri="{FF2B5EF4-FFF2-40B4-BE49-F238E27FC236}">
                  <a16:creationId xmlns:a16="http://schemas.microsoft.com/office/drawing/2014/main" id="{C203E085-3DAB-2DC0-4FB3-26B34BC4F655}"/>
                </a:ext>
              </a:extLst>
            </p:cNvPr>
            <p:cNvSpPr/>
            <p:nvPr/>
          </p:nvSpPr>
          <p:spPr>
            <a:xfrm>
              <a:off x="4813666" y="3561232"/>
              <a:ext cx="2808079" cy="1141487"/>
            </a:xfrm>
            <a:custGeom>
              <a:avLst/>
              <a:gdLst>
                <a:gd name="connsiteX0" fmla="*/ 0 w 2164748"/>
                <a:gd name="connsiteY0" fmla="*/ 129885 h 1298848"/>
                <a:gd name="connsiteX1" fmla="*/ 129885 w 2164748"/>
                <a:gd name="connsiteY1" fmla="*/ 0 h 1298848"/>
                <a:gd name="connsiteX2" fmla="*/ 2034863 w 2164748"/>
                <a:gd name="connsiteY2" fmla="*/ 0 h 1298848"/>
                <a:gd name="connsiteX3" fmla="*/ 2164748 w 2164748"/>
                <a:gd name="connsiteY3" fmla="*/ 129885 h 1298848"/>
                <a:gd name="connsiteX4" fmla="*/ 2164748 w 2164748"/>
                <a:gd name="connsiteY4" fmla="*/ 1168963 h 1298848"/>
                <a:gd name="connsiteX5" fmla="*/ 2034863 w 2164748"/>
                <a:gd name="connsiteY5" fmla="*/ 1298848 h 1298848"/>
                <a:gd name="connsiteX6" fmla="*/ 129885 w 2164748"/>
                <a:gd name="connsiteY6" fmla="*/ 1298848 h 1298848"/>
                <a:gd name="connsiteX7" fmla="*/ 0 w 2164748"/>
                <a:gd name="connsiteY7" fmla="*/ 1168963 h 1298848"/>
                <a:gd name="connsiteX8" fmla="*/ 0 w 2164748"/>
                <a:gd name="connsiteY8" fmla="*/ 129885 h 1298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64748" h="1298848">
                  <a:moveTo>
                    <a:pt x="0" y="129885"/>
                  </a:moveTo>
                  <a:cubicBezTo>
                    <a:pt x="0" y="58151"/>
                    <a:pt x="58151" y="0"/>
                    <a:pt x="129885" y="0"/>
                  </a:cubicBezTo>
                  <a:lnTo>
                    <a:pt x="2034863" y="0"/>
                  </a:lnTo>
                  <a:cubicBezTo>
                    <a:pt x="2106597" y="0"/>
                    <a:pt x="2164748" y="58151"/>
                    <a:pt x="2164748" y="129885"/>
                  </a:cubicBezTo>
                  <a:lnTo>
                    <a:pt x="2164748" y="1168963"/>
                  </a:lnTo>
                  <a:cubicBezTo>
                    <a:pt x="2164748" y="1240697"/>
                    <a:pt x="2106597" y="1298848"/>
                    <a:pt x="2034863" y="1298848"/>
                  </a:cubicBezTo>
                  <a:lnTo>
                    <a:pt x="129885" y="1298848"/>
                  </a:lnTo>
                  <a:cubicBezTo>
                    <a:pt x="58151" y="1298848"/>
                    <a:pt x="0" y="1240697"/>
                    <a:pt x="0" y="1168963"/>
                  </a:cubicBezTo>
                  <a:lnTo>
                    <a:pt x="0" y="129885"/>
                  </a:lnTo>
                  <a:close/>
                </a:path>
              </a:pathLst>
            </a:custGeom>
            <a:ln w="57150">
              <a:solidFill>
                <a:schemeClr val="accent1"/>
              </a:solidFill>
            </a:ln>
          </p:spPr>
          <p:style>
            <a:lnRef idx="2">
              <a:schemeClr val="accent1"/>
            </a:lnRef>
            <a:fillRef idx="1">
              <a:schemeClr val="lt1"/>
            </a:fillRef>
            <a:effectRef idx="0">
              <a:schemeClr val="accent1"/>
            </a:effectRef>
            <a:fontRef idx="minor">
              <a:schemeClr val="dk1"/>
            </a:fontRef>
          </p:style>
          <p:txBody>
            <a:bodyPr spcFirstLastPara="0" vert="horz" wrap="square" lIns="118052" tIns="118052" rIns="118052" bIns="118052" numCol="1" spcCol="1270" anchor="ctr" anchorCtr="0">
              <a:noAutofit/>
            </a:bodyPr>
            <a:lstStyle/>
            <a:p>
              <a:pPr marL="0" lvl="0" indent="0" algn="ctr" defTabSz="933450">
                <a:lnSpc>
                  <a:spcPct val="90000"/>
                </a:lnSpc>
                <a:spcBef>
                  <a:spcPct val="0"/>
                </a:spcBef>
                <a:spcAft>
                  <a:spcPct val="35000"/>
                </a:spcAft>
                <a:buNone/>
              </a:pPr>
              <a:r>
                <a:rPr lang="en-US" sz="2100" kern="1200" dirty="0"/>
                <a:t>Decision to build capacity</a:t>
              </a:r>
            </a:p>
          </p:txBody>
        </p:sp>
        <p:sp>
          <p:nvSpPr>
            <p:cNvPr id="30" name="Freeform 29" descr="A box labeled 'Validation' represents the process in which an organization approves the information indicating a desire to build capacity, as well as assessing its readiness and need for such an initiative.">
              <a:extLst>
                <a:ext uri="{FF2B5EF4-FFF2-40B4-BE49-F238E27FC236}">
                  <a16:creationId xmlns:a16="http://schemas.microsoft.com/office/drawing/2014/main" id="{7BD7FFAE-0B87-2256-FEF7-6D77725B048A}"/>
                </a:ext>
              </a:extLst>
            </p:cNvPr>
            <p:cNvSpPr/>
            <p:nvPr/>
          </p:nvSpPr>
          <p:spPr>
            <a:xfrm>
              <a:off x="8581882" y="3565207"/>
              <a:ext cx="2569509" cy="1143000"/>
            </a:xfrm>
            <a:custGeom>
              <a:avLst/>
              <a:gdLst>
                <a:gd name="connsiteX0" fmla="*/ 0 w 2164748"/>
                <a:gd name="connsiteY0" fmla="*/ 129885 h 1298848"/>
                <a:gd name="connsiteX1" fmla="*/ 129885 w 2164748"/>
                <a:gd name="connsiteY1" fmla="*/ 0 h 1298848"/>
                <a:gd name="connsiteX2" fmla="*/ 2034863 w 2164748"/>
                <a:gd name="connsiteY2" fmla="*/ 0 h 1298848"/>
                <a:gd name="connsiteX3" fmla="*/ 2164748 w 2164748"/>
                <a:gd name="connsiteY3" fmla="*/ 129885 h 1298848"/>
                <a:gd name="connsiteX4" fmla="*/ 2164748 w 2164748"/>
                <a:gd name="connsiteY4" fmla="*/ 1168963 h 1298848"/>
                <a:gd name="connsiteX5" fmla="*/ 2034863 w 2164748"/>
                <a:gd name="connsiteY5" fmla="*/ 1298848 h 1298848"/>
                <a:gd name="connsiteX6" fmla="*/ 129885 w 2164748"/>
                <a:gd name="connsiteY6" fmla="*/ 1298848 h 1298848"/>
                <a:gd name="connsiteX7" fmla="*/ 0 w 2164748"/>
                <a:gd name="connsiteY7" fmla="*/ 1168963 h 1298848"/>
                <a:gd name="connsiteX8" fmla="*/ 0 w 2164748"/>
                <a:gd name="connsiteY8" fmla="*/ 129885 h 1298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64748" h="1298848">
                  <a:moveTo>
                    <a:pt x="0" y="129885"/>
                  </a:moveTo>
                  <a:cubicBezTo>
                    <a:pt x="0" y="58151"/>
                    <a:pt x="58151" y="0"/>
                    <a:pt x="129885" y="0"/>
                  </a:cubicBezTo>
                  <a:lnTo>
                    <a:pt x="2034863" y="0"/>
                  </a:lnTo>
                  <a:cubicBezTo>
                    <a:pt x="2106597" y="0"/>
                    <a:pt x="2164748" y="58151"/>
                    <a:pt x="2164748" y="129885"/>
                  </a:cubicBezTo>
                  <a:lnTo>
                    <a:pt x="2164748" y="1168963"/>
                  </a:lnTo>
                  <a:cubicBezTo>
                    <a:pt x="2164748" y="1240697"/>
                    <a:pt x="2106597" y="1298848"/>
                    <a:pt x="2034863" y="1298848"/>
                  </a:cubicBezTo>
                  <a:lnTo>
                    <a:pt x="129885" y="1298848"/>
                  </a:lnTo>
                  <a:cubicBezTo>
                    <a:pt x="58151" y="1298848"/>
                    <a:pt x="0" y="1240697"/>
                    <a:pt x="0" y="1168963"/>
                  </a:cubicBezTo>
                  <a:lnTo>
                    <a:pt x="0" y="129885"/>
                  </a:lnTo>
                  <a:close/>
                </a:path>
              </a:pathLst>
            </a:custGeom>
            <a:ln w="57150">
              <a:solidFill>
                <a:schemeClr val="accent1"/>
              </a:solidFill>
            </a:ln>
          </p:spPr>
          <p:style>
            <a:lnRef idx="2">
              <a:schemeClr val="accent1"/>
            </a:lnRef>
            <a:fillRef idx="1">
              <a:schemeClr val="lt1"/>
            </a:fillRef>
            <a:effectRef idx="0">
              <a:schemeClr val="accent1"/>
            </a:effectRef>
            <a:fontRef idx="minor">
              <a:schemeClr val="dk1"/>
            </a:fontRef>
          </p:style>
          <p:txBody>
            <a:bodyPr spcFirstLastPara="0" vert="horz" wrap="square" lIns="118052" tIns="118052" rIns="118052" bIns="118052" numCol="1" spcCol="1270" anchor="ctr" anchorCtr="0">
              <a:noAutofit/>
            </a:bodyPr>
            <a:lstStyle/>
            <a:p>
              <a:pPr marL="0" lvl="0" indent="0" algn="ctr" defTabSz="933450">
                <a:lnSpc>
                  <a:spcPct val="90000"/>
                </a:lnSpc>
                <a:spcBef>
                  <a:spcPct val="0"/>
                </a:spcBef>
                <a:spcAft>
                  <a:spcPct val="35000"/>
                </a:spcAft>
                <a:buNone/>
              </a:pPr>
              <a:r>
                <a:rPr lang="en-US" sz="2000" kern="1200" dirty="0"/>
                <a:t>Validation </a:t>
              </a:r>
            </a:p>
          </p:txBody>
        </p:sp>
        <p:sp>
          <p:nvSpPr>
            <p:cNvPr id="15" name="Freeform 14" descr="A box labeled 'Assessment of Needs and Readiness' signifies the evaluation process where organizations assess their needs and readiness based on the categorized information and stimulus to determine the feasibility of building capacity.">
              <a:extLst>
                <a:ext uri="{FF2B5EF4-FFF2-40B4-BE49-F238E27FC236}">
                  <a16:creationId xmlns:a16="http://schemas.microsoft.com/office/drawing/2014/main" id="{F27890C7-F4BD-E094-88CB-3D93B2045F17}"/>
                </a:ext>
              </a:extLst>
            </p:cNvPr>
            <p:cNvSpPr/>
            <p:nvPr/>
          </p:nvSpPr>
          <p:spPr>
            <a:xfrm>
              <a:off x="8571346" y="1831460"/>
              <a:ext cx="2569510" cy="1143000"/>
            </a:xfrm>
            <a:custGeom>
              <a:avLst/>
              <a:gdLst>
                <a:gd name="connsiteX0" fmla="*/ 0 w 2164748"/>
                <a:gd name="connsiteY0" fmla="*/ 129885 h 1298848"/>
                <a:gd name="connsiteX1" fmla="*/ 129885 w 2164748"/>
                <a:gd name="connsiteY1" fmla="*/ 0 h 1298848"/>
                <a:gd name="connsiteX2" fmla="*/ 2034863 w 2164748"/>
                <a:gd name="connsiteY2" fmla="*/ 0 h 1298848"/>
                <a:gd name="connsiteX3" fmla="*/ 2164748 w 2164748"/>
                <a:gd name="connsiteY3" fmla="*/ 129885 h 1298848"/>
                <a:gd name="connsiteX4" fmla="*/ 2164748 w 2164748"/>
                <a:gd name="connsiteY4" fmla="*/ 1168963 h 1298848"/>
                <a:gd name="connsiteX5" fmla="*/ 2034863 w 2164748"/>
                <a:gd name="connsiteY5" fmla="*/ 1298848 h 1298848"/>
                <a:gd name="connsiteX6" fmla="*/ 129885 w 2164748"/>
                <a:gd name="connsiteY6" fmla="*/ 1298848 h 1298848"/>
                <a:gd name="connsiteX7" fmla="*/ 0 w 2164748"/>
                <a:gd name="connsiteY7" fmla="*/ 1168963 h 1298848"/>
                <a:gd name="connsiteX8" fmla="*/ 0 w 2164748"/>
                <a:gd name="connsiteY8" fmla="*/ 129885 h 1298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64748" h="1298848">
                  <a:moveTo>
                    <a:pt x="0" y="129885"/>
                  </a:moveTo>
                  <a:cubicBezTo>
                    <a:pt x="0" y="58151"/>
                    <a:pt x="58151" y="0"/>
                    <a:pt x="129885" y="0"/>
                  </a:cubicBezTo>
                  <a:lnTo>
                    <a:pt x="2034863" y="0"/>
                  </a:lnTo>
                  <a:cubicBezTo>
                    <a:pt x="2106597" y="0"/>
                    <a:pt x="2164748" y="58151"/>
                    <a:pt x="2164748" y="129885"/>
                  </a:cubicBezTo>
                  <a:lnTo>
                    <a:pt x="2164748" y="1168963"/>
                  </a:lnTo>
                  <a:cubicBezTo>
                    <a:pt x="2164748" y="1240697"/>
                    <a:pt x="2106597" y="1298848"/>
                    <a:pt x="2034863" y="1298848"/>
                  </a:cubicBezTo>
                  <a:lnTo>
                    <a:pt x="129885" y="1298848"/>
                  </a:lnTo>
                  <a:cubicBezTo>
                    <a:pt x="58151" y="1298848"/>
                    <a:pt x="0" y="1240697"/>
                    <a:pt x="0" y="1168963"/>
                  </a:cubicBezTo>
                  <a:lnTo>
                    <a:pt x="0" y="129885"/>
                  </a:lnTo>
                  <a:close/>
                </a:path>
              </a:pathLst>
            </a:custGeom>
            <a:ln w="57150">
              <a:solidFill>
                <a:schemeClr val="accent1"/>
              </a:solidFill>
            </a:ln>
          </p:spPr>
          <p:style>
            <a:lnRef idx="2">
              <a:schemeClr val="accent1"/>
            </a:lnRef>
            <a:fillRef idx="1">
              <a:schemeClr val="lt1"/>
            </a:fillRef>
            <a:effectRef idx="0">
              <a:schemeClr val="accent1"/>
            </a:effectRef>
            <a:fontRef idx="minor">
              <a:schemeClr val="dk1"/>
            </a:fontRef>
          </p:style>
          <p:txBody>
            <a:bodyPr spcFirstLastPara="0" vert="horz" wrap="square" lIns="118052" tIns="118052" rIns="118052" bIns="118052" numCol="1" spcCol="1270" anchor="ctr" anchorCtr="0">
              <a:noAutofit/>
            </a:bodyPr>
            <a:lstStyle/>
            <a:p>
              <a:pPr marL="0" lvl="0" indent="0" algn="ctr" defTabSz="933450">
                <a:lnSpc>
                  <a:spcPct val="90000"/>
                </a:lnSpc>
                <a:spcBef>
                  <a:spcPct val="0"/>
                </a:spcBef>
                <a:spcAft>
                  <a:spcPct val="35000"/>
                </a:spcAft>
                <a:buNone/>
              </a:pPr>
              <a:r>
                <a:rPr lang="en-US" sz="2000" kern="1200" dirty="0"/>
                <a:t>Assessment of needs &amp; readiness</a:t>
              </a:r>
            </a:p>
          </p:txBody>
        </p:sp>
        <p:sp>
          <p:nvSpPr>
            <p:cNvPr id="9" name="Freeform 8" descr="A box labeled 'Interpretation' represents the process of categorizing the identified stimulus and related information as strengths, weaknesses, opportunities, threats, or even crises.">
              <a:extLst>
                <a:ext uri="{FF2B5EF4-FFF2-40B4-BE49-F238E27FC236}">
                  <a16:creationId xmlns:a16="http://schemas.microsoft.com/office/drawing/2014/main" id="{B2004B01-DA71-292C-42D5-AE9F230A6751}"/>
                </a:ext>
              </a:extLst>
            </p:cNvPr>
            <p:cNvSpPr/>
            <p:nvPr/>
          </p:nvSpPr>
          <p:spPr>
            <a:xfrm>
              <a:off x="6170628" y="1864455"/>
              <a:ext cx="1828800" cy="1143000"/>
            </a:xfrm>
            <a:custGeom>
              <a:avLst/>
              <a:gdLst>
                <a:gd name="connsiteX0" fmla="*/ 0 w 2164748"/>
                <a:gd name="connsiteY0" fmla="*/ 129885 h 1298848"/>
                <a:gd name="connsiteX1" fmla="*/ 129885 w 2164748"/>
                <a:gd name="connsiteY1" fmla="*/ 0 h 1298848"/>
                <a:gd name="connsiteX2" fmla="*/ 2034863 w 2164748"/>
                <a:gd name="connsiteY2" fmla="*/ 0 h 1298848"/>
                <a:gd name="connsiteX3" fmla="*/ 2164748 w 2164748"/>
                <a:gd name="connsiteY3" fmla="*/ 129885 h 1298848"/>
                <a:gd name="connsiteX4" fmla="*/ 2164748 w 2164748"/>
                <a:gd name="connsiteY4" fmla="*/ 1168963 h 1298848"/>
                <a:gd name="connsiteX5" fmla="*/ 2034863 w 2164748"/>
                <a:gd name="connsiteY5" fmla="*/ 1298848 h 1298848"/>
                <a:gd name="connsiteX6" fmla="*/ 129885 w 2164748"/>
                <a:gd name="connsiteY6" fmla="*/ 1298848 h 1298848"/>
                <a:gd name="connsiteX7" fmla="*/ 0 w 2164748"/>
                <a:gd name="connsiteY7" fmla="*/ 1168963 h 1298848"/>
                <a:gd name="connsiteX8" fmla="*/ 0 w 2164748"/>
                <a:gd name="connsiteY8" fmla="*/ 129885 h 1298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64748" h="1298848">
                  <a:moveTo>
                    <a:pt x="0" y="129885"/>
                  </a:moveTo>
                  <a:cubicBezTo>
                    <a:pt x="0" y="58151"/>
                    <a:pt x="58151" y="0"/>
                    <a:pt x="129885" y="0"/>
                  </a:cubicBezTo>
                  <a:lnTo>
                    <a:pt x="2034863" y="0"/>
                  </a:lnTo>
                  <a:cubicBezTo>
                    <a:pt x="2106597" y="0"/>
                    <a:pt x="2164748" y="58151"/>
                    <a:pt x="2164748" y="129885"/>
                  </a:cubicBezTo>
                  <a:lnTo>
                    <a:pt x="2164748" y="1168963"/>
                  </a:lnTo>
                  <a:cubicBezTo>
                    <a:pt x="2164748" y="1240697"/>
                    <a:pt x="2106597" y="1298848"/>
                    <a:pt x="2034863" y="1298848"/>
                  </a:cubicBezTo>
                  <a:lnTo>
                    <a:pt x="129885" y="1298848"/>
                  </a:lnTo>
                  <a:cubicBezTo>
                    <a:pt x="58151" y="1298848"/>
                    <a:pt x="0" y="1240697"/>
                    <a:pt x="0" y="1168963"/>
                  </a:cubicBezTo>
                  <a:lnTo>
                    <a:pt x="0" y="129885"/>
                  </a:lnTo>
                  <a:close/>
                </a:path>
              </a:pathLst>
            </a:custGeom>
            <a:ln w="57150">
              <a:solidFill>
                <a:schemeClr val="accent1"/>
              </a:solidFill>
            </a:ln>
          </p:spPr>
          <p:style>
            <a:lnRef idx="2">
              <a:schemeClr val="accent1"/>
            </a:lnRef>
            <a:fillRef idx="1">
              <a:schemeClr val="lt1"/>
            </a:fillRef>
            <a:effectRef idx="0">
              <a:schemeClr val="accent1"/>
            </a:effectRef>
            <a:fontRef idx="minor">
              <a:schemeClr val="dk1"/>
            </a:fontRef>
          </p:style>
          <p:txBody>
            <a:bodyPr spcFirstLastPara="0" vert="horz" wrap="square" lIns="118052" tIns="118052" rIns="118052" bIns="118052" numCol="1" spcCol="1270" anchor="ctr" anchorCtr="0">
              <a:noAutofit/>
            </a:bodyPr>
            <a:lstStyle/>
            <a:p>
              <a:pPr marL="0" lvl="0" indent="0" algn="ctr" defTabSz="933450">
                <a:lnSpc>
                  <a:spcPct val="90000"/>
                </a:lnSpc>
                <a:spcBef>
                  <a:spcPct val="0"/>
                </a:spcBef>
                <a:spcAft>
                  <a:spcPct val="35000"/>
                </a:spcAft>
                <a:buNone/>
              </a:pPr>
              <a:r>
                <a:rPr lang="en-US" sz="2000" kern="1200" dirty="0"/>
                <a:t>Interpretation</a:t>
              </a:r>
            </a:p>
          </p:txBody>
        </p:sp>
        <p:sp>
          <p:nvSpPr>
            <p:cNvPr id="13" name="Freeform 12" descr="A box labeled 'Stimulus' illustrates how organizations can identify a catalyst for capacity building from their internal or external environment through the collection and monitoring of information. This represents the second phase of the capacity building process.">
              <a:extLst>
                <a:ext uri="{FF2B5EF4-FFF2-40B4-BE49-F238E27FC236}">
                  <a16:creationId xmlns:a16="http://schemas.microsoft.com/office/drawing/2014/main" id="{49942EF6-B2FA-CC44-E9DE-870F952E19E6}"/>
                </a:ext>
              </a:extLst>
            </p:cNvPr>
            <p:cNvSpPr/>
            <p:nvPr/>
          </p:nvSpPr>
          <p:spPr>
            <a:xfrm>
              <a:off x="3912754" y="1869230"/>
              <a:ext cx="1600200" cy="1141487"/>
            </a:xfrm>
            <a:custGeom>
              <a:avLst/>
              <a:gdLst>
                <a:gd name="connsiteX0" fmla="*/ 0 w 2164748"/>
                <a:gd name="connsiteY0" fmla="*/ 129885 h 1298848"/>
                <a:gd name="connsiteX1" fmla="*/ 129885 w 2164748"/>
                <a:gd name="connsiteY1" fmla="*/ 0 h 1298848"/>
                <a:gd name="connsiteX2" fmla="*/ 2034863 w 2164748"/>
                <a:gd name="connsiteY2" fmla="*/ 0 h 1298848"/>
                <a:gd name="connsiteX3" fmla="*/ 2164748 w 2164748"/>
                <a:gd name="connsiteY3" fmla="*/ 129885 h 1298848"/>
                <a:gd name="connsiteX4" fmla="*/ 2164748 w 2164748"/>
                <a:gd name="connsiteY4" fmla="*/ 1168963 h 1298848"/>
                <a:gd name="connsiteX5" fmla="*/ 2034863 w 2164748"/>
                <a:gd name="connsiteY5" fmla="*/ 1298848 h 1298848"/>
                <a:gd name="connsiteX6" fmla="*/ 129885 w 2164748"/>
                <a:gd name="connsiteY6" fmla="*/ 1298848 h 1298848"/>
                <a:gd name="connsiteX7" fmla="*/ 0 w 2164748"/>
                <a:gd name="connsiteY7" fmla="*/ 1168963 h 1298848"/>
                <a:gd name="connsiteX8" fmla="*/ 0 w 2164748"/>
                <a:gd name="connsiteY8" fmla="*/ 129885 h 1298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64748" h="1298848">
                  <a:moveTo>
                    <a:pt x="0" y="129885"/>
                  </a:moveTo>
                  <a:cubicBezTo>
                    <a:pt x="0" y="58151"/>
                    <a:pt x="58151" y="0"/>
                    <a:pt x="129885" y="0"/>
                  </a:cubicBezTo>
                  <a:lnTo>
                    <a:pt x="2034863" y="0"/>
                  </a:lnTo>
                  <a:cubicBezTo>
                    <a:pt x="2106597" y="0"/>
                    <a:pt x="2164748" y="58151"/>
                    <a:pt x="2164748" y="129885"/>
                  </a:cubicBezTo>
                  <a:lnTo>
                    <a:pt x="2164748" y="1168963"/>
                  </a:lnTo>
                  <a:cubicBezTo>
                    <a:pt x="2164748" y="1240697"/>
                    <a:pt x="2106597" y="1298848"/>
                    <a:pt x="2034863" y="1298848"/>
                  </a:cubicBezTo>
                  <a:lnTo>
                    <a:pt x="129885" y="1298848"/>
                  </a:lnTo>
                  <a:cubicBezTo>
                    <a:pt x="58151" y="1298848"/>
                    <a:pt x="0" y="1240697"/>
                    <a:pt x="0" y="1168963"/>
                  </a:cubicBezTo>
                  <a:lnTo>
                    <a:pt x="0" y="129885"/>
                  </a:lnTo>
                  <a:close/>
                </a:path>
              </a:pathLst>
            </a:custGeom>
            <a:ln w="57150">
              <a:solidFill>
                <a:schemeClr val="accent1"/>
              </a:solidFill>
            </a:ln>
          </p:spPr>
          <p:style>
            <a:lnRef idx="2">
              <a:schemeClr val="accent1"/>
            </a:lnRef>
            <a:fillRef idx="1">
              <a:schemeClr val="lt1"/>
            </a:fillRef>
            <a:effectRef idx="0">
              <a:schemeClr val="accent1"/>
            </a:effectRef>
            <a:fontRef idx="minor">
              <a:schemeClr val="dk1"/>
            </a:fontRef>
          </p:style>
          <p:txBody>
            <a:bodyPr spcFirstLastPara="0" vert="horz" wrap="square" lIns="118052" tIns="118052" rIns="118052" bIns="118052" numCol="1" spcCol="1270" anchor="ctr" anchorCtr="0">
              <a:noAutofit/>
            </a:bodyPr>
            <a:lstStyle/>
            <a:p>
              <a:pPr marL="0" lvl="0" indent="0" algn="ctr" defTabSz="933450">
                <a:lnSpc>
                  <a:spcPct val="90000"/>
                </a:lnSpc>
                <a:spcBef>
                  <a:spcPct val="0"/>
                </a:spcBef>
                <a:spcAft>
                  <a:spcPct val="35000"/>
                </a:spcAft>
                <a:buNone/>
              </a:pPr>
              <a:r>
                <a:rPr lang="en-US" sz="2000" kern="1200" dirty="0"/>
                <a:t>Stimulus</a:t>
              </a:r>
            </a:p>
          </p:txBody>
        </p:sp>
        <p:sp>
          <p:nvSpPr>
            <p:cNvPr id="5" name="Freeform 4" descr="A box labeled 'Scanning' represents the initial step in the capacity building process, where an organization monitors and gathers information from its internal and external environments.">
              <a:extLst>
                <a:ext uri="{FF2B5EF4-FFF2-40B4-BE49-F238E27FC236}">
                  <a16:creationId xmlns:a16="http://schemas.microsoft.com/office/drawing/2014/main" id="{8FCD72DD-DFC9-1C9E-10EA-977D7471D91F}"/>
                </a:ext>
              </a:extLst>
            </p:cNvPr>
            <p:cNvSpPr/>
            <p:nvPr/>
          </p:nvSpPr>
          <p:spPr>
            <a:xfrm>
              <a:off x="1522929" y="1869230"/>
              <a:ext cx="1602845" cy="1141487"/>
            </a:xfrm>
            <a:custGeom>
              <a:avLst/>
              <a:gdLst>
                <a:gd name="connsiteX0" fmla="*/ 0 w 2164748"/>
                <a:gd name="connsiteY0" fmla="*/ 129885 h 1298848"/>
                <a:gd name="connsiteX1" fmla="*/ 129885 w 2164748"/>
                <a:gd name="connsiteY1" fmla="*/ 0 h 1298848"/>
                <a:gd name="connsiteX2" fmla="*/ 2034863 w 2164748"/>
                <a:gd name="connsiteY2" fmla="*/ 0 h 1298848"/>
                <a:gd name="connsiteX3" fmla="*/ 2164748 w 2164748"/>
                <a:gd name="connsiteY3" fmla="*/ 129885 h 1298848"/>
                <a:gd name="connsiteX4" fmla="*/ 2164748 w 2164748"/>
                <a:gd name="connsiteY4" fmla="*/ 1168963 h 1298848"/>
                <a:gd name="connsiteX5" fmla="*/ 2034863 w 2164748"/>
                <a:gd name="connsiteY5" fmla="*/ 1298848 h 1298848"/>
                <a:gd name="connsiteX6" fmla="*/ 129885 w 2164748"/>
                <a:gd name="connsiteY6" fmla="*/ 1298848 h 1298848"/>
                <a:gd name="connsiteX7" fmla="*/ 0 w 2164748"/>
                <a:gd name="connsiteY7" fmla="*/ 1168963 h 1298848"/>
                <a:gd name="connsiteX8" fmla="*/ 0 w 2164748"/>
                <a:gd name="connsiteY8" fmla="*/ 129885 h 1298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64748" h="1298848">
                  <a:moveTo>
                    <a:pt x="0" y="129885"/>
                  </a:moveTo>
                  <a:cubicBezTo>
                    <a:pt x="0" y="58151"/>
                    <a:pt x="58151" y="0"/>
                    <a:pt x="129885" y="0"/>
                  </a:cubicBezTo>
                  <a:lnTo>
                    <a:pt x="2034863" y="0"/>
                  </a:lnTo>
                  <a:cubicBezTo>
                    <a:pt x="2106597" y="0"/>
                    <a:pt x="2164748" y="58151"/>
                    <a:pt x="2164748" y="129885"/>
                  </a:cubicBezTo>
                  <a:lnTo>
                    <a:pt x="2164748" y="1168963"/>
                  </a:lnTo>
                  <a:cubicBezTo>
                    <a:pt x="2164748" y="1240697"/>
                    <a:pt x="2106597" y="1298848"/>
                    <a:pt x="2034863" y="1298848"/>
                  </a:cubicBezTo>
                  <a:lnTo>
                    <a:pt x="129885" y="1298848"/>
                  </a:lnTo>
                  <a:cubicBezTo>
                    <a:pt x="58151" y="1298848"/>
                    <a:pt x="0" y="1240697"/>
                    <a:pt x="0" y="1168963"/>
                  </a:cubicBezTo>
                  <a:lnTo>
                    <a:pt x="0" y="129885"/>
                  </a:lnTo>
                  <a:close/>
                </a:path>
              </a:pathLst>
            </a:custGeom>
            <a:ln w="57150">
              <a:solidFill>
                <a:schemeClr val="accent1"/>
              </a:solidFill>
            </a:ln>
          </p:spPr>
          <p:style>
            <a:lnRef idx="2">
              <a:schemeClr val="accent1"/>
            </a:lnRef>
            <a:fillRef idx="1">
              <a:schemeClr val="lt1"/>
            </a:fillRef>
            <a:effectRef idx="0">
              <a:schemeClr val="accent1"/>
            </a:effectRef>
            <a:fontRef idx="minor">
              <a:schemeClr val="dk1"/>
            </a:fontRef>
          </p:style>
          <p:txBody>
            <a:bodyPr spcFirstLastPara="0" vert="horz" wrap="square" lIns="118052" tIns="118052" rIns="118052" bIns="118052" numCol="1" spcCol="1270" anchor="ctr" anchorCtr="0">
              <a:noAutofit/>
            </a:bodyPr>
            <a:lstStyle/>
            <a:p>
              <a:pPr marL="0" lvl="0" indent="0" algn="ctr" defTabSz="933450">
                <a:lnSpc>
                  <a:spcPct val="90000"/>
                </a:lnSpc>
                <a:spcBef>
                  <a:spcPct val="0"/>
                </a:spcBef>
                <a:spcAft>
                  <a:spcPct val="35000"/>
                </a:spcAft>
                <a:buNone/>
              </a:pPr>
              <a:r>
                <a:rPr lang="en-US" sz="2000" kern="1200" dirty="0"/>
                <a:t>Scanning</a:t>
              </a:r>
            </a:p>
          </p:txBody>
        </p:sp>
      </p:grpSp>
      <p:sp>
        <p:nvSpPr>
          <p:cNvPr id="43" name="TextBox 42">
            <a:extLst>
              <a:ext uri="{FF2B5EF4-FFF2-40B4-BE49-F238E27FC236}">
                <a16:creationId xmlns:a16="http://schemas.microsoft.com/office/drawing/2014/main" id="{9C982635-250F-954B-95FE-A41F0348C95C}"/>
              </a:ext>
            </a:extLst>
          </p:cNvPr>
          <p:cNvSpPr txBox="1"/>
          <p:nvPr/>
        </p:nvSpPr>
        <p:spPr>
          <a:xfrm>
            <a:off x="7352602" y="6176964"/>
            <a:ext cx="4534598" cy="646331"/>
          </a:xfrm>
          <a:prstGeom prst="rect">
            <a:avLst/>
          </a:prstGeom>
          <a:noFill/>
        </p:spPr>
        <p:txBody>
          <a:bodyPr wrap="square">
            <a:spAutoFit/>
          </a:bodyPr>
          <a:lstStyle/>
          <a:p>
            <a:pPr algn="just"/>
            <a:r>
              <a:rPr lang="en-US" sz="1200" b="1" dirty="0">
                <a:effectLst/>
                <a:ea typeface="Times New Roman" panose="02020603050405020304" pitchFamily="18" charset="0"/>
              </a:rPr>
              <a:t>Sources of information: </a:t>
            </a:r>
            <a:r>
              <a:rPr lang="en-US" sz="1200" dirty="0">
                <a:effectLst/>
                <a:ea typeface="Times New Roman" panose="02020603050405020304" pitchFamily="18" charset="0"/>
              </a:rPr>
              <a:t>(Hedberg &amp; </a:t>
            </a:r>
            <a:r>
              <a:rPr lang="en-US" sz="1200" dirty="0" err="1">
                <a:effectLst/>
                <a:ea typeface="Times New Roman" panose="02020603050405020304" pitchFamily="18" charset="0"/>
              </a:rPr>
              <a:t>Jöhsson</a:t>
            </a:r>
            <a:r>
              <a:rPr lang="en-US" sz="1200" dirty="0">
                <a:effectLst/>
                <a:ea typeface="Times New Roman" panose="02020603050405020304" pitchFamily="18" charset="0"/>
              </a:rPr>
              <a:t>, 1977 Miller &amp; Friesen, 1978; Millar &amp; Doherty, 2016; Maleske &amp; Sant, 2022; Narayanan &amp; Fahey, 1982 ; Schneider, 1989)</a:t>
            </a:r>
          </a:p>
        </p:txBody>
      </p:sp>
    </p:spTree>
    <p:extLst>
      <p:ext uri="{BB962C8B-B14F-4D97-AF65-F5344CB8AC3E}">
        <p14:creationId xmlns:p14="http://schemas.microsoft.com/office/powerpoint/2010/main" val="33101540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4E042A-047E-C382-647D-256986F2139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9B37AEB-7FB8-2A2E-4F67-0687475A91C8}"/>
              </a:ext>
            </a:extLst>
          </p:cNvPr>
          <p:cNvSpPr>
            <a:spLocks noGrp="1" noRot="1" noMove="1" noResize="1" noEditPoints="1" noAdjustHandles="1" noChangeArrowheads="1" noChangeShapeType="1"/>
          </p:cNvSpPr>
          <p:nvPr>
            <p:ph type="title"/>
          </p:nvPr>
        </p:nvSpPr>
        <p:spPr>
          <a:xfrm>
            <a:off x="825500" y="2500039"/>
            <a:ext cx="10740557" cy="1857921"/>
          </a:xfrm>
        </p:spPr>
        <p:txBody>
          <a:bodyPr anchor="t"/>
          <a:lstStyle/>
          <a:p>
            <a:r>
              <a:rPr lang="en-US" b="1" dirty="0">
                <a:solidFill>
                  <a:schemeClr val="tx2"/>
                </a:solidFill>
              </a:rPr>
              <a:t>Learning objective #3: Planning</a:t>
            </a:r>
          </a:p>
        </p:txBody>
      </p:sp>
      <p:sp>
        <p:nvSpPr>
          <p:cNvPr id="3" name="Text Placeholder 2">
            <a:extLst>
              <a:ext uri="{FF2B5EF4-FFF2-40B4-BE49-F238E27FC236}">
                <a16:creationId xmlns:a16="http://schemas.microsoft.com/office/drawing/2014/main" id="{296D3677-520E-B5DF-92C0-584A99E027F0}"/>
              </a:ext>
            </a:extLst>
          </p:cNvPr>
          <p:cNvSpPr>
            <a:spLocks noGrp="1" noRot="1" noMove="1" noResize="1" noEditPoints="1" noAdjustHandles="1" noChangeArrowheads="1" noChangeShapeType="1"/>
          </p:cNvSpPr>
          <p:nvPr>
            <p:ph type="body" idx="1"/>
          </p:nvPr>
        </p:nvSpPr>
        <p:spPr>
          <a:xfrm>
            <a:off x="831850" y="4589463"/>
            <a:ext cx="10515600" cy="1500187"/>
          </a:xfrm>
        </p:spPr>
        <p:txBody>
          <a:bodyPr/>
          <a:lstStyle/>
          <a:p>
            <a:r>
              <a:rPr lang="en-US" dirty="0"/>
              <a:t>Selected and refined set of guiding questions.</a:t>
            </a:r>
          </a:p>
        </p:txBody>
      </p:sp>
    </p:spTree>
    <p:extLst>
      <p:ext uri="{BB962C8B-B14F-4D97-AF65-F5344CB8AC3E}">
        <p14:creationId xmlns:p14="http://schemas.microsoft.com/office/powerpoint/2010/main" val="8184953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5DB5BC-154C-5D62-2D0A-9FECE61BA0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C8FD07F-870B-A369-0DF8-D16BF006FA7B}"/>
              </a:ext>
            </a:extLst>
          </p:cNvPr>
          <p:cNvSpPr>
            <a:spLocks noGrp="1"/>
          </p:cNvSpPr>
          <p:nvPr>
            <p:ph type="title"/>
          </p:nvPr>
        </p:nvSpPr>
        <p:spPr/>
        <p:txBody>
          <a:bodyPr/>
          <a:lstStyle/>
          <a:p>
            <a:r>
              <a:rPr lang="en-US" b="1" dirty="0">
                <a:solidFill>
                  <a:schemeClr val="tx2"/>
                </a:solidFill>
              </a:rPr>
              <a:t>Summary of planning considerations</a:t>
            </a:r>
          </a:p>
        </p:txBody>
      </p:sp>
      <p:sp>
        <p:nvSpPr>
          <p:cNvPr id="3" name="Content Placeholder 2">
            <a:extLst>
              <a:ext uri="{FF2B5EF4-FFF2-40B4-BE49-F238E27FC236}">
                <a16:creationId xmlns:a16="http://schemas.microsoft.com/office/drawing/2014/main" id="{797A2957-A6FA-29DD-468C-F458F69EAEF9}"/>
              </a:ext>
            </a:extLst>
          </p:cNvPr>
          <p:cNvSpPr>
            <a:spLocks noGrp="1"/>
          </p:cNvSpPr>
          <p:nvPr>
            <p:ph idx="1"/>
          </p:nvPr>
        </p:nvSpPr>
        <p:spPr>
          <a:xfrm>
            <a:off x="838199" y="1825625"/>
            <a:ext cx="10968789" cy="4351338"/>
          </a:xfrm>
        </p:spPr>
        <p:txBody>
          <a:bodyPr>
            <a:normAutofit lnSpcReduction="10000"/>
          </a:bodyPr>
          <a:lstStyle/>
          <a:p>
            <a:pPr marL="514350" indent="-514350">
              <a:lnSpc>
                <a:spcPct val="150000"/>
              </a:lnSpc>
              <a:buFont typeface="+mj-lt"/>
              <a:buAutoNum type="arabicPeriod"/>
            </a:pPr>
            <a:r>
              <a:rPr lang="en-US" dirty="0"/>
              <a:t>Accessing baseline capacities</a:t>
            </a:r>
          </a:p>
          <a:p>
            <a:pPr marL="514350" indent="-514350">
              <a:lnSpc>
                <a:spcPct val="150000"/>
              </a:lnSpc>
              <a:buFont typeface="+mj-lt"/>
              <a:buAutoNum type="arabicPeriod"/>
            </a:pPr>
            <a:r>
              <a:rPr lang="en-US" dirty="0"/>
              <a:t>Scanning and interpretation of stimuli </a:t>
            </a:r>
          </a:p>
          <a:p>
            <a:pPr marL="514350" indent="-514350">
              <a:lnSpc>
                <a:spcPct val="150000"/>
              </a:lnSpc>
              <a:buFont typeface="+mj-lt"/>
              <a:buAutoNum type="arabicPeriod"/>
            </a:pPr>
            <a:r>
              <a:rPr lang="en-US" dirty="0"/>
              <a:t>Assessment of needs, readiness, and alternative strategies</a:t>
            </a:r>
          </a:p>
          <a:p>
            <a:pPr marL="514350" indent="-514350">
              <a:lnSpc>
                <a:spcPct val="150000"/>
              </a:lnSpc>
              <a:buFont typeface="+mj-lt"/>
              <a:buAutoNum type="arabicPeriod"/>
            </a:pPr>
            <a:r>
              <a:rPr lang="en-GB" dirty="0"/>
              <a:t>Validation and decision to build capacity </a:t>
            </a:r>
            <a:endParaRPr lang="en-US" dirty="0"/>
          </a:p>
          <a:p>
            <a:pPr marL="514350" indent="-514350">
              <a:lnSpc>
                <a:spcPct val="150000"/>
              </a:lnSpc>
              <a:buFont typeface="+mj-lt"/>
              <a:buAutoNum type="arabicPeriod"/>
            </a:pPr>
            <a:r>
              <a:rPr lang="en-GB" dirty="0"/>
              <a:t>Design and implementation of capacity building initiatives </a:t>
            </a:r>
            <a:endParaRPr lang="en-US" dirty="0"/>
          </a:p>
          <a:p>
            <a:pPr marL="514350" indent="-514350">
              <a:lnSpc>
                <a:spcPct val="150000"/>
              </a:lnSpc>
              <a:buFont typeface="+mj-lt"/>
              <a:buAutoNum type="arabicPeriod"/>
            </a:pPr>
            <a:r>
              <a:rPr lang="en-GB" dirty="0"/>
              <a:t>Monitoring, evaluation, and learning </a:t>
            </a:r>
            <a:endParaRPr lang="en-US" dirty="0"/>
          </a:p>
          <a:p>
            <a:pPr marL="514350" indent="-514350">
              <a:lnSpc>
                <a:spcPct val="150000"/>
              </a:lnSpc>
              <a:buAutoNum type="arabicParenR"/>
            </a:pPr>
            <a:endParaRPr lang="en-US" dirty="0"/>
          </a:p>
          <a:p>
            <a:pPr lvl="1"/>
            <a:endParaRPr lang="en-US" dirty="0"/>
          </a:p>
        </p:txBody>
      </p:sp>
    </p:spTree>
    <p:extLst>
      <p:ext uri="{BB962C8B-B14F-4D97-AF65-F5344CB8AC3E}">
        <p14:creationId xmlns:p14="http://schemas.microsoft.com/office/powerpoint/2010/main" val="20120234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231C8-D126-C750-9F6D-0AAA9D6B2520}"/>
              </a:ext>
            </a:extLst>
          </p:cNvPr>
          <p:cNvSpPr>
            <a:spLocks noGrp="1"/>
          </p:cNvSpPr>
          <p:nvPr>
            <p:ph type="title"/>
          </p:nvPr>
        </p:nvSpPr>
        <p:spPr/>
        <p:txBody>
          <a:bodyPr/>
          <a:lstStyle/>
          <a:p>
            <a:r>
              <a:rPr lang="en-US" b="1" dirty="0">
                <a:solidFill>
                  <a:schemeClr val="tx2"/>
                </a:solidFill>
              </a:rPr>
              <a:t>Step 1: Baseline capacities </a:t>
            </a:r>
          </a:p>
        </p:txBody>
      </p:sp>
      <p:sp>
        <p:nvSpPr>
          <p:cNvPr id="3" name="Content Placeholder 2">
            <a:extLst>
              <a:ext uri="{FF2B5EF4-FFF2-40B4-BE49-F238E27FC236}">
                <a16:creationId xmlns:a16="http://schemas.microsoft.com/office/drawing/2014/main" id="{B145BA89-0BD8-96C9-3FCF-FC7975563BE3}"/>
              </a:ext>
            </a:extLst>
          </p:cNvPr>
          <p:cNvSpPr>
            <a:spLocks noGrp="1"/>
          </p:cNvSpPr>
          <p:nvPr>
            <p:ph idx="1"/>
          </p:nvPr>
        </p:nvSpPr>
        <p:spPr>
          <a:xfrm>
            <a:off x="838199" y="1825625"/>
            <a:ext cx="10968789" cy="4351338"/>
          </a:xfrm>
        </p:spPr>
        <p:txBody>
          <a:bodyPr/>
          <a:lstStyle/>
          <a:p>
            <a:pPr marL="0" indent="0">
              <a:buNone/>
            </a:pPr>
            <a:r>
              <a:rPr lang="en-US" b="1" dirty="0">
                <a:solidFill>
                  <a:schemeClr val="tx2"/>
                </a:solidFill>
              </a:rPr>
              <a:t>Identify and attempt to measure capacities</a:t>
            </a:r>
          </a:p>
          <a:p>
            <a:pPr marL="971550" lvl="1" indent="-514350">
              <a:lnSpc>
                <a:spcPct val="150000"/>
              </a:lnSpc>
              <a:buFont typeface="+mj-lt"/>
              <a:buAutoNum type="alphaLcParenR"/>
            </a:pPr>
            <a:r>
              <a:rPr lang="en-US" b="1" i="1" dirty="0">
                <a:solidFill>
                  <a:schemeClr val="tx2"/>
                </a:solidFill>
              </a:rPr>
              <a:t>Financial Capacity</a:t>
            </a:r>
            <a:r>
              <a:rPr lang="en-US" b="1" dirty="0">
                <a:solidFill>
                  <a:schemeClr val="tx2"/>
                </a:solidFill>
              </a:rPr>
              <a:t>:</a:t>
            </a:r>
            <a:r>
              <a:rPr lang="en-US" dirty="0">
                <a:solidFill>
                  <a:schemeClr val="tx2"/>
                </a:solidFill>
              </a:rPr>
              <a:t> </a:t>
            </a:r>
            <a:r>
              <a:rPr lang="en-US" dirty="0"/>
              <a:t>Core funding, project funding, diverse funding</a:t>
            </a:r>
          </a:p>
          <a:p>
            <a:pPr marL="971550" lvl="1" indent="-514350">
              <a:lnSpc>
                <a:spcPct val="150000"/>
              </a:lnSpc>
              <a:buFont typeface="+mj-lt"/>
              <a:buAutoNum type="alphaLcParenR"/>
            </a:pPr>
            <a:r>
              <a:rPr lang="en-US" b="1" i="1" dirty="0">
                <a:solidFill>
                  <a:schemeClr val="tx2"/>
                </a:solidFill>
              </a:rPr>
              <a:t>Human Resources</a:t>
            </a:r>
            <a:r>
              <a:rPr lang="en-US" b="1" dirty="0">
                <a:solidFill>
                  <a:schemeClr val="tx2"/>
                </a:solidFill>
              </a:rPr>
              <a:t>:</a:t>
            </a:r>
            <a:r>
              <a:rPr lang="en-US" dirty="0">
                <a:solidFill>
                  <a:schemeClr val="tx2"/>
                </a:solidFill>
              </a:rPr>
              <a:t> </a:t>
            </a:r>
            <a:r>
              <a:rPr lang="en-US" dirty="0"/>
              <a:t>People, skills, knowledge, and motivation</a:t>
            </a:r>
          </a:p>
          <a:p>
            <a:pPr marL="971550" lvl="1" indent="-514350">
              <a:lnSpc>
                <a:spcPct val="150000"/>
              </a:lnSpc>
              <a:buFont typeface="+mj-lt"/>
              <a:buAutoNum type="alphaLcParenR"/>
            </a:pPr>
            <a:r>
              <a:rPr lang="en-US" b="1" i="1" dirty="0">
                <a:solidFill>
                  <a:schemeClr val="tx2"/>
                </a:solidFill>
              </a:rPr>
              <a:t>Relationship Capacity: </a:t>
            </a:r>
            <a:r>
              <a:rPr lang="en-US" dirty="0"/>
              <a:t>Map existing and prospective stakeholders </a:t>
            </a:r>
          </a:p>
          <a:p>
            <a:pPr marL="971550" lvl="1" indent="-514350">
              <a:lnSpc>
                <a:spcPct val="150000"/>
              </a:lnSpc>
              <a:buFont typeface="+mj-lt"/>
              <a:buAutoNum type="alphaLcParenR"/>
            </a:pPr>
            <a:r>
              <a:rPr lang="en-US" b="1" i="1" dirty="0">
                <a:solidFill>
                  <a:schemeClr val="tx2"/>
                </a:solidFill>
              </a:rPr>
              <a:t>Infrastructure Capacity:</a:t>
            </a:r>
            <a:r>
              <a:rPr lang="en-US" i="1" dirty="0">
                <a:solidFill>
                  <a:schemeClr val="tx2"/>
                </a:solidFill>
              </a:rPr>
              <a:t> </a:t>
            </a:r>
            <a:r>
              <a:rPr lang="en-US" dirty="0"/>
              <a:t>Physical spaces, equipment, manuals</a:t>
            </a:r>
          </a:p>
          <a:p>
            <a:pPr marL="971550" lvl="1" indent="-514350">
              <a:lnSpc>
                <a:spcPct val="150000"/>
              </a:lnSpc>
              <a:buFont typeface="+mj-lt"/>
              <a:buAutoNum type="alphaLcParenR"/>
            </a:pPr>
            <a:r>
              <a:rPr lang="en-US" b="1" i="1" dirty="0">
                <a:solidFill>
                  <a:schemeClr val="tx2"/>
                </a:solidFill>
              </a:rPr>
              <a:t>Planning Capacity:</a:t>
            </a:r>
            <a:r>
              <a:rPr lang="en-US" i="1" dirty="0">
                <a:solidFill>
                  <a:schemeClr val="tx2"/>
                </a:solidFill>
              </a:rPr>
              <a:t> </a:t>
            </a:r>
            <a:r>
              <a:rPr lang="en-US" dirty="0"/>
              <a:t>Strategic plans, program design plans, proposals</a:t>
            </a:r>
          </a:p>
          <a:p>
            <a:pPr marL="514350" indent="-514350">
              <a:lnSpc>
                <a:spcPct val="150000"/>
              </a:lnSpc>
              <a:buFont typeface="+mj-lt"/>
              <a:buAutoNum type="alphaLcParenR"/>
            </a:pPr>
            <a:endParaRPr lang="en-US" dirty="0"/>
          </a:p>
          <a:p>
            <a:pPr lvl="1"/>
            <a:endParaRPr lang="en-US" dirty="0"/>
          </a:p>
        </p:txBody>
      </p:sp>
    </p:spTree>
    <p:extLst>
      <p:ext uri="{BB962C8B-B14F-4D97-AF65-F5344CB8AC3E}">
        <p14:creationId xmlns:p14="http://schemas.microsoft.com/office/powerpoint/2010/main" val="71472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4E205-3783-FD83-A656-86D376A2D911}"/>
              </a:ext>
            </a:extLst>
          </p:cNvPr>
          <p:cNvSpPr>
            <a:spLocks noGrp="1" noRot="1" noMove="1" noResize="1" noEditPoints="1" noAdjustHandles="1" noChangeArrowheads="1" noChangeShapeType="1"/>
          </p:cNvSpPr>
          <p:nvPr>
            <p:ph type="title"/>
          </p:nvPr>
        </p:nvSpPr>
        <p:spPr/>
        <p:txBody>
          <a:bodyPr/>
          <a:lstStyle/>
          <a:p>
            <a:r>
              <a:rPr lang="en-US" b="1" dirty="0">
                <a:solidFill>
                  <a:schemeClr val="tx2"/>
                </a:solidFill>
              </a:rPr>
              <a:t>Icebreaker #1 – Introduce yourself</a:t>
            </a:r>
          </a:p>
        </p:txBody>
      </p:sp>
      <p:sp>
        <p:nvSpPr>
          <p:cNvPr id="3" name="Content Placeholder 2">
            <a:extLst>
              <a:ext uri="{FF2B5EF4-FFF2-40B4-BE49-F238E27FC236}">
                <a16:creationId xmlns:a16="http://schemas.microsoft.com/office/drawing/2014/main" id="{EED30DD7-ECCA-88AF-83CE-F70B2F4A6419}"/>
              </a:ext>
            </a:extLst>
          </p:cNvPr>
          <p:cNvSpPr>
            <a:spLocks noGrp="1"/>
          </p:cNvSpPr>
          <p:nvPr>
            <p:ph idx="1"/>
          </p:nvPr>
        </p:nvSpPr>
        <p:spPr/>
        <p:txBody>
          <a:bodyPr>
            <a:normAutofit/>
          </a:bodyPr>
          <a:lstStyle/>
          <a:p>
            <a:pPr marL="0" indent="0">
              <a:buNone/>
            </a:pPr>
            <a:r>
              <a:rPr lang="en-US" b="1" dirty="0">
                <a:solidFill>
                  <a:schemeClr val="tx2"/>
                </a:solidFill>
              </a:rPr>
              <a:t>At your tables, introduce yourself. State the following:</a:t>
            </a:r>
          </a:p>
          <a:p>
            <a:pPr marL="0" indent="0">
              <a:buNone/>
            </a:pPr>
            <a:endParaRPr lang="en-US" dirty="0"/>
          </a:p>
          <a:p>
            <a:pPr marL="914400" lvl="1" indent="-457200">
              <a:buFont typeface="+mj-lt"/>
              <a:buAutoNum type="alphaLcParenR"/>
            </a:pPr>
            <a:r>
              <a:rPr lang="en-US" sz="2800" dirty="0"/>
              <a:t>First Name</a:t>
            </a:r>
          </a:p>
          <a:p>
            <a:pPr marL="914400" lvl="1" indent="-457200">
              <a:buFont typeface="+mj-lt"/>
              <a:buAutoNum type="alphaLcParenR"/>
            </a:pPr>
            <a:r>
              <a:rPr lang="en-US" sz="2800" dirty="0"/>
              <a:t>Last Name</a:t>
            </a:r>
          </a:p>
          <a:p>
            <a:pPr marL="914400" lvl="1" indent="-457200">
              <a:buFont typeface="+mj-lt"/>
              <a:buAutoNum type="alphaLcParenR"/>
            </a:pPr>
            <a:r>
              <a:rPr lang="en-US" sz="2800" dirty="0"/>
              <a:t>Pronouns (Optional)</a:t>
            </a:r>
          </a:p>
          <a:p>
            <a:pPr marL="914400" lvl="1" indent="-457200">
              <a:buFont typeface="+mj-lt"/>
              <a:buAutoNum type="alphaLcParenR"/>
            </a:pPr>
            <a:r>
              <a:rPr lang="en-US" sz="2800" dirty="0"/>
              <a:t>Position </a:t>
            </a:r>
          </a:p>
          <a:p>
            <a:pPr marL="914400" lvl="1" indent="-457200">
              <a:buFont typeface="+mj-lt"/>
              <a:buAutoNum type="alphaLcParenR"/>
            </a:pPr>
            <a:r>
              <a:rPr lang="en-US" sz="2800" dirty="0"/>
              <a:t>Organization </a:t>
            </a:r>
          </a:p>
          <a:p>
            <a:pPr marL="457200" lvl="1" indent="0">
              <a:buNone/>
            </a:pPr>
            <a:endParaRPr lang="en-US" sz="2800" dirty="0"/>
          </a:p>
          <a:p>
            <a:pPr marL="457200" lvl="1" indent="0">
              <a:buNone/>
            </a:pPr>
            <a:endParaRPr lang="en-US" dirty="0"/>
          </a:p>
        </p:txBody>
      </p:sp>
    </p:spTree>
    <p:extLst>
      <p:ext uri="{BB962C8B-B14F-4D97-AF65-F5344CB8AC3E}">
        <p14:creationId xmlns:p14="http://schemas.microsoft.com/office/powerpoint/2010/main" val="32407553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3AE60E-535E-F0F0-275B-14EED7938F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1D78D4-41A4-2FC5-0419-0B73571A22F5}"/>
              </a:ext>
            </a:extLst>
          </p:cNvPr>
          <p:cNvSpPr>
            <a:spLocks noGrp="1"/>
          </p:cNvSpPr>
          <p:nvPr>
            <p:ph type="title"/>
          </p:nvPr>
        </p:nvSpPr>
        <p:spPr>
          <a:xfrm>
            <a:off x="838200" y="365125"/>
            <a:ext cx="11069782" cy="1325563"/>
          </a:xfrm>
        </p:spPr>
        <p:txBody>
          <a:bodyPr>
            <a:normAutofit/>
          </a:bodyPr>
          <a:lstStyle/>
          <a:p>
            <a:r>
              <a:rPr lang="en-US" b="1" dirty="0">
                <a:solidFill>
                  <a:schemeClr val="tx2"/>
                </a:solidFill>
              </a:rPr>
              <a:t>Step 2: </a:t>
            </a:r>
            <a:r>
              <a:rPr lang="en-GB" b="1" dirty="0">
                <a:solidFill>
                  <a:schemeClr val="tx2"/>
                </a:solidFill>
              </a:rPr>
              <a:t>Scanning and interpretation of stimuli</a:t>
            </a:r>
            <a:endParaRPr lang="en-US" b="1" dirty="0">
              <a:solidFill>
                <a:schemeClr val="tx2"/>
              </a:solidFill>
            </a:endParaRPr>
          </a:p>
        </p:txBody>
      </p:sp>
      <p:sp>
        <p:nvSpPr>
          <p:cNvPr id="3" name="Content Placeholder 2">
            <a:extLst>
              <a:ext uri="{FF2B5EF4-FFF2-40B4-BE49-F238E27FC236}">
                <a16:creationId xmlns:a16="http://schemas.microsoft.com/office/drawing/2014/main" id="{76C8EAA7-711A-FA12-C41B-57E4DA1475C5}"/>
              </a:ext>
            </a:extLst>
          </p:cNvPr>
          <p:cNvSpPr>
            <a:spLocks noGrp="1"/>
          </p:cNvSpPr>
          <p:nvPr>
            <p:ph idx="1"/>
          </p:nvPr>
        </p:nvSpPr>
        <p:spPr>
          <a:xfrm>
            <a:off x="838200" y="1871373"/>
            <a:ext cx="10515600" cy="4621501"/>
          </a:xfrm>
        </p:spPr>
        <p:txBody>
          <a:bodyPr>
            <a:normAutofit fontScale="25000" lnSpcReduction="20000"/>
          </a:bodyPr>
          <a:lstStyle/>
          <a:p>
            <a:pPr marL="514350" indent="-514350">
              <a:lnSpc>
                <a:spcPct val="150000"/>
              </a:lnSpc>
              <a:buFont typeface="+mj-lt"/>
              <a:buAutoNum type="arabicPeriod"/>
            </a:pPr>
            <a:r>
              <a:rPr lang="en-US" sz="8600" dirty="0"/>
              <a:t>Is there a formalized process for collecting, sharing, and acting on this information among:</a:t>
            </a:r>
          </a:p>
          <a:p>
            <a:pPr marL="971550" lvl="1" indent="-514350">
              <a:lnSpc>
                <a:spcPct val="150000"/>
              </a:lnSpc>
              <a:buFont typeface="+mj-lt"/>
              <a:buAutoNum type="alphaLcParenR"/>
            </a:pPr>
            <a:r>
              <a:rPr lang="en-US" sz="8800" dirty="0"/>
              <a:t>relevant internal staff, volunteers, and leadership?</a:t>
            </a:r>
          </a:p>
          <a:p>
            <a:pPr marL="971550" lvl="1" indent="-514350">
              <a:lnSpc>
                <a:spcPct val="150000"/>
              </a:lnSpc>
              <a:buFont typeface="+mj-lt"/>
              <a:buAutoNum type="alphaLcParenR"/>
            </a:pPr>
            <a:r>
              <a:rPr lang="en-US" sz="8800" dirty="0"/>
              <a:t>external stakeholders (e.g., participants, donors)?</a:t>
            </a:r>
          </a:p>
          <a:p>
            <a:pPr marL="342900" marR="0" lvl="0" indent="-342900">
              <a:lnSpc>
                <a:spcPct val="150000"/>
              </a:lnSpc>
              <a:buFont typeface="+mj-lt"/>
              <a:buAutoNum type="arabicPeriod"/>
            </a:pPr>
            <a:r>
              <a:rPr lang="en-GB" sz="11200" dirty="0"/>
              <a:t>Reflecting on past instances when your organization has enhanced its capacity and resources, what sources of information contributed to these enhancements?</a:t>
            </a:r>
            <a:endParaRPr lang="en-US" sz="11200" dirty="0"/>
          </a:p>
          <a:p>
            <a:pPr marL="971550" marR="0" lvl="1" indent="-514350">
              <a:lnSpc>
                <a:spcPct val="150000"/>
              </a:lnSpc>
              <a:buFont typeface="+mj-lt"/>
              <a:buAutoNum type="alphaLcParenR"/>
            </a:pPr>
            <a:r>
              <a:rPr lang="en-GB" sz="8800" dirty="0"/>
              <a:t>Were these sources internal or external?</a:t>
            </a:r>
            <a:endParaRPr lang="en-US" sz="8800" dirty="0"/>
          </a:p>
          <a:p>
            <a:pPr marL="514350" indent="-514350">
              <a:lnSpc>
                <a:spcPct val="150000"/>
              </a:lnSpc>
              <a:buFont typeface="+mj-lt"/>
              <a:buAutoNum type="alphaLcParenR"/>
            </a:pPr>
            <a:endParaRPr lang="en-US" dirty="0"/>
          </a:p>
          <a:p>
            <a:pPr marL="1428750" lvl="2" indent="-514350">
              <a:lnSpc>
                <a:spcPct val="150000"/>
              </a:lnSpc>
              <a:buFont typeface="+mj-lt"/>
              <a:buAutoNum type="alphaLcParenR"/>
            </a:pPr>
            <a:endParaRPr lang="en-US" dirty="0"/>
          </a:p>
          <a:p>
            <a:pPr lvl="1"/>
            <a:endParaRPr lang="en-US" dirty="0"/>
          </a:p>
        </p:txBody>
      </p:sp>
    </p:spTree>
    <p:extLst>
      <p:ext uri="{BB962C8B-B14F-4D97-AF65-F5344CB8AC3E}">
        <p14:creationId xmlns:p14="http://schemas.microsoft.com/office/powerpoint/2010/main" val="11705172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68D5D-0299-4E4E-C032-E9DBD004AEE8}"/>
              </a:ext>
            </a:extLst>
          </p:cNvPr>
          <p:cNvSpPr>
            <a:spLocks noGrp="1"/>
          </p:cNvSpPr>
          <p:nvPr>
            <p:ph type="title"/>
          </p:nvPr>
        </p:nvSpPr>
        <p:spPr/>
        <p:txBody>
          <a:bodyPr/>
          <a:lstStyle/>
          <a:p>
            <a:r>
              <a:rPr lang="en-US" b="1" dirty="0">
                <a:solidFill>
                  <a:schemeClr val="tx2"/>
                </a:solidFill>
              </a:rPr>
              <a:t>Step 3: Assessment of needs, readiness, and alternative strategies</a:t>
            </a:r>
            <a:endParaRPr lang="en-US" dirty="0"/>
          </a:p>
        </p:txBody>
      </p:sp>
      <p:sp>
        <p:nvSpPr>
          <p:cNvPr id="3" name="Content Placeholder 2">
            <a:extLst>
              <a:ext uri="{FF2B5EF4-FFF2-40B4-BE49-F238E27FC236}">
                <a16:creationId xmlns:a16="http://schemas.microsoft.com/office/drawing/2014/main" id="{093F729E-FAFC-11C9-4D72-0369B3711F5A}"/>
              </a:ext>
            </a:extLst>
          </p:cNvPr>
          <p:cNvSpPr>
            <a:spLocks noGrp="1"/>
          </p:cNvSpPr>
          <p:nvPr>
            <p:ph idx="1"/>
          </p:nvPr>
        </p:nvSpPr>
        <p:spPr>
          <a:xfrm>
            <a:off x="838199" y="1825625"/>
            <a:ext cx="10936705" cy="4667250"/>
          </a:xfrm>
        </p:spPr>
        <p:txBody>
          <a:bodyPr>
            <a:normAutofit/>
          </a:bodyPr>
          <a:lstStyle/>
          <a:p>
            <a:pPr marL="514350" indent="-514350">
              <a:lnSpc>
                <a:spcPct val="150000"/>
              </a:lnSpc>
              <a:buFont typeface="+mj-lt"/>
              <a:buAutoNum type="arabicPeriod"/>
            </a:pPr>
            <a:r>
              <a:rPr lang="en-US" dirty="0"/>
              <a:t>What capacities will the organization need in the next five to ten years?</a:t>
            </a:r>
          </a:p>
          <a:p>
            <a:pPr marL="514350" indent="-514350">
              <a:lnSpc>
                <a:spcPct val="150000"/>
              </a:lnSpc>
              <a:buFont typeface="+mj-lt"/>
              <a:buAutoNum type="arabicPeriod"/>
            </a:pPr>
            <a:r>
              <a:rPr lang="en-US" dirty="0"/>
              <a:t>Would building capacity (a) divert resources from or (b) hinder the execution of existing programs and services?</a:t>
            </a:r>
          </a:p>
          <a:p>
            <a:pPr marL="514350" indent="-514350">
              <a:lnSpc>
                <a:spcPct val="150000"/>
              </a:lnSpc>
              <a:buFont typeface="+mj-lt"/>
              <a:buAutoNum type="arabicPeriod"/>
            </a:pPr>
            <a:r>
              <a:rPr lang="en-US" dirty="0"/>
              <a:t>Can you adjust your programming to align with your current organizational capacities? If so, how?</a:t>
            </a:r>
          </a:p>
          <a:p>
            <a:pPr marL="0" indent="0">
              <a:buNone/>
            </a:pPr>
            <a:endParaRPr lang="en-US" b="1" dirty="0">
              <a:solidFill>
                <a:schemeClr val="tx2"/>
              </a:solidFill>
            </a:endParaRPr>
          </a:p>
          <a:p>
            <a:pPr marL="0" indent="0">
              <a:buNone/>
            </a:pPr>
            <a:endParaRPr lang="en-US" dirty="0"/>
          </a:p>
        </p:txBody>
      </p:sp>
    </p:spTree>
    <p:extLst>
      <p:ext uri="{BB962C8B-B14F-4D97-AF65-F5344CB8AC3E}">
        <p14:creationId xmlns:p14="http://schemas.microsoft.com/office/powerpoint/2010/main" val="8106174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45C2D9-ACF9-B914-A092-8A846AC60A0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D313B26-D8EE-062D-F9B4-096DE5F26E48}"/>
              </a:ext>
            </a:extLst>
          </p:cNvPr>
          <p:cNvSpPr>
            <a:spLocks noGrp="1" noRot="1" noMove="1" noResize="1" noEditPoints="1" noAdjustHandles="1" noChangeArrowheads="1" noChangeShapeType="1"/>
          </p:cNvSpPr>
          <p:nvPr>
            <p:ph type="title"/>
          </p:nvPr>
        </p:nvSpPr>
        <p:spPr/>
        <p:txBody>
          <a:bodyPr/>
          <a:lstStyle/>
          <a:p>
            <a:r>
              <a:rPr lang="en-US" b="1" dirty="0">
                <a:solidFill>
                  <a:schemeClr val="tx2"/>
                </a:solidFill>
              </a:rPr>
              <a:t>Step 4: Validation and decision to build capacity</a:t>
            </a:r>
            <a:endParaRPr lang="en-US" dirty="0"/>
          </a:p>
        </p:txBody>
      </p:sp>
      <p:sp>
        <p:nvSpPr>
          <p:cNvPr id="3" name="Content Placeholder 2">
            <a:extLst>
              <a:ext uri="{FF2B5EF4-FFF2-40B4-BE49-F238E27FC236}">
                <a16:creationId xmlns:a16="http://schemas.microsoft.com/office/drawing/2014/main" id="{0DB2A44F-C19E-5802-B4C6-2EBA32EBC566}"/>
              </a:ext>
            </a:extLst>
          </p:cNvPr>
          <p:cNvSpPr>
            <a:spLocks noGrp="1"/>
          </p:cNvSpPr>
          <p:nvPr>
            <p:ph idx="1"/>
          </p:nvPr>
        </p:nvSpPr>
        <p:spPr>
          <a:xfrm>
            <a:off x="838199" y="1825625"/>
            <a:ext cx="10920663" cy="4667250"/>
          </a:xfrm>
        </p:spPr>
        <p:txBody>
          <a:bodyPr>
            <a:normAutofit/>
          </a:bodyPr>
          <a:lstStyle/>
          <a:p>
            <a:pPr marL="342900" marR="0" lvl="0" indent="-342900">
              <a:lnSpc>
                <a:spcPct val="150000"/>
              </a:lnSpc>
              <a:buFont typeface="+mj-lt"/>
              <a:buAutoNum type="arabicPeriod"/>
            </a:pPr>
            <a:r>
              <a:rPr lang="en-GB" kern="100" dirty="0">
                <a:effectLst/>
                <a:latin typeface="Arial" panose="020B0604020202020204" pitchFamily="34" charset="0"/>
                <a:ea typeface="Aptos" panose="020B0004020202020204" pitchFamily="34" charset="0"/>
                <a:cs typeface="Times New Roman" panose="02020603050405020304" pitchFamily="18" charset="0"/>
              </a:rPr>
              <a:t>Which internal (e.g., staff, Board) and external stakeholders (e.g., participants, donors) should be considered or have a voice in determining: </a:t>
            </a:r>
            <a:endParaRPr lang="en-US" kern="100" dirty="0">
              <a:effectLst/>
              <a:latin typeface="Arial" panose="020B0604020202020204" pitchFamily="34" charset="0"/>
              <a:ea typeface="Aptos" panose="020B0004020202020204" pitchFamily="34" charset="0"/>
              <a:cs typeface="Times New Roman" panose="02020603050405020304" pitchFamily="18" charset="0"/>
            </a:endParaRPr>
          </a:p>
          <a:p>
            <a:pPr marL="742950" marR="0" lvl="1" indent="-285750">
              <a:lnSpc>
                <a:spcPct val="150000"/>
              </a:lnSpc>
              <a:buFont typeface="+mj-lt"/>
              <a:buAutoNum type="alphaLcPeriod"/>
            </a:pPr>
            <a:r>
              <a:rPr lang="en-GB" sz="2200" kern="100" dirty="0">
                <a:effectLst/>
                <a:latin typeface="Arial" panose="020B0604020202020204" pitchFamily="34" charset="0"/>
                <a:ea typeface="Aptos" panose="020B0004020202020204" pitchFamily="34" charset="0"/>
                <a:cs typeface="Times New Roman" panose="02020603050405020304" pitchFamily="18" charset="0"/>
              </a:rPr>
              <a:t>What the organization needs in terms of capacity? </a:t>
            </a:r>
            <a:endParaRPr lang="en-US" sz="2200" kern="100" dirty="0">
              <a:effectLst/>
              <a:latin typeface="Arial" panose="020B0604020202020204" pitchFamily="34" charset="0"/>
              <a:ea typeface="Aptos" panose="020B0004020202020204" pitchFamily="34" charset="0"/>
              <a:cs typeface="Times New Roman" panose="02020603050405020304" pitchFamily="18" charset="0"/>
            </a:endParaRPr>
          </a:p>
          <a:p>
            <a:pPr marL="742950" marR="0" lvl="1" indent="-285750">
              <a:lnSpc>
                <a:spcPct val="150000"/>
              </a:lnSpc>
              <a:buFont typeface="+mj-lt"/>
              <a:buAutoNum type="alphaLcPeriod"/>
            </a:pPr>
            <a:r>
              <a:rPr lang="en-GB" sz="2200" kern="100" dirty="0">
                <a:effectLst/>
                <a:latin typeface="Arial" panose="020B0604020202020204" pitchFamily="34" charset="0"/>
                <a:ea typeface="Aptos" panose="020B0004020202020204" pitchFamily="34" charset="0"/>
                <a:cs typeface="Times New Roman" panose="02020603050405020304" pitchFamily="18" charset="0"/>
              </a:rPr>
              <a:t>The approval or confirmation of plans to build capacity?</a:t>
            </a:r>
            <a:endParaRPr lang="en-US" sz="2200" kern="100" dirty="0">
              <a:effectLst/>
              <a:latin typeface="Arial" panose="020B0604020202020204" pitchFamily="34" charset="0"/>
              <a:ea typeface="Aptos" panose="020B0004020202020204" pitchFamily="34" charset="0"/>
              <a:cs typeface="Times New Roman" panose="02020603050405020304" pitchFamily="18" charset="0"/>
            </a:endParaRPr>
          </a:p>
          <a:p>
            <a:pPr marL="742950" marR="0" lvl="1" indent="-285750">
              <a:lnSpc>
                <a:spcPct val="150000"/>
              </a:lnSpc>
              <a:buFont typeface="+mj-lt"/>
              <a:buAutoNum type="alphaLcPeriod"/>
            </a:pPr>
            <a:r>
              <a:rPr lang="en-GB" sz="2200" kern="100" dirty="0">
                <a:effectLst/>
                <a:latin typeface="Arial" panose="020B0604020202020204" pitchFamily="34" charset="0"/>
                <a:ea typeface="Aptos" panose="020B0004020202020204" pitchFamily="34" charset="0"/>
                <a:cs typeface="Times New Roman" panose="02020603050405020304" pitchFamily="18" charset="0"/>
              </a:rPr>
              <a:t>What (if any) are the potential repercussions of not including a specific stakeholder in the assessment of the organization's needs and plans? </a:t>
            </a:r>
            <a:endParaRPr lang="en-US" sz="2200" kern="100" dirty="0">
              <a:effectLst/>
              <a:latin typeface="Arial" panose="020B0604020202020204" pitchFamily="34" charset="0"/>
              <a:ea typeface="Aptos" panose="020B0004020202020204" pitchFamily="34" charset="0"/>
              <a:cs typeface="Times New Roman" panose="02020603050405020304" pitchFamily="18" charset="0"/>
            </a:endParaRPr>
          </a:p>
          <a:p>
            <a:pPr marL="0" indent="0">
              <a:buNone/>
            </a:pPr>
            <a:endParaRPr lang="en-US" sz="2200" b="1" dirty="0">
              <a:solidFill>
                <a:schemeClr val="tx2"/>
              </a:solidFill>
            </a:endParaRPr>
          </a:p>
          <a:p>
            <a:pPr marL="0" indent="0">
              <a:buNone/>
            </a:pPr>
            <a:endParaRPr lang="en-US" dirty="0"/>
          </a:p>
        </p:txBody>
      </p:sp>
    </p:spTree>
    <p:extLst>
      <p:ext uri="{BB962C8B-B14F-4D97-AF65-F5344CB8AC3E}">
        <p14:creationId xmlns:p14="http://schemas.microsoft.com/office/powerpoint/2010/main" val="15711124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61669E-27A0-0296-0246-DD1B8FF5F184}"/>
              </a:ext>
            </a:extLst>
          </p:cNvPr>
          <p:cNvSpPr>
            <a:spLocks noGrp="1" noRot="1" noMove="1" noResize="1" noEditPoints="1" noAdjustHandles="1" noChangeArrowheads="1" noChangeShapeType="1"/>
          </p:cNvSpPr>
          <p:nvPr>
            <p:ph type="title"/>
          </p:nvPr>
        </p:nvSpPr>
        <p:spPr/>
        <p:txBody>
          <a:bodyPr/>
          <a:lstStyle/>
          <a:p>
            <a:r>
              <a:rPr lang="en-US" b="1" dirty="0">
                <a:solidFill>
                  <a:schemeClr val="tx2"/>
                </a:solidFill>
              </a:rPr>
              <a:t>Step 5: Design and implementation</a:t>
            </a:r>
            <a:endParaRPr lang="en-US" dirty="0"/>
          </a:p>
        </p:txBody>
      </p:sp>
      <p:sp>
        <p:nvSpPr>
          <p:cNvPr id="3" name="Content Placeholder 2">
            <a:extLst>
              <a:ext uri="{FF2B5EF4-FFF2-40B4-BE49-F238E27FC236}">
                <a16:creationId xmlns:a16="http://schemas.microsoft.com/office/drawing/2014/main" id="{906BA05F-F51E-A5EC-1EB7-DF63F97A519D}"/>
              </a:ext>
            </a:extLst>
          </p:cNvPr>
          <p:cNvSpPr>
            <a:spLocks noGrp="1"/>
          </p:cNvSpPr>
          <p:nvPr>
            <p:ph idx="1"/>
          </p:nvPr>
        </p:nvSpPr>
        <p:spPr/>
        <p:txBody>
          <a:bodyPr>
            <a:normAutofit/>
          </a:bodyPr>
          <a:lstStyle/>
          <a:p>
            <a:pPr marL="457200" indent="-457200">
              <a:lnSpc>
                <a:spcPct val="150000"/>
              </a:lnSpc>
              <a:buFont typeface="+mj-lt"/>
              <a:buAutoNum type="arabicPeriod"/>
            </a:pPr>
            <a:r>
              <a:rPr lang="en-US" dirty="0"/>
              <a:t>Main goals and key performance indicators</a:t>
            </a:r>
          </a:p>
          <a:p>
            <a:pPr marL="457200" indent="-457200">
              <a:lnSpc>
                <a:spcPct val="150000"/>
              </a:lnSpc>
              <a:buFont typeface="+mj-lt"/>
              <a:buAutoNum type="arabicPeriod"/>
            </a:pPr>
            <a:r>
              <a:rPr lang="en-US" dirty="0"/>
              <a:t>Who will be responsible for:</a:t>
            </a:r>
          </a:p>
          <a:p>
            <a:pPr marL="914400" lvl="1" indent="-457200">
              <a:lnSpc>
                <a:spcPct val="150000"/>
              </a:lnSpc>
              <a:buFont typeface="+mj-lt"/>
              <a:buAutoNum type="alphaLcParenR"/>
            </a:pPr>
            <a:r>
              <a:rPr lang="en-US" dirty="0"/>
              <a:t>Planning and implementing the capacity building initiative?</a:t>
            </a:r>
          </a:p>
          <a:p>
            <a:pPr marL="914400" lvl="1" indent="-457200">
              <a:lnSpc>
                <a:spcPct val="150000"/>
              </a:lnSpc>
              <a:buFont typeface="+mj-lt"/>
              <a:buAutoNum type="alphaLcParenR"/>
            </a:pPr>
            <a:r>
              <a:rPr lang="en-US" dirty="0"/>
              <a:t>Evaluating and reporting on the capacity building initiative?</a:t>
            </a:r>
          </a:p>
          <a:p>
            <a:pPr marL="914400" lvl="1" indent="-457200">
              <a:lnSpc>
                <a:spcPct val="150000"/>
              </a:lnSpc>
              <a:buFont typeface="+mj-lt"/>
              <a:buAutoNum type="alphaLcParenR"/>
            </a:pPr>
            <a:r>
              <a:rPr lang="en-US" dirty="0"/>
              <a:t>Sustaining the built capacity?</a:t>
            </a:r>
          </a:p>
          <a:p>
            <a:pPr marL="457200" indent="-457200">
              <a:lnSpc>
                <a:spcPct val="150000"/>
              </a:lnSpc>
              <a:buFont typeface="+mj-lt"/>
              <a:buAutoNum type="arabicPeriod"/>
            </a:pPr>
            <a:r>
              <a:rPr lang="en-US" kern="100" dirty="0">
                <a:effectLst/>
                <a:latin typeface="Arial" panose="020B0604020202020204" pitchFamily="34" charset="0"/>
                <a:ea typeface="Aptos" panose="020B0004020202020204" pitchFamily="34" charset="0"/>
                <a:cs typeface="Times New Roman" panose="02020603050405020304" pitchFamily="18" charset="0"/>
              </a:rPr>
              <a:t>Will these individuals be with the organization long-term?</a:t>
            </a:r>
            <a:endParaRPr lang="en-US" dirty="0"/>
          </a:p>
          <a:p>
            <a:pPr marL="0" indent="0">
              <a:buNone/>
            </a:pPr>
            <a:endParaRPr lang="en-US" dirty="0"/>
          </a:p>
        </p:txBody>
      </p:sp>
    </p:spTree>
    <p:extLst>
      <p:ext uri="{BB962C8B-B14F-4D97-AF65-F5344CB8AC3E}">
        <p14:creationId xmlns:p14="http://schemas.microsoft.com/office/powerpoint/2010/main" val="24461782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D860C7-282E-7E04-08B2-B9826E1434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04244FF-407C-92E8-3C2E-3021D22AC85A}"/>
              </a:ext>
            </a:extLst>
          </p:cNvPr>
          <p:cNvSpPr>
            <a:spLocks noGrp="1"/>
          </p:cNvSpPr>
          <p:nvPr>
            <p:ph type="title"/>
          </p:nvPr>
        </p:nvSpPr>
        <p:spPr/>
        <p:txBody>
          <a:bodyPr/>
          <a:lstStyle/>
          <a:p>
            <a:r>
              <a:rPr lang="en-US" b="1" dirty="0">
                <a:solidFill>
                  <a:schemeClr val="tx2"/>
                </a:solidFill>
              </a:rPr>
              <a:t>Step 6: Monitoring, evaluation, and learning</a:t>
            </a:r>
            <a:endParaRPr lang="en-US" dirty="0"/>
          </a:p>
        </p:txBody>
      </p:sp>
      <p:sp>
        <p:nvSpPr>
          <p:cNvPr id="3" name="Content Placeholder 2">
            <a:extLst>
              <a:ext uri="{FF2B5EF4-FFF2-40B4-BE49-F238E27FC236}">
                <a16:creationId xmlns:a16="http://schemas.microsoft.com/office/drawing/2014/main" id="{4210530C-B503-9FCF-D0A1-7872371028E4}"/>
              </a:ext>
            </a:extLst>
          </p:cNvPr>
          <p:cNvSpPr>
            <a:spLocks noGrp="1"/>
          </p:cNvSpPr>
          <p:nvPr>
            <p:ph idx="1"/>
          </p:nvPr>
        </p:nvSpPr>
        <p:spPr/>
        <p:txBody>
          <a:bodyPr>
            <a:normAutofit fontScale="92500"/>
          </a:bodyPr>
          <a:lstStyle/>
          <a:p>
            <a:pPr marL="514350" indent="-514350">
              <a:lnSpc>
                <a:spcPct val="150000"/>
              </a:lnSpc>
              <a:buFont typeface="+mj-lt"/>
              <a:buAutoNum type="arabicPeriod"/>
            </a:pPr>
            <a:r>
              <a:rPr lang="en-US" dirty="0"/>
              <a:t>Who will monitor and evaluate capacity building </a:t>
            </a:r>
            <a:r>
              <a:rPr lang="en-US" sz="2600" dirty="0"/>
              <a:t>efforts? </a:t>
            </a:r>
            <a:r>
              <a:rPr lang="en-US" sz="2200" dirty="0"/>
              <a:t>(Repeated from Step 5)</a:t>
            </a:r>
          </a:p>
          <a:p>
            <a:pPr marL="514350" indent="-514350">
              <a:lnSpc>
                <a:spcPct val="150000"/>
              </a:lnSpc>
              <a:buFont typeface="+mj-lt"/>
              <a:buAutoNum type="arabicPeriod"/>
            </a:pPr>
            <a:r>
              <a:rPr lang="en-US" dirty="0"/>
              <a:t>How will these efforts be measured against the baseline?</a:t>
            </a:r>
          </a:p>
          <a:p>
            <a:pPr marL="514350" indent="-514350">
              <a:lnSpc>
                <a:spcPct val="150000"/>
              </a:lnSpc>
              <a:buFont typeface="+mj-lt"/>
              <a:buAutoNum type="arabicPeriod"/>
            </a:pPr>
            <a:r>
              <a:rPr lang="en-US" dirty="0"/>
              <a:t>How will the impacts on program or service delivery be assessed?</a:t>
            </a:r>
          </a:p>
          <a:p>
            <a:pPr marL="514350" indent="-514350">
              <a:lnSpc>
                <a:spcPct val="150000"/>
              </a:lnSpc>
              <a:buFont typeface="+mj-lt"/>
              <a:buAutoNum type="arabicPeriod"/>
            </a:pPr>
            <a:r>
              <a:rPr lang="en-US" dirty="0"/>
              <a:t>How will outcomes and lessons learned be shared with key stakeholders?</a:t>
            </a:r>
          </a:p>
          <a:p>
            <a:pPr marL="971550" lvl="1" indent="-514350">
              <a:lnSpc>
                <a:spcPct val="150000"/>
              </a:lnSpc>
              <a:buFont typeface="+mj-lt"/>
              <a:buAutoNum type="alphaLcParenR"/>
            </a:pPr>
            <a:endParaRPr lang="en-US" sz="2800" dirty="0"/>
          </a:p>
          <a:p>
            <a:pPr marL="971550" lvl="1" indent="-514350">
              <a:lnSpc>
                <a:spcPct val="150000"/>
              </a:lnSpc>
              <a:buFont typeface="+mj-lt"/>
              <a:buAutoNum type="alphaLcParenR"/>
            </a:pPr>
            <a:endParaRPr lang="en-US" sz="2800" dirty="0"/>
          </a:p>
          <a:p>
            <a:pPr marL="0" indent="0">
              <a:buNone/>
            </a:pPr>
            <a:endParaRPr lang="en-US" dirty="0"/>
          </a:p>
        </p:txBody>
      </p:sp>
    </p:spTree>
    <p:extLst>
      <p:ext uri="{BB962C8B-B14F-4D97-AF65-F5344CB8AC3E}">
        <p14:creationId xmlns:p14="http://schemas.microsoft.com/office/powerpoint/2010/main" val="24964455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58FFE-03ED-1EAD-65FB-1B148F77E6AC}"/>
              </a:ext>
            </a:extLst>
          </p:cNvPr>
          <p:cNvSpPr>
            <a:spLocks noGrp="1"/>
          </p:cNvSpPr>
          <p:nvPr>
            <p:ph type="title"/>
          </p:nvPr>
        </p:nvSpPr>
        <p:spPr>
          <a:xfrm>
            <a:off x="838200" y="365125"/>
            <a:ext cx="10688782" cy="1325563"/>
          </a:xfrm>
        </p:spPr>
        <p:txBody>
          <a:bodyPr/>
          <a:lstStyle/>
          <a:p>
            <a:r>
              <a:rPr lang="en-US" b="1" dirty="0">
                <a:solidFill>
                  <a:schemeClr val="tx2"/>
                </a:solidFill>
              </a:rPr>
              <a:t>Conclusion – Revisiting Learning Objectives</a:t>
            </a:r>
            <a:endParaRPr lang="en-US" dirty="0"/>
          </a:p>
        </p:txBody>
      </p:sp>
      <p:sp>
        <p:nvSpPr>
          <p:cNvPr id="4" name="Content Placeholder 2">
            <a:extLst>
              <a:ext uri="{FF2B5EF4-FFF2-40B4-BE49-F238E27FC236}">
                <a16:creationId xmlns:a16="http://schemas.microsoft.com/office/drawing/2014/main" id="{5F3E0EE3-D7EA-11DA-C811-A4A5A3708DF0}"/>
              </a:ext>
            </a:extLst>
          </p:cNvPr>
          <p:cNvSpPr>
            <a:spLocks noGrp="1"/>
          </p:cNvSpPr>
          <p:nvPr>
            <p:ph idx="1"/>
          </p:nvPr>
        </p:nvSpPr>
        <p:spPr/>
        <p:txBody>
          <a:bodyPr/>
          <a:lstStyle/>
          <a:p>
            <a:pPr marL="514350" indent="-514350">
              <a:lnSpc>
                <a:spcPct val="150000"/>
              </a:lnSpc>
              <a:buFont typeface="+mj-lt"/>
              <a:buAutoNum type="arabicPeriod"/>
            </a:pPr>
            <a:r>
              <a:rPr lang="en-US" dirty="0"/>
              <a:t>Identified and evaluated current organizational capacities within adaptive sports.</a:t>
            </a:r>
          </a:p>
          <a:p>
            <a:pPr marL="514350" indent="-514350">
              <a:lnSpc>
                <a:spcPct val="150000"/>
              </a:lnSpc>
              <a:buFont typeface="+mj-lt"/>
              <a:buAutoNum type="arabicPeriod"/>
            </a:pPr>
            <a:r>
              <a:rPr lang="en-US" dirty="0"/>
              <a:t>Increased understanding of capacity building as a systematic, phased process.</a:t>
            </a:r>
          </a:p>
          <a:p>
            <a:pPr marL="514350" indent="-514350">
              <a:lnSpc>
                <a:spcPct val="150000"/>
              </a:lnSpc>
              <a:buFont typeface="+mj-lt"/>
              <a:buAutoNum type="arabicPeriod"/>
            </a:pPr>
            <a:r>
              <a:rPr lang="en-US" dirty="0"/>
              <a:t>Discussed actionable steps for developing an effective organizational capacity building plan.</a:t>
            </a:r>
          </a:p>
          <a:p>
            <a:pPr marL="0" indent="0">
              <a:buNone/>
            </a:pPr>
            <a:endParaRPr lang="en-US" dirty="0"/>
          </a:p>
        </p:txBody>
      </p:sp>
    </p:spTree>
    <p:extLst>
      <p:ext uri="{BB962C8B-B14F-4D97-AF65-F5344CB8AC3E}">
        <p14:creationId xmlns:p14="http://schemas.microsoft.com/office/powerpoint/2010/main" val="988970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A736E-6148-97EA-C2C2-AEA751E45BF7}"/>
              </a:ext>
            </a:extLst>
          </p:cNvPr>
          <p:cNvSpPr>
            <a:spLocks noGrp="1" noRot="1" noMove="1" noResize="1" noEditPoints="1" noAdjustHandles="1" noChangeArrowheads="1" noChangeShapeType="1"/>
          </p:cNvSpPr>
          <p:nvPr>
            <p:ph type="ctrTitle"/>
          </p:nvPr>
        </p:nvSpPr>
        <p:spPr>
          <a:xfrm>
            <a:off x="952500" y="603504"/>
            <a:ext cx="5340724" cy="2387600"/>
          </a:xfrm>
        </p:spPr>
        <p:txBody>
          <a:bodyPr/>
          <a:lstStyle/>
          <a:p>
            <a:pPr algn="l"/>
            <a:r>
              <a:rPr lang="en-US" b="1" dirty="0">
                <a:solidFill>
                  <a:schemeClr val="tx2"/>
                </a:solidFill>
              </a:rPr>
              <a:t>Thank you</a:t>
            </a:r>
            <a:br>
              <a:rPr lang="en-US" b="1" dirty="0">
                <a:solidFill>
                  <a:schemeClr val="tx2"/>
                </a:solidFill>
              </a:rPr>
            </a:br>
            <a:r>
              <a:rPr lang="en-US" b="1" dirty="0">
                <a:solidFill>
                  <a:schemeClr val="tx2"/>
                </a:solidFill>
              </a:rPr>
              <a:t>Q&amp;A</a:t>
            </a:r>
          </a:p>
        </p:txBody>
      </p:sp>
      <p:sp>
        <p:nvSpPr>
          <p:cNvPr id="3" name="Subtitle 2">
            <a:extLst>
              <a:ext uri="{FF2B5EF4-FFF2-40B4-BE49-F238E27FC236}">
                <a16:creationId xmlns:a16="http://schemas.microsoft.com/office/drawing/2014/main" id="{9CF9CBCB-CCC0-C42A-63EA-6C3128DF2350}"/>
              </a:ext>
            </a:extLst>
          </p:cNvPr>
          <p:cNvSpPr>
            <a:spLocks noGrp="1" noRot="1" noMove="1" noResize="1" noEditPoints="1" noAdjustHandles="1" noChangeArrowheads="1" noChangeShapeType="1"/>
          </p:cNvSpPr>
          <p:nvPr>
            <p:ph type="subTitle" idx="1"/>
          </p:nvPr>
        </p:nvSpPr>
        <p:spPr>
          <a:xfrm>
            <a:off x="952500" y="3429000"/>
            <a:ext cx="9144000" cy="2652458"/>
          </a:xfrm>
        </p:spPr>
        <p:txBody>
          <a:bodyPr>
            <a:normAutofit/>
          </a:bodyPr>
          <a:lstStyle/>
          <a:p>
            <a:pPr algn="l"/>
            <a:r>
              <a:rPr lang="en-US" b="1" dirty="0">
                <a:solidFill>
                  <a:schemeClr val="tx2"/>
                </a:solidFill>
              </a:rPr>
              <a:t>Contact Information: </a:t>
            </a:r>
          </a:p>
          <a:p>
            <a:pPr algn="l"/>
            <a:r>
              <a:rPr lang="en-US" b="1" dirty="0">
                <a:solidFill>
                  <a:schemeClr val="tx2"/>
                </a:solidFill>
              </a:rPr>
              <a:t>Christine Maleske, Ph.D.</a:t>
            </a:r>
          </a:p>
          <a:p>
            <a:pPr algn="l"/>
            <a:r>
              <a:rPr lang="en-US" b="1" dirty="0">
                <a:solidFill>
                  <a:schemeClr val="tx2"/>
                </a:solidFill>
              </a:rPr>
              <a:t>Email: </a:t>
            </a:r>
            <a:r>
              <a:rPr lang="en-US" dirty="0">
                <a:hlinkClick r:id="rId2"/>
              </a:rPr>
              <a:t>clmaleske@gmail.com</a:t>
            </a:r>
            <a:endParaRPr lang="en-US" dirty="0"/>
          </a:p>
          <a:p>
            <a:pPr algn="l"/>
            <a:r>
              <a:rPr lang="en-US" b="1" dirty="0">
                <a:solidFill>
                  <a:schemeClr val="tx2"/>
                </a:solidFill>
              </a:rPr>
              <a:t>Cell: </a:t>
            </a:r>
            <a:r>
              <a:rPr lang="en-US" dirty="0"/>
              <a:t>734-560-0421</a:t>
            </a:r>
          </a:p>
          <a:p>
            <a:pPr algn="l"/>
            <a:r>
              <a:rPr lang="en-US" b="1" dirty="0">
                <a:solidFill>
                  <a:schemeClr val="tx2"/>
                </a:solidFill>
              </a:rPr>
              <a:t>Website: </a:t>
            </a:r>
            <a:r>
              <a:rPr lang="en-US" dirty="0" err="1"/>
              <a:t>ChristineMaleske.com</a:t>
            </a:r>
            <a:r>
              <a:rPr lang="en-US" dirty="0"/>
              <a:t> </a:t>
            </a:r>
          </a:p>
        </p:txBody>
      </p:sp>
      <p:sp>
        <p:nvSpPr>
          <p:cNvPr id="6" name="TextBox 5">
            <a:extLst>
              <a:ext uri="{FF2B5EF4-FFF2-40B4-BE49-F238E27FC236}">
                <a16:creationId xmlns:a16="http://schemas.microsoft.com/office/drawing/2014/main" id="{B8FB8B1D-5662-AB09-DF93-4A6F934D32F0}"/>
              </a:ext>
            </a:extLst>
          </p:cNvPr>
          <p:cNvSpPr txBox="1">
            <a:spLocks noGrp="1" noRot="1" noMove="1" noResize="1" noEditPoints="1" noAdjustHandles="1" noChangeArrowheads="1" noChangeShapeType="1"/>
          </p:cNvSpPr>
          <p:nvPr/>
        </p:nvSpPr>
        <p:spPr>
          <a:xfrm>
            <a:off x="7885363" y="1763022"/>
            <a:ext cx="3819712" cy="369332"/>
          </a:xfrm>
          <a:prstGeom prst="rect">
            <a:avLst/>
          </a:prstGeom>
          <a:noFill/>
        </p:spPr>
        <p:txBody>
          <a:bodyPr wrap="square">
            <a:spAutoFit/>
          </a:bodyPr>
          <a:lstStyle/>
          <a:p>
            <a:pPr algn="l"/>
            <a:r>
              <a:rPr lang="en-US" b="1" dirty="0">
                <a:solidFill>
                  <a:schemeClr val="tx2"/>
                </a:solidFill>
              </a:rPr>
              <a:t>Contact Information QR Code</a:t>
            </a:r>
          </a:p>
        </p:txBody>
      </p:sp>
      <p:pic>
        <p:nvPicPr>
          <p:cNvPr id="4" name="Picture 3" descr="QR code for Christine Maleske’s contact card, allowing easy addition to phone contact lists.">
            <a:extLst>
              <a:ext uri="{FF2B5EF4-FFF2-40B4-BE49-F238E27FC236}">
                <a16:creationId xmlns:a16="http://schemas.microsoft.com/office/drawing/2014/main" id="{6337DFAD-5CD2-B4C5-25C6-321DB9088166}"/>
              </a:ext>
            </a:extLst>
          </p:cNvPr>
          <p:cNvPicPr>
            <a:picLocks noGrp="1" noRot="1" noChangeAspect="1" noMove="1" noResize="1" noEditPoints="1" noAdjustHandles="1" noChangeArrowheads="1" noChangeShapeType="1" noCrop="1"/>
          </p:cNvPicPr>
          <p:nvPr/>
        </p:nvPicPr>
        <p:blipFill>
          <a:blip r:embed="rId3"/>
          <a:stretch>
            <a:fillRect/>
          </a:stretch>
        </p:blipFill>
        <p:spPr>
          <a:xfrm>
            <a:off x="7885363" y="2166636"/>
            <a:ext cx="3530600" cy="3530600"/>
          </a:xfrm>
          <a:prstGeom prst="rect">
            <a:avLst/>
          </a:prstGeom>
        </p:spPr>
      </p:pic>
    </p:spTree>
    <p:extLst>
      <p:ext uri="{BB962C8B-B14F-4D97-AF65-F5344CB8AC3E}">
        <p14:creationId xmlns:p14="http://schemas.microsoft.com/office/powerpoint/2010/main" val="1068749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0DEE4-EA8C-3DB9-2806-25AACB4FFFC0}"/>
              </a:ext>
            </a:extLst>
          </p:cNvPr>
          <p:cNvSpPr>
            <a:spLocks noGrp="1" noRot="1" noMove="1" noResize="1" noEditPoints="1" noAdjustHandles="1" noChangeArrowheads="1" noChangeShapeType="1"/>
          </p:cNvSpPr>
          <p:nvPr>
            <p:ph type="title"/>
          </p:nvPr>
        </p:nvSpPr>
        <p:spPr/>
        <p:txBody>
          <a:bodyPr/>
          <a:lstStyle/>
          <a:p>
            <a:r>
              <a:rPr lang="en-US" b="1" dirty="0">
                <a:solidFill>
                  <a:schemeClr val="tx2"/>
                </a:solidFill>
              </a:rPr>
              <a:t>Learning objectives</a:t>
            </a:r>
          </a:p>
        </p:txBody>
      </p:sp>
      <p:sp>
        <p:nvSpPr>
          <p:cNvPr id="3" name="Content Placeholder 2">
            <a:extLst>
              <a:ext uri="{FF2B5EF4-FFF2-40B4-BE49-F238E27FC236}">
                <a16:creationId xmlns:a16="http://schemas.microsoft.com/office/drawing/2014/main" id="{51978059-B421-0942-A477-3E3BE1CF251F}"/>
              </a:ext>
            </a:extLst>
          </p:cNvPr>
          <p:cNvSpPr>
            <a:spLocks noGrp="1"/>
          </p:cNvSpPr>
          <p:nvPr>
            <p:ph idx="1"/>
          </p:nvPr>
        </p:nvSpPr>
        <p:spPr>
          <a:xfrm>
            <a:off x="838200" y="1480851"/>
            <a:ext cx="10515600" cy="4351338"/>
          </a:xfrm>
        </p:spPr>
        <p:txBody>
          <a:bodyPr/>
          <a:lstStyle/>
          <a:p>
            <a:pPr marL="514350" indent="-514350">
              <a:lnSpc>
                <a:spcPct val="150000"/>
              </a:lnSpc>
              <a:buFont typeface="+mj-lt"/>
              <a:buAutoNum type="arabicPeriod"/>
            </a:pPr>
            <a:r>
              <a:rPr lang="en-US" dirty="0"/>
              <a:t>Identify and evaluate current organizational capacities within adaptive sports.</a:t>
            </a:r>
          </a:p>
          <a:p>
            <a:pPr marL="514350" indent="-514350">
              <a:lnSpc>
                <a:spcPct val="150000"/>
              </a:lnSpc>
              <a:buFont typeface="+mj-lt"/>
              <a:buAutoNum type="arabicPeriod"/>
            </a:pPr>
            <a:r>
              <a:rPr lang="en-US" dirty="0"/>
              <a:t>Understand capacity building as a systematic, phased process.</a:t>
            </a:r>
          </a:p>
          <a:p>
            <a:pPr marL="514350" indent="-514350">
              <a:lnSpc>
                <a:spcPct val="150000"/>
              </a:lnSpc>
              <a:buFont typeface="+mj-lt"/>
              <a:buAutoNum type="arabicPeriod"/>
            </a:pPr>
            <a:r>
              <a:rPr lang="en-US" dirty="0"/>
              <a:t>Create and discuss actionable steps for developing an effective </a:t>
            </a:r>
            <a:r>
              <a:rPr lang="en-US"/>
              <a:t>organizational capacity building </a:t>
            </a:r>
            <a:r>
              <a:rPr lang="en-US" dirty="0"/>
              <a:t>plan.</a:t>
            </a:r>
          </a:p>
          <a:p>
            <a:pPr marL="0" indent="0">
              <a:buNone/>
            </a:pPr>
            <a:endParaRPr lang="en-US" dirty="0"/>
          </a:p>
        </p:txBody>
      </p:sp>
    </p:spTree>
    <p:extLst>
      <p:ext uri="{BB962C8B-B14F-4D97-AF65-F5344CB8AC3E}">
        <p14:creationId xmlns:p14="http://schemas.microsoft.com/office/powerpoint/2010/main" val="2323379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F416C-0C8F-08FD-9CBE-400A08683F73}"/>
              </a:ext>
            </a:extLst>
          </p:cNvPr>
          <p:cNvSpPr>
            <a:spLocks noGrp="1" noRot="1" noMove="1" noResize="1" noEditPoints="1" noAdjustHandles="1" noChangeArrowheads="1" noChangeShapeType="1"/>
          </p:cNvSpPr>
          <p:nvPr>
            <p:ph type="title"/>
          </p:nvPr>
        </p:nvSpPr>
        <p:spPr>
          <a:xfrm>
            <a:off x="844550" y="2500039"/>
            <a:ext cx="10740557" cy="1857921"/>
          </a:xfrm>
        </p:spPr>
        <p:txBody>
          <a:bodyPr anchor="t">
            <a:normAutofit fontScale="90000"/>
          </a:bodyPr>
          <a:lstStyle/>
          <a:p>
            <a:r>
              <a:rPr lang="en-US" b="1" dirty="0">
                <a:solidFill>
                  <a:schemeClr val="tx2"/>
                </a:solidFill>
              </a:rPr>
              <a:t>Learning objective #1: Current organizational capacities</a:t>
            </a:r>
          </a:p>
        </p:txBody>
      </p:sp>
    </p:spTree>
    <p:extLst>
      <p:ext uri="{BB962C8B-B14F-4D97-AF65-F5344CB8AC3E}">
        <p14:creationId xmlns:p14="http://schemas.microsoft.com/office/powerpoint/2010/main" val="1791646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E5B7A3-B632-46E2-113B-22DFE305DC39}"/>
              </a:ext>
            </a:extLst>
          </p:cNvPr>
          <p:cNvSpPr>
            <a:spLocks noGrp="1" noRot="1" noMove="1" noResize="1" noEditPoints="1" noAdjustHandles="1" noChangeArrowheads="1" noChangeShapeType="1"/>
          </p:cNvSpPr>
          <p:nvPr>
            <p:ph type="title"/>
          </p:nvPr>
        </p:nvSpPr>
        <p:spPr/>
        <p:txBody>
          <a:bodyPr/>
          <a:lstStyle/>
          <a:p>
            <a:r>
              <a:rPr lang="en-US" b="1" dirty="0">
                <a:solidFill>
                  <a:schemeClr val="tx2"/>
                </a:solidFill>
              </a:rPr>
              <a:t>Organizational capacity defined</a:t>
            </a:r>
          </a:p>
        </p:txBody>
      </p:sp>
      <p:sp>
        <p:nvSpPr>
          <p:cNvPr id="3" name="Content Placeholder 2">
            <a:extLst>
              <a:ext uri="{FF2B5EF4-FFF2-40B4-BE49-F238E27FC236}">
                <a16:creationId xmlns:a16="http://schemas.microsoft.com/office/drawing/2014/main" id="{36003017-1E38-B1C6-B00F-EA9D8A16FC91}"/>
              </a:ext>
            </a:extLst>
          </p:cNvPr>
          <p:cNvSpPr>
            <a:spLocks noGrp="1"/>
          </p:cNvSpPr>
          <p:nvPr>
            <p:ph idx="1"/>
          </p:nvPr>
        </p:nvSpPr>
        <p:spPr/>
        <p:txBody>
          <a:bodyPr>
            <a:normAutofit lnSpcReduction="10000"/>
          </a:bodyPr>
          <a:lstStyle/>
          <a:p>
            <a:pPr marL="0" indent="0">
              <a:lnSpc>
                <a:spcPct val="150000"/>
              </a:lnSpc>
              <a:buNone/>
            </a:pPr>
            <a:r>
              <a:rPr lang="en-US" b="1" dirty="0">
                <a:solidFill>
                  <a:schemeClr val="tx2"/>
                </a:solidFill>
              </a:rPr>
              <a:t>Multidimensional factors: </a:t>
            </a:r>
            <a:r>
              <a:rPr lang="en-US" dirty="0"/>
              <a:t>Individual, Organization, System</a:t>
            </a:r>
          </a:p>
          <a:p>
            <a:pPr marL="0" indent="0">
              <a:lnSpc>
                <a:spcPct val="150000"/>
              </a:lnSpc>
              <a:buNone/>
            </a:pPr>
            <a:r>
              <a:rPr lang="en-US" b="1" dirty="0">
                <a:solidFill>
                  <a:schemeClr val="tx2"/>
                </a:solidFill>
              </a:rPr>
              <a:t>Factors enabling organizations to:</a:t>
            </a:r>
          </a:p>
          <a:p>
            <a:pPr lvl="1">
              <a:lnSpc>
                <a:spcPct val="100000"/>
              </a:lnSpc>
            </a:pPr>
            <a:r>
              <a:rPr lang="en-US" sz="2800" dirty="0"/>
              <a:t>Function</a:t>
            </a:r>
          </a:p>
          <a:p>
            <a:pPr lvl="1">
              <a:lnSpc>
                <a:spcPct val="100000"/>
              </a:lnSpc>
            </a:pPr>
            <a:r>
              <a:rPr lang="en-US" sz="2800" dirty="0"/>
              <a:t>Effectively perform </a:t>
            </a:r>
          </a:p>
          <a:p>
            <a:pPr lvl="1">
              <a:lnSpc>
                <a:spcPct val="100000"/>
              </a:lnSpc>
            </a:pPr>
            <a:r>
              <a:rPr lang="en-US" sz="2800" dirty="0"/>
              <a:t>Pursue objectives</a:t>
            </a:r>
          </a:p>
          <a:p>
            <a:pPr lvl="1">
              <a:lnSpc>
                <a:spcPct val="100000"/>
              </a:lnSpc>
            </a:pPr>
            <a:r>
              <a:rPr lang="en-US" sz="2800" dirty="0"/>
              <a:t>Achieve its objectives</a:t>
            </a:r>
          </a:p>
          <a:p>
            <a:pPr lvl="1">
              <a:lnSpc>
                <a:spcPct val="100000"/>
              </a:lnSpc>
            </a:pPr>
            <a:r>
              <a:rPr lang="en-US" sz="2800" dirty="0"/>
              <a:t>Meet stakeholders' expectations </a:t>
            </a:r>
          </a:p>
          <a:p>
            <a:pPr lvl="1">
              <a:lnSpc>
                <a:spcPct val="100000"/>
              </a:lnSpc>
            </a:pPr>
            <a:r>
              <a:rPr lang="en-US" sz="2800" dirty="0"/>
              <a:t>Modernize</a:t>
            </a:r>
          </a:p>
          <a:p>
            <a:pPr marL="0" indent="0">
              <a:buNone/>
            </a:pPr>
            <a:endParaRPr lang="en-US" dirty="0"/>
          </a:p>
          <a:p>
            <a:pPr marL="0" indent="0">
              <a:buNone/>
            </a:pPr>
            <a:endParaRPr lang="en-US" dirty="0"/>
          </a:p>
        </p:txBody>
      </p:sp>
      <p:sp>
        <p:nvSpPr>
          <p:cNvPr id="5" name="TextBox 4">
            <a:extLst>
              <a:ext uri="{FF2B5EF4-FFF2-40B4-BE49-F238E27FC236}">
                <a16:creationId xmlns:a16="http://schemas.microsoft.com/office/drawing/2014/main" id="{B2A30D87-F2BC-94E5-91C9-F7F3B6A17699}"/>
              </a:ext>
            </a:extLst>
          </p:cNvPr>
          <p:cNvSpPr txBox="1"/>
          <p:nvPr/>
        </p:nvSpPr>
        <p:spPr>
          <a:xfrm>
            <a:off x="6096000" y="6176963"/>
            <a:ext cx="5993425" cy="461665"/>
          </a:xfrm>
          <a:prstGeom prst="rect">
            <a:avLst/>
          </a:prstGeom>
          <a:noFill/>
        </p:spPr>
        <p:txBody>
          <a:bodyPr wrap="square">
            <a:spAutoFit/>
          </a:bodyPr>
          <a:lstStyle/>
          <a:p>
            <a:pPr algn="just"/>
            <a:r>
              <a:rPr lang="en-US" sz="1200" b="1" dirty="0"/>
              <a:t>Sources of Information: </a:t>
            </a:r>
            <a:r>
              <a:rPr lang="en-US" sz="1200" dirty="0"/>
              <a:t>(Andersson et al., 2016; Aragón, 2016; Flaspohler et al., 2008; Hall et al., 2003; Meyer et al., 2012; Millar &amp; Doherty, 2016; Wicker et al., 2023)</a:t>
            </a:r>
          </a:p>
        </p:txBody>
      </p:sp>
    </p:spTree>
    <p:extLst>
      <p:ext uri="{BB962C8B-B14F-4D97-AF65-F5344CB8AC3E}">
        <p14:creationId xmlns:p14="http://schemas.microsoft.com/office/powerpoint/2010/main" val="3373694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A4F96-42BC-084B-98C0-E0E86BE12BF8}"/>
              </a:ext>
            </a:extLst>
          </p:cNvPr>
          <p:cNvSpPr>
            <a:spLocks noGrp="1" noRot="1" noMove="1" noResize="1" noEditPoints="1" noAdjustHandles="1" noChangeArrowheads="1" noChangeShapeType="1"/>
          </p:cNvSpPr>
          <p:nvPr>
            <p:ph type="title"/>
          </p:nvPr>
        </p:nvSpPr>
        <p:spPr/>
        <p:txBody>
          <a:bodyPr/>
          <a:lstStyle/>
          <a:p>
            <a:r>
              <a:rPr lang="en-US" b="1" dirty="0">
                <a:solidFill>
                  <a:schemeClr val="tx2"/>
                </a:solidFill>
              </a:rPr>
              <a:t>Brainstorming activity</a:t>
            </a:r>
          </a:p>
        </p:txBody>
      </p:sp>
      <p:sp>
        <p:nvSpPr>
          <p:cNvPr id="3" name="Content Placeholder 2">
            <a:extLst>
              <a:ext uri="{FF2B5EF4-FFF2-40B4-BE49-F238E27FC236}">
                <a16:creationId xmlns:a16="http://schemas.microsoft.com/office/drawing/2014/main" id="{0A0944DB-8649-024A-36AB-C1AC1D3C3B5B}"/>
              </a:ext>
            </a:extLst>
          </p:cNvPr>
          <p:cNvSpPr>
            <a:spLocks noGrp="1"/>
          </p:cNvSpPr>
          <p:nvPr>
            <p:ph idx="1"/>
          </p:nvPr>
        </p:nvSpPr>
        <p:spPr>
          <a:xfrm>
            <a:off x="838200" y="1656495"/>
            <a:ext cx="10515600" cy="4696680"/>
          </a:xfrm>
        </p:spPr>
        <p:txBody>
          <a:bodyPr>
            <a:noAutofit/>
          </a:bodyPr>
          <a:lstStyle/>
          <a:p>
            <a:pPr marL="514350" indent="-514350">
              <a:lnSpc>
                <a:spcPct val="100000"/>
              </a:lnSpc>
              <a:buFont typeface="+mj-lt"/>
              <a:buAutoNum type="arabicPeriod"/>
            </a:pPr>
            <a:r>
              <a:rPr lang="en-US" sz="2600" b="1" dirty="0">
                <a:solidFill>
                  <a:schemeClr val="tx2"/>
                </a:solidFill>
              </a:rPr>
              <a:t>Use the small colored Post-it notes provided at your table. </a:t>
            </a:r>
          </a:p>
          <a:p>
            <a:pPr marL="514350" indent="-514350">
              <a:lnSpc>
                <a:spcPct val="100000"/>
              </a:lnSpc>
              <a:buFont typeface="+mj-lt"/>
              <a:buAutoNum type="arabicPeriod"/>
            </a:pPr>
            <a:r>
              <a:rPr lang="en-US" sz="2600" b="1" dirty="0">
                <a:solidFill>
                  <a:schemeClr val="tx2"/>
                </a:solidFill>
              </a:rPr>
              <a:t>Work in groups to brainstorm and place the Post-its on the large post it. At least two (2) per person at your table.</a:t>
            </a:r>
          </a:p>
          <a:p>
            <a:pPr marL="514350" indent="-514350">
              <a:lnSpc>
                <a:spcPct val="100000"/>
              </a:lnSpc>
              <a:buFont typeface="+mj-lt"/>
              <a:buAutoNum type="arabicPeriod"/>
            </a:pPr>
            <a:r>
              <a:rPr lang="en-US" sz="2600" b="1" dirty="0">
                <a:solidFill>
                  <a:schemeClr val="tx2"/>
                </a:solidFill>
              </a:rPr>
              <a:t>Identify factors related to your organization or observed in adaptive sport organizations that:</a:t>
            </a:r>
          </a:p>
          <a:p>
            <a:pPr marL="971550" lvl="1" indent="-514350">
              <a:lnSpc>
                <a:spcPct val="100000"/>
              </a:lnSpc>
              <a:buFont typeface="+mj-lt"/>
              <a:buAutoNum type="alphaLcParenR"/>
            </a:pPr>
            <a:r>
              <a:rPr lang="en-US" sz="2600" dirty="0"/>
              <a:t>Function</a:t>
            </a:r>
          </a:p>
          <a:p>
            <a:pPr marL="971550" lvl="1" indent="-514350">
              <a:lnSpc>
                <a:spcPct val="100000"/>
              </a:lnSpc>
              <a:buFont typeface="+mj-lt"/>
              <a:buAutoNum type="alphaLcParenR"/>
            </a:pPr>
            <a:r>
              <a:rPr lang="en-US" sz="2600" dirty="0"/>
              <a:t>Enhance Performance</a:t>
            </a:r>
          </a:p>
          <a:p>
            <a:pPr marL="971550" lvl="1" indent="-514350">
              <a:lnSpc>
                <a:spcPct val="100000"/>
              </a:lnSpc>
              <a:buFont typeface="+mj-lt"/>
              <a:buAutoNum type="alphaLcParenR"/>
            </a:pPr>
            <a:r>
              <a:rPr lang="en-US" sz="2600" dirty="0"/>
              <a:t>Support Objective Achievement</a:t>
            </a:r>
          </a:p>
          <a:p>
            <a:pPr marL="971550" lvl="1" indent="-514350">
              <a:lnSpc>
                <a:spcPct val="100000"/>
              </a:lnSpc>
              <a:buFont typeface="+mj-lt"/>
              <a:buAutoNum type="alphaLcParenR"/>
            </a:pPr>
            <a:r>
              <a:rPr lang="en-US" sz="2600" dirty="0"/>
              <a:t>Meet Stakeholder Expectations</a:t>
            </a:r>
          </a:p>
          <a:p>
            <a:pPr marL="971550" lvl="1" indent="-514350">
              <a:lnSpc>
                <a:spcPct val="100000"/>
              </a:lnSpc>
              <a:buFont typeface="+mj-lt"/>
              <a:buAutoNum type="alphaLcParenR"/>
            </a:pPr>
            <a:r>
              <a:rPr lang="en-US" sz="2600" dirty="0"/>
              <a:t>Modernize/Change</a:t>
            </a:r>
          </a:p>
        </p:txBody>
      </p:sp>
    </p:spTree>
    <p:extLst>
      <p:ext uri="{BB962C8B-B14F-4D97-AF65-F5344CB8AC3E}">
        <p14:creationId xmlns:p14="http://schemas.microsoft.com/office/powerpoint/2010/main" val="3779966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67372312-296B-C486-5C19-DA2D53706976}"/>
              </a:ext>
            </a:extLst>
          </p:cNvPr>
          <p:cNvSpPr>
            <a:spLocks noGrp="1" noRot="1" noMove="1" noResize="1" noEditPoints="1" noAdjustHandles="1" noChangeArrowheads="1" noChangeShapeType="1"/>
          </p:cNvSpPr>
          <p:nvPr>
            <p:ph type="title"/>
          </p:nvPr>
        </p:nvSpPr>
        <p:spPr>
          <a:xfrm>
            <a:off x="838200" y="365125"/>
            <a:ext cx="10807700" cy="1325563"/>
          </a:xfrm>
        </p:spPr>
        <p:txBody>
          <a:bodyPr>
            <a:normAutofit fontScale="90000"/>
          </a:bodyPr>
          <a:lstStyle/>
          <a:p>
            <a:r>
              <a:rPr lang="en-US" b="1" dirty="0">
                <a:solidFill>
                  <a:schemeClr val="tx2"/>
                </a:solidFill>
              </a:rPr>
              <a:t>Organizational capacity framework (Part 1)</a:t>
            </a:r>
            <a:br>
              <a:rPr lang="en-US" b="1" dirty="0">
                <a:solidFill>
                  <a:schemeClr val="tx2"/>
                </a:solidFill>
              </a:rPr>
            </a:br>
            <a:r>
              <a:rPr lang="en-US" sz="2400" b="1" dirty="0">
                <a:solidFill>
                  <a:schemeClr val="tx2"/>
                </a:solidFill>
              </a:rPr>
              <a:t>By Hall et al. (2003)</a:t>
            </a:r>
          </a:p>
        </p:txBody>
      </p:sp>
      <p:sp>
        <p:nvSpPr>
          <p:cNvPr id="3" name="Content Placeholder 2">
            <a:extLst>
              <a:ext uri="{FF2B5EF4-FFF2-40B4-BE49-F238E27FC236}">
                <a16:creationId xmlns:a16="http://schemas.microsoft.com/office/drawing/2014/main" id="{56283E32-4C2E-9DEF-471F-1DEAE4F26B7D}"/>
              </a:ext>
            </a:extLst>
          </p:cNvPr>
          <p:cNvSpPr>
            <a:spLocks noGrp="1"/>
          </p:cNvSpPr>
          <p:nvPr>
            <p:ph idx="1"/>
          </p:nvPr>
        </p:nvSpPr>
        <p:spPr/>
        <p:txBody>
          <a:bodyPr>
            <a:normAutofit/>
          </a:bodyPr>
          <a:lstStyle/>
          <a:p>
            <a:pPr>
              <a:lnSpc>
                <a:spcPct val="150000"/>
              </a:lnSpc>
            </a:pPr>
            <a:r>
              <a:rPr lang="en-US" b="1" dirty="0">
                <a:solidFill>
                  <a:schemeClr val="tx2"/>
                </a:solidFill>
              </a:rPr>
              <a:t>Examples of research areas related to sport organizations:</a:t>
            </a:r>
          </a:p>
          <a:p>
            <a:pPr lvl="1"/>
            <a:r>
              <a:rPr lang="en-US" dirty="0"/>
              <a:t>Achieving outcomes</a:t>
            </a:r>
          </a:p>
          <a:p>
            <a:pPr lvl="1"/>
            <a:r>
              <a:rPr lang="en-US" dirty="0"/>
              <a:t>Perceptions of fraud vulnerability</a:t>
            </a:r>
          </a:p>
          <a:p>
            <a:pPr lvl="1"/>
            <a:r>
              <a:rPr lang="en-US" dirty="0"/>
              <a:t>Organizational ambitions</a:t>
            </a:r>
          </a:p>
          <a:p>
            <a:pPr lvl="1"/>
            <a:r>
              <a:rPr lang="en-US" dirty="0"/>
              <a:t>Capacity building</a:t>
            </a:r>
          </a:p>
          <a:p>
            <a:pPr>
              <a:lnSpc>
                <a:spcPct val="150000"/>
              </a:lnSpc>
            </a:pPr>
            <a:r>
              <a:rPr lang="en-US" b="1" dirty="0">
                <a:solidFill>
                  <a:schemeClr val="tx2"/>
                </a:solidFill>
              </a:rPr>
              <a:t>Identifies capacities but not how to build capacity</a:t>
            </a:r>
          </a:p>
          <a:p>
            <a:endParaRPr lang="en-US" dirty="0"/>
          </a:p>
          <a:p>
            <a:pPr marL="914400" lvl="2" indent="0">
              <a:buNone/>
            </a:pPr>
            <a:endParaRPr lang="en-US" dirty="0"/>
          </a:p>
        </p:txBody>
      </p:sp>
      <p:sp>
        <p:nvSpPr>
          <p:cNvPr id="6" name="TextBox 5">
            <a:extLst>
              <a:ext uri="{FF2B5EF4-FFF2-40B4-BE49-F238E27FC236}">
                <a16:creationId xmlns:a16="http://schemas.microsoft.com/office/drawing/2014/main" id="{F7FBFC2F-15F7-42C1-A85B-D7C8ABE84507}"/>
              </a:ext>
            </a:extLst>
          </p:cNvPr>
          <p:cNvSpPr txBox="1"/>
          <p:nvPr/>
        </p:nvSpPr>
        <p:spPr>
          <a:xfrm>
            <a:off x="6598024" y="6223000"/>
            <a:ext cx="5428876" cy="461665"/>
          </a:xfrm>
          <a:prstGeom prst="rect">
            <a:avLst/>
          </a:prstGeom>
          <a:noFill/>
        </p:spPr>
        <p:txBody>
          <a:bodyPr wrap="square">
            <a:spAutoFit/>
          </a:bodyPr>
          <a:lstStyle/>
          <a:p>
            <a:pPr marR="0" lvl="0" algn="just"/>
            <a:r>
              <a:rPr lang="en-US" sz="1200" b="1" dirty="0"/>
              <a:t>Sources of Information: </a:t>
            </a:r>
            <a:r>
              <a:rPr lang="en-US" sz="1200" dirty="0">
                <a:latin typeface="Arial" panose="020B0604020202020204" pitchFamily="34" charset="0"/>
                <a:ea typeface="Times New Roman" panose="02020603050405020304" pitchFamily="18" charset="0"/>
                <a:cs typeface="Arial" panose="020B0604020202020204" pitchFamily="34" charset="0"/>
              </a:rPr>
              <a:t>(</a:t>
            </a:r>
            <a:r>
              <a:rPr lang="en-US" sz="1200" dirty="0" err="1">
                <a:effectLst/>
                <a:latin typeface="Arial" panose="020B0604020202020204" pitchFamily="34" charset="0"/>
                <a:ea typeface="Times New Roman" panose="02020603050405020304" pitchFamily="18" charset="0"/>
                <a:cs typeface="Arial" panose="020B0604020202020204" pitchFamily="34" charset="0"/>
              </a:rPr>
              <a:t>Balduck</a:t>
            </a:r>
            <a:r>
              <a:rPr lang="en-US" sz="1200" dirty="0">
                <a:effectLst/>
                <a:latin typeface="Arial" panose="020B0604020202020204" pitchFamily="34" charset="0"/>
                <a:ea typeface="Times New Roman" panose="02020603050405020304" pitchFamily="18" charset="0"/>
                <a:cs typeface="Arial" panose="020B0604020202020204" pitchFamily="34" charset="0"/>
              </a:rPr>
              <a:t> et al., 2015; Doherty &amp; </a:t>
            </a:r>
            <a:r>
              <a:rPr lang="en-US" sz="1200" dirty="0" err="1">
                <a:effectLst/>
                <a:latin typeface="Arial" panose="020B0604020202020204" pitchFamily="34" charset="0"/>
                <a:ea typeface="Times New Roman" panose="02020603050405020304" pitchFamily="18" charset="0"/>
                <a:cs typeface="Arial" panose="020B0604020202020204" pitchFamily="34" charset="0"/>
              </a:rPr>
              <a:t>Cuckelly</a:t>
            </a:r>
            <a:r>
              <a:rPr lang="en-US" sz="1200" dirty="0">
                <a:effectLst/>
                <a:latin typeface="Arial" panose="020B0604020202020204" pitchFamily="34" charset="0"/>
                <a:ea typeface="Times New Roman" panose="02020603050405020304" pitchFamily="18" charset="0"/>
                <a:cs typeface="Arial" panose="020B0604020202020204" pitchFamily="34" charset="0"/>
              </a:rPr>
              <a:t>, 2020; Maleske &amp; Sant, 2022; Misener &amp; Doherty, 2009, 2013; Wicker et al., 2023)</a:t>
            </a:r>
          </a:p>
        </p:txBody>
      </p:sp>
    </p:spTree>
    <p:extLst>
      <p:ext uri="{BB962C8B-B14F-4D97-AF65-F5344CB8AC3E}">
        <p14:creationId xmlns:p14="http://schemas.microsoft.com/office/powerpoint/2010/main" val="4058040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0DF445-A24A-F9A5-B9A9-B30E3E5AB9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CE9268-116A-3D3C-39A3-0B66B4BF1352}"/>
              </a:ext>
            </a:extLst>
          </p:cNvPr>
          <p:cNvSpPr>
            <a:spLocks noGrp="1" noRot="1" noMove="1" noResize="1" noEditPoints="1" noAdjustHandles="1" noChangeArrowheads="1" noChangeShapeType="1"/>
          </p:cNvSpPr>
          <p:nvPr>
            <p:ph type="title"/>
          </p:nvPr>
        </p:nvSpPr>
        <p:spPr>
          <a:xfrm>
            <a:off x="838200" y="365125"/>
            <a:ext cx="10807700" cy="1325563"/>
          </a:xfrm>
        </p:spPr>
        <p:txBody>
          <a:bodyPr>
            <a:normAutofit fontScale="90000"/>
          </a:bodyPr>
          <a:lstStyle/>
          <a:p>
            <a:r>
              <a:rPr lang="en-US" b="1" dirty="0">
                <a:solidFill>
                  <a:schemeClr val="tx2"/>
                </a:solidFill>
              </a:rPr>
              <a:t>Organizational capacity framework (Part 2)</a:t>
            </a:r>
            <a:br>
              <a:rPr lang="en-US" b="1" dirty="0">
                <a:solidFill>
                  <a:schemeClr val="tx2"/>
                </a:solidFill>
              </a:rPr>
            </a:br>
            <a:r>
              <a:rPr lang="en-US" sz="2400" b="1" dirty="0">
                <a:solidFill>
                  <a:schemeClr val="tx2"/>
                </a:solidFill>
              </a:rPr>
              <a:t>By Hall et al. (2003)</a:t>
            </a:r>
          </a:p>
        </p:txBody>
      </p:sp>
      <p:sp>
        <p:nvSpPr>
          <p:cNvPr id="3" name="Content Placeholder 2">
            <a:extLst>
              <a:ext uri="{FF2B5EF4-FFF2-40B4-BE49-F238E27FC236}">
                <a16:creationId xmlns:a16="http://schemas.microsoft.com/office/drawing/2014/main" id="{B4B4861D-F159-30A6-9960-5058AA018D4A}"/>
              </a:ext>
            </a:extLst>
          </p:cNvPr>
          <p:cNvSpPr>
            <a:spLocks noGrp="1"/>
          </p:cNvSpPr>
          <p:nvPr>
            <p:ph idx="1"/>
          </p:nvPr>
        </p:nvSpPr>
        <p:spPr>
          <a:xfrm>
            <a:off x="838200" y="1825625"/>
            <a:ext cx="10515600" cy="4351338"/>
          </a:xfrm>
        </p:spPr>
        <p:txBody>
          <a:bodyPr>
            <a:normAutofit lnSpcReduction="10000"/>
          </a:bodyPr>
          <a:lstStyle/>
          <a:p>
            <a:pPr marL="0" indent="0">
              <a:lnSpc>
                <a:spcPct val="150000"/>
              </a:lnSpc>
              <a:buNone/>
            </a:pPr>
            <a:r>
              <a:rPr lang="en-US" b="1" dirty="0">
                <a:solidFill>
                  <a:schemeClr val="tx2"/>
                </a:solidFill>
              </a:rPr>
              <a:t>Nonprofit framework</a:t>
            </a:r>
          </a:p>
          <a:p>
            <a:pPr marL="0" indent="0">
              <a:lnSpc>
                <a:spcPct val="150000"/>
              </a:lnSpc>
              <a:buNone/>
            </a:pPr>
            <a:r>
              <a:rPr lang="en-US" b="1" dirty="0">
                <a:solidFill>
                  <a:schemeClr val="tx2"/>
                </a:solidFill>
              </a:rPr>
              <a:t>Three (3) ‘external influences’:</a:t>
            </a:r>
          </a:p>
          <a:p>
            <a:pPr lvl="1"/>
            <a:r>
              <a:rPr lang="en-US" dirty="0"/>
              <a:t>Environmental constraints and facilitators (e.g., government, donors)</a:t>
            </a:r>
          </a:p>
          <a:p>
            <a:pPr lvl="1"/>
            <a:r>
              <a:rPr lang="en-US" dirty="0"/>
              <a:t>Access to resources </a:t>
            </a:r>
          </a:p>
          <a:p>
            <a:pPr lvl="1"/>
            <a:r>
              <a:rPr lang="en-US" dirty="0"/>
              <a:t>Historical factors (e.g., prior events, choices)</a:t>
            </a:r>
          </a:p>
          <a:p>
            <a:pPr marL="0" indent="0">
              <a:lnSpc>
                <a:spcPct val="160000"/>
              </a:lnSpc>
              <a:buNone/>
            </a:pPr>
            <a:r>
              <a:rPr lang="en-US" b="1" dirty="0">
                <a:solidFill>
                  <a:schemeClr val="tx2"/>
                </a:solidFill>
              </a:rPr>
              <a:t>Three (3) organizational capacities: </a:t>
            </a:r>
          </a:p>
          <a:p>
            <a:pPr lvl="1"/>
            <a:r>
              <a:rPr lang="en-US" dirty="0"/>
              <a:t>Human </a:t>
            </a:r>
          </a:p>
          <a:p>
            <a:pPr lvl="1"/>
            <a:r>
              <a:rPr lang="en-US" dirty="0"/>
              <a:t>Financial </a:t>
            </a:r>
          </a:p>
          <a:p>
            <a:pPr lvl="1"/>
            <a:r>
              <a:rPr lang="en-US" dirty="0"/>
              <a:t>Structural</a:t>
            </a:r>
          </a:p>
          <a:p>
            <a:pPr marL="914400" lvl="2" indent="0">
              <a:buNone/>
            </a:pPr>
            <a:endParaRPr lang="en-US" dirty="0"/>
          </a:p>
        </p:txBody>
      </p:sp>
    </p:spTree>
    <p:extLst>
      <p:ext uri="{BB962C8B-B14F-4D97-AF65-F5344CB8AC3E}">
        <p14:creationId xmlns:p14="http://schemas.microsoft.com/office/powerpoint/2010/main" val="22927507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91299-DD6F-05FD-72FE-B461FB550868}"/>
              </a:ext>
            </a:extLst>
          </p:cNvPr>
          <p:cNvSpPr>
            <a:spLocks noGrp="1" noRot="1" noMove="1" noResize="1" noEditPoints="1" noAdjustHandles="1" noChangeArrowheads="1" noChangeShapeType="1"/>
          </p:cNvSpPr>
          <p:nvPr>
            <p:ph type="title"/>
          </p:nvPr>
        </p:nvSpPr>
        <p:spPr/>
        <p:txBody>
          <a:bodyPr/>
          <a:lstStyle/>
          <a:p>
            <a:r>
              <a:rPr lang="en-US" b="1" dirty="0">
                <a:solidFill>
                  <a:schemeClr val="tx2"/>
                </a:solidFill>
              </a:rPr>
              <a:t>Financial capacity </a:t>
            </a:r>
          </a:p>
        </p:txBody>
      </p:sp>
      <p:sp>
        <p:nvSpPr>
          <p:cNvPr id="3" name="Content Placeholder 2">
            <a:extLst>
              <a:ext uri="{FF2B5EF4-FFF2-40B4-BE49-F238E27FC236}">
                <a16:creationId xmlns:a16="http://schemas.microsoft.com/office/drawing/2014/main" id="{3C71ED27-4E8E-5797-F0BC-E5DD88810571}"/>
              </a:ext>
            </a:extLst>
          </p:cNvPr>
          <p:cNvSpPr>
            <a:spLocks noGrp="1"/>
          </p:cNvSpPr>
          <p:nvPr>
            <p:ph idx="1"/>
          </p:nvPr>
        </p:nvSpPr>
        <p:spPr/>
        <p:txBody>
          <a:bodyPr/>
          <a:lstStyle/>
          <a:p>
            <a:pPr marL="0" indent="0">
              <a:lnSpc>
                <a:spcPct val="150000"/>
              </a:lnSpc>
              <a:buNone/>
            </a:pPr>
            <a:r>
              <a:rPr lang="en-US" b="1" dirty="0">
                <a:solidFill>
                  <a:schemeClr val="tx2"/>
                </a:solidFill>
              </a:rPr>
              <a:t>Capacity to develop and manage financial resources, including income, costs, assets, and debts.</a:t>
            </a:r>
          </a:p>
          <a:p>
            <a:pPr marL="0" indent="0">
              <a:lnSpc>
                <a:spcPct val="150000"/>
              </a:lnSpc>
              <a:buNone/>
            </a:pPr>
            <a:r>
              <a:rPr lang="en-US" b="1" dirty="0">
                <a:solidFill>
                  <a:schemeClr val="tx2"/>
                </a:solidFill>
              </a:rPr>
              <a:t>Examples </a:t>
            </a:r>
          </a:p>
          <a:p>
            <a:pPr lvl="1"/>
            <a:r>
              <a:rPr lang="en-US" dirty="0"/>
              <a:t>Core funding establishment</a:t>
            </a:r>
          </a:p>
          <a:p>
            <a:pPr lvl="1"/>
            <a:r>
              <a:rPr lang="en-US" dirty="0"/>
              <a:t>Project funding establishment</a:t>
            </a:r>
          </a:p>
          <a:p>
            <a:pPr lvl="1"/>
            <a:r>
              <a:rPr lang="en-US" dirty="0"/>
              <a:t>Cost-saving measures and resource transfer</a:t>
            </a:r>
          </a:p>
          <a:p>
            <a:pPr lvl="1"/>
            <a:r>
              <a:rPr lang="en-US" dirty="0"/>
              <a:t>Grant and scholarship management</a:t>
            </a:r>
          </a:p>
          <a:p>
            <a:pPr lvl="1"/>
            <a:r>
              <a:rPr lang="en-US" dirty="0"/>
              <a:t>Diverse funding sources</a:t>
            </a:r>
          </a:p>
          <a:p>
            <a:endParaRPr lang="en-US" dirty="0"/>
          </a:p>
        </p:txBody>
      </p:sp>
      <p:sp>
        <p:nvSpPr>
          <p:cNvPr id="4" name="TextBox 3">
            <a:extLst>
              <a:ext uri="{FF2B5EF4-FFF2-40B4-BE49-F238E27FC236}">
                <a16:creationId xmlns:a16="http://schemas.microsoft.com/office/drawing/2014/main" id="{29C8B6C1-D5F6-A79E-A996-61FD1B1C0769}"/>
              </a:ext>
            </a:extLst>
          </p:cNvPr>
          <p:cNvSpPr txBox="1"/>
          <p:nvPr/>
        </p:nvSpPr>
        <p:spPr>
          <a:xfrm>
            <a:off x="6972300" y="6242612"/>
            <a:ext cx="5054600" cy="461665"/>
          </a:xfrm>
          <a:prstGeom prst="rect">
            <a:avLst/>
          </a:prstGeom>
          <a:noFill/>
        </p:spPr>
        <p:txBody>
          <a:bodyPr wrap="square">
            <a:spAutoFit/>
          </a:bodyPr>
          <a:lstStyle/>
          <a:p>
            <a:pPr marR="0" lvl="0" algn="just"/>
            <a:r>
              <a:rPr lang="en-US" sz="1200" b="1" dirty="0">
                <a:latin typeface="Arial" panose="020B0604020202020204" pitchFamily="34" charset="0"/>
                <a:ea typeface="Times New Roman" panose="02020603050405020304" pitchFamily="18" charset="0"/>
                <a:cs typeface="Arial" panose="020B0604020202020204" pitchFamily="34" charset="0"/>
              </a:rPr>
              <a:t>Sources of Information: </a:t>
            </a:r>
            <a:r>
              <a:rPr lang="en-US" sz="1200" dirty="0">
                <a:latin typeface="Arial" panose="020B0604020202020204" pitchFamily="34" charset="0"/>
                <a:ea typeface="Times New Roman" panose="02020603050405020304" pitchFamily="18" charset="0"/>
                <a:cs typeface="Arial" panose="020B0604020202020204" pitchFamily="34" charset="0"/>
              </a:rPr>
              <a:t>(Carroll &amp; Stater, 2009; </a:t>
            </a:r>
            <a:r>
              <a:rPr lang="en-US" sz="1200" dirty="0">
                <a:effectLst/>
                <a:latin typeface="Arial" panose="020B0604020202020204" pitchFamily="34" charset="0"/>
                <a:ea typeface="Times New Roman" panose="02020603050405020304" pitchFamily="18" charset="0"/>
                <a:cs typeface="Arial" panose="020B0604020202020204" pitchFamily="34" charset="0"/>
              </a:rPr>
              <a:t>Hall et al., 2003; Maleske &amp; Sant, 2022)</a:t>
            </a:r>
          </a:p>
        </p:txBody>
      </p:sp>
    </p:spTree>
    <p:extLst>
      <p:ext uri="{BB962C8B-B14F-4D97-AF65-F5344CB8AC3E}">
        <p14:creationId xmlns:p14="http://schemas.microsoft.com/office/powerpoint/2010/main" val="21711449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4903</TotalTime>
  <Words>1495</Words>
  <Application>Microsoft Office PowerPoint</Application>
  <PresentationFormat>Widescreen</PresentationFormat>
  <Paragraphs>184</Paragraphs>
  <Slides>26</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Aptos</vt:lpstr>
      <vt:lpstr>Arial</vt:lpstr>
      <vt:lpstr>Arial Black</vt:lpstr>
      <vt:lpstr>Times New Roman</vt:lpstr>
      <vt:lpstr>Office Theme</vt:lpstr>
      <vt:lpstr>Finding Catalysts: Assessing and Building Organizational Capacity in Adaptive Sport</vt:lpstr>
      <vt:lpstr>Icebreaker #1 – Introduce yourself</vt:lpstr>
      <vt:lpstr>Learning objectives</vt:lpstr>
      <vt:lpstr>Learning objective #1: Current organizational capacities</vt:lpstr>
      <vt:lpstr>Organizational capacity defined</vt:lpstr>
      <vt:lpstr>Brainstorming activity</vt:lpstr>
      <vt:lpstr>Organizational capacity framework (Part 1) By Hall et al. (2003)</vt:lpstr>
      <vt:lpstr>Organizational capacity framework (Part 2) By Hall et al. (2003)</vt:lpstr>
      <vt:lpstr>Financial capacity </vt:lpstr>
      <vt:lpstr>Human resource capacity </vt:lpstr>
      <vt:lpstr>Structural capacity – Three types</vt:lpstr>
      <vt:lpstr>Organizing &amp; brainstorming activity</vt:lpstr>
      <vt:lpstr>Learning objective #2: Capacity building process</vt:lpstr>
      <vt:lpstr>Capacity building defined</vt:lpstr>
      <vt:lpstr>Capacity building approaches &amp; critiques </vt:lpstr>
      <vt:lpstr>Capacity building</vt:lpstr>
      <vt:lpstr>Learning objective #3: Planning</vt:lpstr>
      <vt:lpstr>Summary of planning considerations</vt:lpstr>
      <vt:lpstr>Step 1: Baseline capacities </vt:lpstr>
      <vt:lpstr>Step 2: Scanning and interpretation of stimuli</vt:lpstr>
      <vt:lpstr>Step 3: Assessment of needs, readiness, and alternative strategies</vt:lpstr>
      <vt:lpstr>Step 4: Validation and decision to build capacity</vt:lpstr>
      <vt:lpstr>Step 5: Design and implementation</vt:lpstr>
      <vt:lpstr>Step 6: Monitoring, evaluation, and learning</vt:lpstr>
      <vt:lpstr>Conclusion – Revisiting Learning Objectives</vt:lpstr>
      <vt:lpstr>Thank you Q&amp;A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Christine Maleske</dc:creator>
  <cp:lastModifiedBy>Cayla Hammaker</cp:lastModifiedBy>
  <cp:revision>2</cp:revision>
  <dcterms:created xsi:type="dcterms:W3CDTF">2025-04-01T21:13:45Z</dcterms:created>
  <dcterms:modified xsi:type="dcterms:W3CDTF">2025-05-01T12:32:29Z</dcterms:modified>
</cp:coreProperties>
</file>