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556500" cy="10693400"/>
  <p:notesSz cx="6858000" cy="9144000"/>
  <p:embeddedFontLst>
    <p:embeddedFont>
      <p:font typeface="Impact" charset="1" panose="020B0806030902050204"/>
      <p:regular r:id="rId23"/>
    </p:embeddedFont>
    <p:embeddedFont>
      <p:font typeface="Aileron Bold" charset="1" panose="00000800000000000000"/>
      <p:regular r:id="rId24"/>
    </p:embeddedFont>
    <p:embeddedFont>
      <p:font typeface="Aileron" charset="1" panose="00000500000000000000"/>
      <p:regular r:id="rId25"/>
    </p:embeddedFont>
    <p:embeddedFont>
      <p:font typeface="Canva Sans" charset="1" panose="020B0503030501040103"/>
      <p:regular r:id="rId26"/>
    </p:embeddedFont>
    <p:embeddedFont>
      <p:font typeface="Brittany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Relationship Id="rId4" Target="https://www.betterup.com/blog/types-of-listening#one" TargetMode="External" Type="http://schemas.openxmlformats.org/officeDocument/2006/relationships/hyperlink"/><Relationship Id="rId5" Target="https://www.betterup.com/blog/types-of-listening#one" TargetMode="External" Type="http://schemas.openxmlformats.org/officeDocument/2006/relationships/hyperlink"/><Relationship Id="rId6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https://www.betterup.com/blog/types-of-listening#one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95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28532" y="3350322"/>
            <a:ext cx="3421499" cy="425576"/>
            <a:chOff x="0" y="0"/>
            <a:chExt cx="1226188" cy="1525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6188" cy="152517"/>
            </a:xfrm>
            <a:custGeom>
              <a:avLst/>
              <a:gdLst/>
              <a:ahLst/>
              <a:cxnLst/>
              <a:rect r="r" b="b" t="t" l="l"/>
              <a:pathLst>
                <a:path h="152517" w="1226188">
                  <a:moveTo>
                    <a:pt x="0" y="0"/>
                  </a:moveTo>
                  <a:lnTo>
                    <a:pt x="1226188" y="0"/>
                  </a:lnTo>
                  <a:lnTo>
                    <a:pt x="1226188" y="152517"/>
                  </a:lnTo>
                  <a:lnTo>
                    <a:pt x="0" y="152517"/>
                  </a:lnTo>
                  <a:close/>
                </a:path>
              </a:pathLst>
            </a:custGeom>
            <a:solidFill>
              <a:srgbClr val="36954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226188" cy="181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l="-79563" t="0" r="-32712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26800" y="9615604"/>
            <a:ext cx="669767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3120518" y="756000"/>
            <a:ext cx="1318965" cy="963584"/>
          </a:xfrm>
          <a:custGeom>
            <a:avLst/>
            <a:gdLst/>
            <a:ahLst/>
            <a:cxnLst/>
            <a:rect r="r" b="b" t="t" l="l"/>
            <a:pathLst>
              <a:path h="963584" w="1318965">
                <a:moveTo>
                  <a:pt x="0" y="0"/>
                </a:moveTo>
                <a:lnTo>
                  <a:pt x="1318964" y="0"/>
                </a:lnTo>
                <a:lnTo>
                  <a:pt x="1318964" y="963584"/>
                </a:lnTo>
                <a:lnTo>
                  <a:pt x="0" y="963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35530" y="1861197"/>
            <a:ext cx="6688940" cy="3724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24"/>
              </a:lnSpc>
            </a:pPr>
            <a:r>
              <a:rPr lang="en-US" sz="12523">
                <a:solidFill>
                  <a:srgbClr val="EEEEEE"/>
                </a:solidFill>
                <a:latin typeface="Impact"/>
                <a:ea typeface="Impact"/>
                <a:cs typeface="Impact"/>
                <a:sym typeface="Impact"/>
              </a:rPr>
              <a:t>NAVIGATING  CHALLENGES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286800" y="3160427"/>
            <a:ext cx="563231" cy="189895"/>
            <a:chOff x="0" y="0"/>
            <a:chExt cx="201849" cy="6805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1849" cy="68054"/>
            </a:xfrm>
            <a:custGeom>
              <a:avLst/>
              <a:gdLst/>
              <a:ahLst/>
              <a:cxnLst/>
              <a:rect r="r" b="b" t="t" l="l"/>
              <a:pathLst>
                <a:path h="68054" w="201849">
                  <a:moveTo>
                    <a:pt x="0" y="0"/>
                  </a:moveTo>
                  <a:lnTo>
                    <a:pt x="201849" y="0"/>
                  </a:lnTo>
                  <a:lnTo>
                    <a:pt x="201849" y="68054"/>
                  </a:lnTo>
                  <a:lnTo>
                    <a:pt x="0" y="68054"/>
                  </a:lnTo>
                  <a:close/>
                </a:path>
              </a:pathLst>
            </a:custGeom>
            <a:solidFill>
              <a:srgbClr val="36954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201849" cy="966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35530" y="8972433"/>
            <a:ext cx="6688940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b="true" sz="2199" spc="186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The Power of Transparent Communication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28532" y="9728358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EEEEEE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64411" y="2653603"/>
            <a:ext cx="4631177" cy="146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84"/>
              </a:lnSpc>
            </a:pPr>
            <a:r>
              <a:rPr lang="en-US" b="true" sz="8560" spc="-47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Nonprofit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10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1568787"/>
            <a:ext cx="6056730" cy="99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COMMUNICATION PLAN TEMPLATE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47270" y="3002395"/>
            <a:ext cx="6065461" cy="2835875"/>
            <a:chOff x="0" y="0"/>
            <a:chExt cx="1796395" cy="83989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96395" cy="839895"/>
            </a:xfrm>
            <a:custGeom>
              <a:avLst/>
              <a:gdLst/>
              <a:ahLst/>
              <a:cxnLst/>
              <a:rect r="r" b="b" t="t" l="l"/>
              <a:pathLst>
                <a:path h="839895" w="1796395">
                  <a:moveTo>
                    <a:pt x="0" y="0"/>
                  </a:moveTo>
                  <a:lnTo>
                    <a:pt x="1796395" y="0"/>
                  </a:lnTo>
                  <a:lnTo>
                    <a:pt x="1796395" y="839895"/>
                  </a:lnTo>
                  <a:lnTo>
                    <a:pt x="0" y="8398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DAB58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796395" cy="868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91909" y="3162586"/>
            <a:ext cx="5401487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9" spc="109">
                <a:solidFill>
                  <a:srgbClr val="444444"/>
                </a:solidFill>
                <a:latin typeface="Aileron"/>
                <a:ea typeface="Aileron"/>
                <a:cs typeface="Aileron"/>
                <a:sym typeface="Aileron"/>
                <a:hlinkClick r:id="rId4" tooltip="https://www.betterup.com/blog/types-of-listening#one"/>
              </a:rPr>
              <a:t>Vision, mission, and values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91909" y="6458560"/>
            <a:ext cx="5401487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9" spc="109">
                <a:solidFill>
                  <a:srgbClr val="444444"/>
                </a:solidFill>
                <a:latin typeface="Aileron"/>
                <a:ea typeface="Aileron"/>
                <a:cs typeface="Aileron"/>
                <a:sym typeface="Aileron"/>
                <a:hlinkClick r:id="rId5" tooltip="https://www.betterup.com/blog/types-of-listening#one"/>
              </a:rPr>
              <a:t>Stakeholders </a:t>
            </a:r>
            <a:r>
              <a:rPr lang="en-US" sz="2199" spc="109">
                <a:solidFill>
                  <a:srgbClr val="444444"/>
                </a:solidFill>
                <a:latin typeface="Aileron"/>
                <a:ea typeface="Aileron"/>
                <a:cs typeface="Aileron"/>
                <a:sym typeface="Aileron"/>
              </a:rPr>
              <a:t>and channels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47270" y="6264721"/>
            <a:ext cx="6065461" cy="2835875"/>
            <a:chOff x="0" y="0"/>
            <a:chExt cx="1796395" cy="83989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96395" cy="839895"/>
            </a:xfrm>
            <a:custGeom>
              <a:avLst/>
              <a:gdLst/>
              <a:ahLst/>
              <a:cxnLst/>
              <a:rect r="r" b="b" t="t" l="l"/>
              <a:pathLst>
                <a:path h="839895" w="1796395">
                  <a:moveTo>
                    <a:pt x="0" y="0"/>
                  </a:moveTo>
                  <a:lnTo>
                    <a:pt x="1796395" y="0"/>
                  </a:lnTo>
                  <a:lnTo>
                    <a:pt x="1796395" y="839895"/>
                  </a:lnTo>
                  <a:lnTo>
                    <a:pt x="0" y="8398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DAB58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1796395" cy="868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true" flipV="true" rot="0">
            <a:off x="5418504" y="2954105"/>
            <a:ext cx="1430227" cy="1430227"/>
          </a:xfrm>
          <a:custGeom>
            <a:avLst/>
            <a:gdLst/>
            <a:ahLst/>
            <a:cxnLst/>
            <a:rect r="r" b="b" t="t" l="l"/>
            <a:pathLst>
              <a:path h="1430227" w="1430227">
                <a:moveTo>
                  <a:pt x="1430226" y="1430227"/>
                </a:moveTo>
                <a:lnTo>
                  <a:pt x="0" y="1430227"/>
                </a:lnTo>
                <a:lnTo>
                  <a:pt x="0" y="0"/>
                </a:lnTo>
                <a:lnTo>
                  <a:pt x="1430226" y="0"/>
                </a:lnTo>
                <a:lnTo>
                  <a:pt x="1430226" y="1430227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11270" y="4420332"/>
            <a:ext cx="1430227" cy="1430227"/>
          </a:xfrm>
          <a:custGeom>
            <a:avLst/>
            <a:gdLst/>
            <a:ahLst/>
            <a:cxnLst/>
            <a:rect r="r" b="b" t="t" l="l"/>
            <a:pathLst>
              <a:path h="1430227" w="1430227">
                <a:moveTo>
                  <a:pt x="0" y="0"/>
                </a:moveTo>
                <a:lnTo>
                  <a:pt x="1430226" y="0"/>
                </a:lnTo>
                <a:lnTo>
                  <a:pt x="1430226" y="1430227"/>
                </a:lnTo>
                <a:lnTo>
                  <a:pt x="0" y="14302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1270" y="7715860"/>
            <a:ext cx="1430227" cy="1430227"/>
          </a:xfrm>
          <a:custGeom>
            <a:avLst/>
            <a:gdLst/>
            <a:ahLst/>
            <a:cxnLst/>
            <a:rect r="r" b="b" t="t" l="l"/>
            <a:pathLst>
              <a:path h="1430227" w="1430227">
                <a:moveTo>
                  <a:pt x="0" y="0"/>
                </a:moveTo>
                <a:lnTo>
                  <a:pt x="1430226" y="0"/>
                </a:lnTo>
                <a:lnTo>
                  <a:pt x="1430226" y="1430227"/>
                </a:lnTo>
                <a:lnTo>
                  <a:pt x="0" y="14302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true" rot="0">
            <a:off x="5418504" y="6228795"/>
            <a:ext cx="1430227" cy="1430227"/>
          </a:xfrm>
          <a:custGeom>
            <a:avLst/>
            <a:gdLst/>
            <a:ahLst/>
            <a:cxnLst/>
            <a:rect r="r" b="b" t="t" l="l"/>
            <a:pathLst>
              <a:path h="1430227" w="1430227">
                <a:moveTo>
                  <a:pt x="1430226" y="1430226"/>
                </a:moveTo>
                <a:lnTo>
                  <a:pt x="0" y="1430226"/>
                </a:lnTo>
                <a:lnTo>
                  <a:pt x="0" y="0"/>
                </a:lnTo>
                <a:lnTo>
                  <a:pt x="1430226" y="0"/>
                </a:lnTo>
                <a:lnTo>
                  <a:pt x="1430226" y="1430226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56000" y="2331375"/>
            <a:ext cx="6065461" cy="2835875"/>
            <a:chOff x="0" y="0"/>
            <a:chExt cx="1796395" cy="8398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96395" cy="839895"/>
            </a:xfrm>
            <a:custGeom>
              <a:avLst/>
              <a:gdLst/>
              <a:ahLst/>
              <a:cxnLst/>
              <a:rect r="r" b="b" t="t" l="l"/>
              <a:pathLst>
                <a:path h="839895" w="1796395">
                  <a:moveTo>
                    <a:pt x="0" y="0"/>
                  </a:moveTo>
                  <a:lnTo>
                    <a:pt x="1796395" y="0"/>
                  </a:lnTo>
                  <a:lnTo>
                    <a:pt x="1796395" y="839895"/>
                  </a:lnTo>
                  <a:lnTo>
                    <a:pt x="0" y="8398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DAB58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796395" cy="868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56000" y="5593701"/>
            <a:ext cx="6065461" cy="2835875"/>
            <a:chOff x="0" y="0"/>
            <a:chExt cx="1796395" cy="83989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96395" cy="839895"/>
            </a:xfrm>
            <a:custGeom>
              <a:avLst/>
              <a:gdLst/>
              <a:ahLst/>
              <a:cxnLst/>
              <a:rect r="r" b="b" t="t" l="l"/>
              <a:pathLst>
                <a:path h="839895" w="1796395">
                  <a:moveTo>
                    <a:pt x="0" y="0"/>
                  </a:moveTo>
                  <a:lnTo>
                    <a:pt x="1796395" y="0"/>
                  </a:lnTo>
                  <a:lnTo>
                    <a:pt x="1796395" y="839895"/>
                  </a:lnTo>
                  <a:lnTo>
                    <a:pt x="0" y="8398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DAB58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796395" cy="868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11270" y="7035315"/>
            <a:ext cx="1430227" cy="1430227"/>
          </a:xfrm>
          <a:custGeom>
            <a:avLst/>
            <a:gdLst/>
            <a:ahLst/>
            <a:cxnLst/>
            <a:rect r="r" b="b" t="t" l="l"/>
            <a:pathLst>
              <a:path h="1430227" w="1430227">
                <a:moveTo>
                  <a:pt x="0" y="0"/>
                </a:moveTo>
                <a:lnTo>
                  <a:pt x="1430226" y="0"/>
                </a:lnTo>
                <a:lnTo>
                  <a:pt x="1430226" y="1430227"/>
                </a:lnTo>
                <a:lnTo>
                  <a:pt x="0" y="1430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11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00639" y="2491566"/>
            <a:ext cx="5401487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9" spc="109">
                <a:solidFill>
                  <a:srgbClr val="444444"/>
                </a:solidFill>
                <a:latin typeface="Aileron"/>
                <a:ea typeface="Aileron"/>
                <a:cs typeface="Aileron"/>
                <a:sym typeface="Aileron"/>
                <a:hlinkClick r:id="rId5" tooltip="https://www.betterup.com/blog/types-of-listening#one"/>
              </a:rPr>
              <a:t>Timeline and key deliverables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00639" y="5787540"/>
            <a:ext cx="5401487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9" spc="109">
                <a:solidFill>
                  <a:srgbClr val="444444"/>
                </a:solidFill>
                <a:latin typeface="Aileron"/>
                <a:ea typeface="Aileron"/>
                <a:cs typeface="Aileron"/>
                <a:sym typeface="Aileron"/>
              </a:rPr>
              <a:t>Accessibility checklist</a:t>
            </a:r>
          </a:p>
        </p:txBody>
      </p:sp>
      <p:sp>
        <p:nvSpPr>
          <p:cNvPr name="Freeform 16" id="16"/>
          <p:cNvSpPr/>
          <p:nvPr/>
        </p:nvSpPr>
        <p:spPr>
          <a:xfrm flipH="true" flipV="true" rot="0">
            <a:off x="5427234" y="2270796"/>
            <a:ext cx="1430227" cy="1430227"/>
          </a:xfrm>
          <a:custGeom>
            <a:avLst/>
            <a:gdLst/>
            <a:ahLst/>
            <a:cxnLst/>
            <a:rect r="r" b="b" t="t" l="l"/>
            <a:pathLst>
              <a:path h="1430227" w="1430227">
                <a:moveTo>
                  <a:pt x="1430227" y="1430227"/>
                </a:moveTo>
                <a:lnTo>
                  <a:pt x="0" y="1430227"/>
                </a:lnTo>
                <a:lnTo>
                  <a:pt x="0" y="0"/>
                </a:lnTo>
                <a:lnTo>
                  <a:pt x="1430227" y="0"/>
                </a:lnTo>
                <a:lnTo>
                  <a:pt x="1430227" y="1430227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5427234" y="5521701"/>
            <a:ext cx="1430227" cy="1430227"/>
          </a:xfrm>
          <a:custGeom>
            <a:avLst/>
            <a:gdLst/>
            <a:ahLst/>
            <a:cxnLst/>
            <a:rect r="r" b="b" t="t" l="l"/>
            <a:pathLst>
              <a:path h="1430227" w="1430227">
                <a:moveTo>
                  <a:pt x="1430227" y="1430227"/>
                </a:moveTo>
                <a:lnTo>
                  <a:pt x="0" y="1430227"/>
                </a:lnTo>
                <a:lnTo>
                  <a:pt x="0" y="0"/>
                </a:lnTo>
                <a:lnTo>
                  <a:pt x="1430227" y="0"/>
                </a:lnTo>
                <a:lnTo>
                  <a:pt x="1430227" y="1430227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1270" y="3773023"/>
            <a:ext cx="1430227" cy="1430227"/>
          </a:xfrm>
          <a:custGeom>
            <a:avLst/>
            <a:gdLst/>
            <a:ahLst/>
            <a:cxnLst/>
            <a:rect r="r" b="b" t="t" l="l"/>
            <a:pathLst>
              <a:path h="1430227" w="1430227">
                <a:moveTo>
                  <a:pt x="0" y="0"/>
                </a:moveTo>
                <a:lnTo>
                  <a:pt x="1430226" y="0"/>
                </a:lnTo>
                <a:lnTo>
                  <a:pt x="1430226" y="1430227"/>
                </a:lnTo>
                <a:lnTo>
                  <a:pt x="0" y="1430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V="true">
            <a:off x="1070202" y="4319219"/>
            <a:ext cx="5463263" cy="26414"/>
          </a:xfrm>
          <a:prstGeom prst="line">
            <a:avLst/>
          </a:prstGeom>
          <a:ln cap="rnd" w="19050">
            <a:solidFill>
              <a:srgbClr val="39393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1070156" y="5735633"/>
            <a:ext cx="5463263" cy="26414"/>
          </a:xfrm>
          <a:prstGeom prst="line">
            <a:avLst/>
          </a:prstGeom>
          <a:ln cap="rnd" w="19050">
            <a:solidFill>
              <a:srgbClr val="39393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1070110" y="7153967"/>
            <a:ext cx="5463263" cy="26414"/>
          </a:xfrm>
          <a:prstGeom prst="line">
            <a:avLst/>
          </a:prstGeom>
          <a:ln cap="rnd" w="19050">
            <a:solidFill>
              <a:srgbClr val="39393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1070063" y="8686600"/>
            <a:ext cx="5463263" cy="26414"/>
          </a:xfrm>
          <a:prstGeom prst="line">
            <a:avLst/>
          </a:prstGeom>
          <a:ln cap="rnd" w="19050">
            <a:solidFill>
              <a:srgbClr val="39393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12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000" y="1568787"/>
            <a:ext cx="6056730" cy="99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CONFLICT RESOLUTION TRACKER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70202" y="3265999"/>
            <a:ext cx="541968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228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Date Issue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70202" y="6104947"/>
            <a:ext cx="561112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228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Resolution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70202" y="4686613"/>
            <a:ext cx="5327465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228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Action Taken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70202" y="7637580"/>
            <a:ext cx="561112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228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Follow Up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13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1568787"/>
            <a:ext cx="6056730" cy="1468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INCLUSIVE COMMUNICATION CHECKLIST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6000" y="3726801"/>
            <a:ext cx="6048000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________________________________________</a:t>
            </a:r>
          </a:p>
          <a:p>
            <a:pPr algn="ctr">
              <a:lnSpc>
                <a:spcPts val="3079"/>
              </a:lnSpc>
            </a:pP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________________________________________</a:t>
            </a:r>
          </a:p>
          <a:p>
            <a:pPr algn="ctr">
              <a:lnSpc>
                <a:spcPts val="3079"/>
              </a:lnSpc>
            </a:pP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________________________________________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64730" y="6047971"/>
            <a:ext cx="6048000" cy="2715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________________________________________</a:t>
            </a:r>
          </a:p>
          <a:p>
            <a:pPr algn="ctr">
              <a:lnSpc>
                <a:spcPts val="3079"/>
              </a:lnSpc>
            </a:pP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________________________________________</a:t>
            </a:r>
          </a:p>
          <a:p>
            <a:pPr algn="ctr">
              <a:lnSpc>
                <a:spcPts val="3079"/>
              </a:lnSpc>
            </a:pP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________________________________________</a:t>
            </a:r>
          </a:p>
          <a:p>
            <a:pPr algn="ctr">
              <a:lnSpc>
                <a:spcPts val="3079"/>
              </a:lnSpc>
            </a:pP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________________________________________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14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2128690"/>
            <a:ext cx="6056730" cy="4668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228" b="true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Inclusive Communication for People with Disabilities.</a:t>
            </a:r>
          </a:p>
          <a:p>
            <a:pPr algn="l">
              <a:lnSpc>
                <a:spcPts val="3079"/>
              </a:lnSpc>
            </a:pP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Focus on strengths and contributions of individuals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Accommodations are standard, not special requests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Create calm, respectful spaces for feedback and support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Value each person’s unique way of understanding and expressing themselves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15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3012780"/>
            <a:ext cx="6056730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I feel safe giving feedback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I know how decisions are made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I understand our values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I feel respected and included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6000" y="1568787"/>
            <a:ext cx="6056730" cy="99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TRANSPARENCY CULTURE SURVEY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56000" y="4729020"/>
            <a:ext cx="6048000" cy="4705138"/>
            <a:chOff x="0" y="0"/>
            <a:chExt cx="1706603" cy="132767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06603" cy="1327679"/>
            </a:xfrm>
            <a:custGeom>
              <a:avLst/>
              <a:gdLst/>
              <a:ahLst/>
              <a:cxnLst/>
              <a:rect r="r" b="b" t="t" l="l"/>
              <a:pathLst>
                <a:path h="1327679" w="1706603">
                  <a:moveTo>
                    <a:pt x="0" y="0"/>
                  </a:moveTo>
                  <a:lnTo>
                    <a:pt x="1706603" y="0"/>
                  </a:lnTo>
                  <a:lnTo>
                    <a:pt x="1706603" y="1327679"/>
                  </a:lnTo>
                  <a:lnTo>
                    <a:pt x="0" y="13276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69546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706603" cy="13562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48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16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6000" y="1726445"/>
            <a:ext cx="6056730" cy="7534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Masters in Public Administration</a:t>
            </a:r>
          </a:p>
          <a:p>
            <a:pPr algn="l">
              <a:lnSpc>
                <a:spcPts val="2859"/>
              </a:lnSpc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Bachelors in Public Relations in Internal Communication</a:t>
            </a:r>
          </a:p>
          <a:p>
            <a:pPr algn="l">
              <a:lnSpc>
                <a:spcPts val="2859"/>
              </a:lnSpc>
            </a:pPr>
          </a:p>
          <a:p>
            <a:pPr algn="l">
              <a:lnSpc>
                <a:spcPts val="2859"/>
              </a:lnSpc>
            </a:pPr>
            <a:r>
              <a:rPr lang="en-US" sz="2199" spc="228" b="true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Certifications: </a:t>
            </a:r>
          </a:p>
          <a:p>
            <a:pPr algn="l"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Conflict Resolution</a:t>
            </a:r>
          </a:p>
          <a:p>
            <a:pPr algn="l" marL="474979" indent="-237490" lvl="1">
              <a:lnSpc>
                <a:spcPts val="263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Maxwell Leadership and Communication</a:t>
            </a:r>
          </a:p>
          <a:p>
            <a:pPr algn="l"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Center for Creative Leadership</a:t>
            </a:r>
          </a:p>
          <a:p>
            <a:pPr algn="l"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Volunteer Management </a:t>
            </a:r>
          </a:p>
          <a:p>
            <a:pPr algn="l"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Nonprofit Management </a:t>
            </a:r>
          </a:p>
          <a:p>
            <a:pPr algn="l"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Neuroencoding </a:t>
            </a:r>
          </a:p>
          <a:p>
            <a:pPr algn="l"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Brain Health Trainer </a:t>
            </a:r>
          </a:p>
          <a:p>
            <a:pPr algn="l"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Neuroscience Leadership and Coaching </a:t>
            </a:r>
          </a:p>
          <a:p>
            <a:pPr algn="l"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Thriving Women in Business</a:t>
            </a:r>
          </a:p>
          <a:p>
            <a:pPr algn="l">
              <a:lnSpc>
                <a:spcPts val="2859"/>
              </a:lnSpc>
            </a:pPr>
          </a:p>
          <a:p>
            <a:pPr algn="l">
              <a:lnSpc>
                <a:spcPts val="2859"/>
              </a:lnSpc>
            </a:pPr>
            <a:r>
              <a:rPr lang="en-US" sz="2199" spc="228" b="true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Facilitation: </a:t>
            </a:r>
          </a:p>
          <a:p>
            <a:pPr algn="l"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EPIC Ohana Conferences - DHS and Family Court </a:t>
            </a:r>
          </a:p>
          <a:p>
            <a:pPr algn="l"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 spc="228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Conferences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813150"/>
            <a:ext cx="6056730" cy="515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ABOUT ME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95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-46137" t="0" r="-66137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431472" y="3457030"/>
            <a:ext cx="2726322" cy="2726322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-4221021">
            <a:off x="4792797" y="5697764"/>
            <a:ext cx="743665" cy="231466"/>
          </a:xfrm>
          <a:custGeom>
            <a:avLst/>
            <a:gdLst/>
            <a:ahLst/>
            <a:cxnLst/>
            <a:rect r="r" b="b" t="t" l="l"/>
            <a:pathLst>
              <a:path h="231466" w="743665">
                <a:moveTo>
                  <a:pt x="0" y="0"/>
                </a:moveTo>
                <a:lnTo>
                  <a:pt x="743665" y="0"/>
                </a:lnTo>
                <a:lnTo>
                  <a:pt x="743665" y="231466"/>
                </a:lnTo>
                <a:lnTo>
                  <a:pt x="0" y="231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238385" y="540318"/>
            <a:ext cx="1083230" cy="791365"/>
          </a:xfrm>
          <a:custGeom>
            <a:avLst/>
            <a:gdLst/>
            <a:ahLst/>
            <a:cxnLst/>
            <a:rect r="r" b="b" t="t" l="l"/>
            <a:pathLst>
              <a:path h="791365" w="1083230">
                <a:moveTo>
                  <a:pt x="0" y="0"/>
                </a:moveTo>
                <a:lnTo>
                  <a:pt x="1083230" y="0"/>
                </a:lnTo>
                <a:lnTo>
                  <a:pt x="1083230" y="791364"/>
                </a:lnTo>
                <a:lnTo>
                  <a:pt x="0" y="7913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6995202"/>
            <a:ext cx="7560000" cy="3696798"/>
            <a:chOff x="0" y="0"/>
            <a:chExt cx="2709333" cy="13248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9333" cy="1324849"/>
            </a:xfrm>
            <a:custGeom>
              <a:avLst/>
              <a:gdLst/>
              <a:ahLst/>
              <a:cxnLst/>
              <a:rect r="r" b="b" t="t" l="l"/>
              <a:pathLst>
                <a:path h="1324849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324849"/>
                  </a:lnTo>
                  <a:lnTo>
                    <a:pt x="0" y="1324849"/>
                  </a:lnTo>
                  <a:close/>
                </a:path>
              </a:pathLst>
            </a:custGeom>
            <a:solidFill>
              <a:srgbClr val="36954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2709333" cy="1353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23765" y="7327093"/>
            <a:ext cx="4988235" cy="2608907"/>
            <a:chOff x="0" y="0"/>
            <a:chExt cx="6650979" cy="347854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66675"/>
              <a:ext cx="6650979" cy="11772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712"/>
                </a:lnSpc>
              </a:pPr>
              <a:r>
                <a:rPr lang="en-US" sz="6215" spc="329">
                  <a:solidFill>
                    <a:srgbClr val="FFFFFF"/>
                  </a:solidFill>
                  <a:latin typeface="Brittany"/>
                  <a:ea typeface="Brittany"/>
                  <a:cs typeface="Brittany"/>
                  <a:sym typeface="Brittany"/>
                </a:rPr>
                <a:t>Vince Abramo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317357"/>
              <a:ext cx="6650979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079"/>
                </a:lnSpc>
                <a:spcBef>
                  <a:spcPct val="0"/>
                </a:spcBef>
              </a:pPr>
              <a:r>
                <a:rPr lang="en-US" b="true" sz="2199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Consultant | Speaker | Trainer | Coach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53159" y="1894853"/>
              <a:ext cx="5439509" cy="15836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99"/>
                </a:lnSpc>
              </a:pPr>
              <a:r>
                <a:rPr lang="en-US" b="true" sz="2199" spc="21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808-818-5353</a:t>
              </a:r>
            </a:p>
            <a:p>
              <a:pPr algn="just">
                <a:lnSpc>
                  <a:spcPts val="3299"/>
                </a:lnSpc>
              </a:pPr>
              <a:r>
                <a:rPr lang="en-US" b="true" sz="2199" spc="21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change@bambooshoot.co</a:t>
              </a:r>
            </a:p>
            <a:p>
              <a:pPr algn="just">
                <a:lnSpc>
                  <a:spcPts val="3299"/>
                </a:lnSpc>
              </a:pPr>
              <a:r>
                <a:rPr lang="en-US" b="true" sz="2199" spc="21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www.bambooshoot.co</a:t>
              </a:r>
            </a:p>
          </p:txBody>
        </p:sp>
      </p:grpSp>
      <p:sp>
        <p:nvSpPr>
          <p:cNvPr name="Freeform 13" id="13" descr="picture of Vince smiling with black and cream colored dress, necklace, and crutches"/>
          <p:cNvSpPr/>
          <p:nvPr/>
        </p:nvSpPr>
        <p:spPr>
          <a:xfrm flipH="true" flipV="false" rot="0">
            <a:off x="-713657" y="6332502"/>
            <a:ext cx="2873260" cy="4359498"/>
          </a:xfrm>
          <a:custGeom>
            <a:avLst/>
            <a:gdLst/>
            <a:ahLst/>
            <a:cxnLst/>
            <a:rect r="r" b="b" t="t" l="l"/>
            <a:pathLst>
              <a:path h="4359498" w="2873260">
                <a:moveTo>
                  <a:pt x="2873260" y="0"/>
                </a:moveTo>
                <a:lnTo>
                  <a:pt x="0" y="0"/>
                </a:lnTo>
                <a:lnTo>
                  <a:pt x="0" y="4359498"/>
                </a:lnTo>
                <a:lnTo>
                  <a:pt x="2873260" y="4359498"/>
                </a:lnTo>
                <a:lnTo>
                  <a:pt x="2873260" y="0"/>
                </a:lnTo>
                <a:close/>
              </a:path>
            </a:pathLst>
          </a:custGeom>
          <a:blipFill>
            <a:blip r:embed="rId7"/>
            <a:stretch>
              <a:fillRect l="-69059" t="-24412" r="-63772" b="-105769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56000" y="1592715"/>
            <a:ext cx="6048000" cy="638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3"/>
              </a:lnSpc>
            </a:pPr>
            <a:r>
              <a:rPr lang="en-US" sz="4153" spc="207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KEEP THE MOMENTUM GOING!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6000" y="2216600"/>
            <a:ext cx="6048000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199" spc="10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Loved these prompts? Continue your growth journey with powerful tools, workshops, and personalized coaching.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29399" y="5999691"/>
            <a:ext cx="2301202" cy="60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36"/>
              </a:lnSpc>
            </a:pPr>
            <a:r>
              <a:rPr lang="en-US" sz="1874" spc="93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Scan for upcoming workshop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56000" y="2919375"/>
            <a:ext cx="6056730" cy="6230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Purpose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To help nonprofits foster a culture of transparent, respectful, and strength-based communication across all levels—board, staff, volunteers, and clients—with an emphasis on conflict prevention, inclusion, and actionable communication strategies.</a:t>
            </a:r>
          </a:p>
          <a:p>
            <a:pPr algn="l">
              <a:lnSpc>
                <a:spcPts val="3080"/>
              </a:lnSpc>
            </a:pPr>
          </a:p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Learning Objectives</a:t>
            </a:r>
          </a:p>
          <a:p>
            <a:pPr algn="l">
              <a:lnSpc>
                <a:spcPts val="3080"/>
              </a:lnSpc>
            </a:pP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Understand the Role of Transparent Communication</a:t>
            </a:r>
          </a:p>
          <a:p>
            <a:pPr algn="l">
              <a:lnSpc>
                <a:spcPts val="3080"/>
              </a:lnSpc>
            </a:pP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Identify Strategies for Enhancing Inclusion</a:t>
            </a:r>
          </a:p>
          <a:p>
            <a:pPr algn="l">
              <a:lnSpc>
                <a:spcPts val="3080"/>
              </a:lnSpc>
            </a:pP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Develop Actionable Communication Plans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47270" y="1509517"/>
            <a:ext cx="6056730" cy="99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PURPOSE AND LEARNING OBJECTIVES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47270" y="1509517"/>
            <a:ext cx="6056730" cy="1468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UNDERSTAND THE</a:t>
            </a:r>
          </a:p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ROLE OF TRANSPARENT COMMUNICATION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6000" y="2919375"/>
            <a:ext cx="6056730" cy="6621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Open Communication: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Encourage honest conversations and feedback from all team members, regardless of their background or ability.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Clarity: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Provide clear information about goals, roles, and expectations, especially regarding disability inclusion.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Accessibility: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Ensure information is available to everyone in formats they can use (e.g., screen readers, large print, captioning).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Inclusivity: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Create a culture where people of all abilities feel welcome and valued.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Accountability: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Show commitment to your mission, values, and the principles of equity and inclusion.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47270" y="1509517"/>
            <a:ext cx="6056730" cy="1468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3800" b="true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I</a:t>
            </a: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DENTIFY STRATEGIES FOR ENHANCING INCLUSION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2919375"/>
            <a:ext cx="6056730" cy="6230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Open Communication: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Invite input from all stakeholder levels—from board members to clients.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Accessibility: 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Share all materials in accessible formats and ensure digital content meets accessibility standards.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Personalized Support: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Provide accommodations, assistive tech, or flexibility where needed.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Training &amp; Education: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Regularly train your team on inclusive practices and disability awareness.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Inclusive Language: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Avoid stigmatizing language; use respectful and current terminology.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6000" y="1974904"/>
            <a:ext cx="6056730" cy="5840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Visual Communication: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Use inclusive imagery and design a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ccessibl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e visual content.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Feedback Mechanisms: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Ask for and act on feedback about communicati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on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a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n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d 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incl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u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si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o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n.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Create Safe Spaces: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Encourage open expression without fear of backlash.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Celebrate Diversity: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Acknowledge the unique value each pe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r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so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n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br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ing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s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to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the team.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Environmental Consideration: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Ensure e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ve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nt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an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d pro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g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r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a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m acc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e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ss through thoughtful planning of space, transport, and layout.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6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47270" y="1509517"/>
            <a:ext cx="6056730" cy="99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DEVELOP ACTIONABLE COMMUNICATION PLANS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2919375"/>
            <a:ext cx="6056730" cy="6230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Assessment: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Evaluate your current communication practices.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Seek Feedback: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Use surveys, interviews, and informal check-ins.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Develop Vision, Mission &amp; Goals: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Ensure these reflect your commitment to inclusion.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Put the Plan into Action: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Embed communication plans into operations.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Monitor &amp; Evaluate: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Track what’s working and adjust as needed.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Ensure Accessibility: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Make all internal and external communications formats inclusive.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Integrate into Meetings: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Align communication habits with existing rhythms.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b="true" sz="2200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Communicate Often:</a:t>
            </a: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 Keep frequency high and tone consistent.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7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47270" y="1509517"/>
            <a:ext cx="6056730" cy="1468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CORE PRACTICES FOR TRANSPARENCY INSIDE THE ORGANIZATION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2919375"/>
            <a:ext cx="6056730" cy="6230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</a:p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Set Clear Expectations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Define who gets what information and when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Clarify confidentiality boundaries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Explain when and why some info may not be shareable</a:t>
            </a:r>
          </a:p>
          <a:p>
            <a:pPr algn="l">
              <a:lnSpc>
                <a:spcPts val="3080"/>
              </a:lnSpc>
            </a:pPr>
          </a:p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Promote Inclusive Language &amp; Practices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Person-first language and sensory-friendly communication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Formats for neurodiverse and physically disabled access</a:t>
            </a:r>
          </a:p>
          <a:p>
            <a:pPr algn="l">
              <a:lnSpc>
                <a:spcPts val="3080"/>
              </a:lnSpc>
            </a:pPr>
          </a:p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Normalize Check-Ins &amp; Feedback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Use structured 1:1s and team reflections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Close the loop on suggestions and feedback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8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6000" y="1911375"/>
            <a:ext cx="6056730" cy="4277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Create a Dispute Resolution System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1:1 conversation → Mediated discussion → Leadership input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Document the process to promote fairness and transparency</a:t>
            </a:r>
          </a:p>
          <a:p>
            <a:pPr algn="l">
              <a:lnSpc>
                <a:spcPts val="3080"/>
              </a:lnSpc>
            </a:pPr>
          </a:p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39393B"/>
                </a:solidFill>
                <a:latin typeface="Aileron Bold"/>
                <a:ea typeface="Aileron Bold"/>
                <a:cs typeface="Aileron Bold"/>
                <a:sym typeface="Aileron Bold"/>
              </a:rPr>
              <a:t>Address Gossip &amp; Rumors Proactively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Regular team updates and open Q&amp;As</a:t>
            </a:r>
          </a:p>
          <a:p>
            <a:pPr algn="l" marL="474999" indent="-237499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Encourage clarification instead of speculation</a:t>
            </a:r>
          </a:p>
          <a:p>
            <a:pPr algn="l">
              <a:lnSpc>
                <a:spcPts val="308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0293" y="0"/>
            <a:ext cx="9475785" cy="10692000"/>
          </a:xfrm>
          <a:custGeom>
            <a:avLst/>
            <a:gdLst/>
            <a:ahLst/>
            <a:cxnLst/>
            <a:rect r="r" b="b" t="t" l="l"/>
            <a:pathLst>
              <a:path h="10692000" w="9475785">
                <a:moveTo>
                  <a:pt x="0" y="0"/>
                </a:moveTo>
                <a:lnTo>
                  <a:pt x="9475785" y="0"/>
                </a:lnTo>
                <a:lnTo>
                  <a:pt x="947578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47270" y="9615604"/>
            <a:ext cx="6056730" cy="0"/>
          </a:xfrm>
          <a:prstGeom prst="line">
            <a:avLst/>
          </a:prstGeom>
          <a:ln cap="flat" w="19050">
            <a:solidFill>
              <a:srgbClr val="B4E67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507010" y="756000"/>
            <a:ext cx="545980" cy="398872"/>
          </a:xfrm>
          <a:custGeom>
            <a:avLst/>
            <a:gdLst/>
            <a:ahLst/>
            <a:cxnLst/>
            <a:rect r="r" b="b" t="t" l="l"/>
            <a:pathLst>
              <a:path h="398872" w="545980">
                <a:moveTo>
                  <a:pt x="0" y="0"/>
                </a:moveTo>
                <a:lnTo>
                  <a:pt x="545980" y="0"/>
                </a:lnTo>
                <a:lnTo>
                  <a:pt x="545980" y="398872"/>
                </a:lnTo>
                <a:lnTo>
                  <a:pt x="0" y="39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66558" y="4497064"/>
            <a:ext cx="350484" cy="350484"/>
            <a:chOff x="0" y="0"/>
            <a:chExt cx="125606" cy="12560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5606" cy="125606"/>
            </a:xfrm>
            <a:custGeom>
              <a:avLst/>
              <a:gdLst/>
              <a:ahLst/>
              <a:cxnLst/>
              <a:rect r="r" b="b" t="t" l="l"/>
              <a:pathLst>
                <a:path h="125606" w="125606">
                  <a:moveTo>
                    <a:pt x="0" y="0"/>
                  </a:moveTo>
                  <a:lnTo>
                    <a:pt x="125606" y="0"/>
                  </a:lnTo>
                  <a:lnTo>
                    <a:pt x="125606" y="125606"/>
                  </a:lnTo>
                  <a:lnTo>
                    <a:pt x="0" y="1256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369546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25606" cy="1541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66558" y="5161177"/>
            <a:ext cx="350484" cy="350484"/>
            <a:chOff x="0" y="0"/>
            <a:chExt cx="125606" cy="1256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5606" cy="125606"/>
            </a:xfrm>
            <a:custGeom>
              <a:avLst/>
              <a:gdLst/>
              <a:ahLst/>
              <a:cxnLst/>
              <a:rect r="r" b="b" t="t" l="l"/>
              <a:pathLst>
                <a:path h="125606" w="125606">
                  <a:moveTo>
                    <a:pt x="0" y="0"/>
                  </a:moveTo>
                  <a:lnTo>
                    <a:pt x="125606" y="0"/>
                  </a:lnTo>
                  <a:lnTo>
                    <a:pt x="125606" y="125606"/>
                  </a:lnTo>
                  <a:lnTo>
                    <a:pt x="0" y="1256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369546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25606" cy="1541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66558" y="5825290"/>
            <a:ext cx="350484" cy="350484"/>
            <a:chOff x="0" y="0"/>
            <a:chExt cx="125606" cy="1256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5606" cy="125606"/>
            </a:xfrm>
            <a:custGeom>
              <a:avLst/>
              <a:gdLst/>
              <a:ahLst/>
              <a:cxnLst/>
              <a:rect r="r" b="b" t="t" l="l"/>
              <a:pathLst>
                <a:path h="125606" w="125606">
                  <a:moveTo>
                    <a:pt x="0" y="0"/>
                  </a:moveTo>
                  <a:lnTo>
                    <a:pt x="125606" y="0"/>
                  </a:lnTo>
                  <a:lnTo>
                    <a:pt x="125606" y="125606"/>
                  </a:lnTo>
                  <a:lnTo>
                    <a:pt x="0" y="1256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369546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25606" cy="1541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66558" y="6489402"/>
            <a:ext cx="350484" cy="350484"/>
            <a:chOff x="0" y="0"/>
            <a:chExt cx="125606" cy="12560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5606" cy="125606"/>
            </a:xfrm>
            <a:custGeom>
              <a:avLst/>
              <a:gdLst/>
              <a:ahLst/>
              <a:cxnLst/>
              <a:rect r="r" b="b" t="t" l="l"/>
              <a:pathLst>
                <a:path h="125606" w="125606">
                  <a:moveTo>
                    <a:pt x="0" y="0"/>
                  </a:moveTo>
                  <a:lnTo>
                    <a:pt x="125606" y="0"/>
                  </a:lnTo>
                  <a:lnTo>
                    <a:pt x="125606" y="125606"/>
                  </a:lnTo>
                  <a:lnTo>
                    <a:pt x="0" y="1256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369546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25606" cy="1541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56000" y="9720600"/>
            <a:ext cx="2702937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www.bambooshoot.co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219604" y="9720600"/>
            <a:ext cx="2584396" cy="20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39393B"/>
                </a:solidFill>
                <a:latin typeface="Aileron"/>
                <a:ea typeface="Aileron"/>
                <a:cs typeface="Aileron"/>
                <a:sym typeface="Aileron"/>
              </a:rPr>
              <a:t>Page 9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55725" y="4466884"/>
            <a:ext cx="4537717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2E2E2E"/>
                </a:solidFill>
                <a:latin typeface="Aileron"/>
                <a:ea typeface="Aileron"/>
                <a:cs typeface="Aileron"/>
                <a:sym typeface="Aileron"/>
              </a:rPr>
              <a:t>Communication Plan Template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55725" y="6459222"/>
            <a:ext cx="4537717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2E2E2E"/>
                </a:solidFill>
                <a:latin typeface="Aileron"/>
                <a:ea typeface="Aileron"/>
                <a:cs typeface="Aileron"/>
                <a:sym typeface="Aileron"/>
              </a:rPr>
              <a:t>Transparency Culture Survey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41687" y="5795109"/>
            <a:ext cx="4537717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2E2E2E"/>
                </a:solidFill>
                <a:latin typeface="Aileron"/>
                <a:ea typeface="Aileron"/>
                <a:cs typeface="Aileron"/>
                <a:sym typeface="Aileron"/>
              </a:rPr>
              <a:t>Inclusive Communication Checklist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55725" y="5130996"/>
            <a:ext cx="4537717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2E2E2E"/>
                </a:solidFill>
                <a:latin typeface="Aileron"/>
                <a:ea typeface="Aileron"/>
                <a:cs typeface="Aileron"/>
                <a:sym typeface="Aileron"/>
              </a:rPr>
              <a:t>Conflict Resolution Tracker 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56000" y="2214607"/>
            <a:ext cx="6056730" cy="99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SAMPLE TOOLS</a:t>
            </a:r>
          </a:p>
          <a:p>
            <a:pPr algn="ctr">
              <a:lnSpc>
                <a:spcPts val="3800"/>
              </a:lnSpc>
            </a:pPr>
            <a:r>
              <a:rPr lang="en-US" b="true" sz="3800">
                <a:solidFill>
                  <a:srgbClr val="369546"/>
                </a:solidFill>
                <a:latin typeface="Aileron Bold"/>
                <a:ea typeface="Aileron Bold"/>
                <a:cs typeface="Aileron Bold"/>
                <a:sym typeface="Aileron Bold"/>
              </a:rPr>
              <a:t>&amp; TEMPLATES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DAGk8G7y8aw</dc:identifier>
  <dcterms:modified xsi:type="dcterms:W3CDTF">2011-08-01T06:04:30Z</dcterms:modified>
  <cp:revision>1</cp:revision>
  <dc:title>Navigating Nonprofit Challenges Transparent Communication</dc:title>
</cp:coreProperties>
</file>