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94" r:id="rId3"/>
    <p:sldId id="258" r:id="rId4"/>
    <p:sldId id="295" r:id="rId5"/>
    <p:sldId id="266" r:id="rId6"/>
    <p:sldId id="298" r:id="rId7"/>
    <p:sldId id="261" r:id="rId8"/>
    <p:sldId id="299" r:id="rId9"/>
    <p:sldId id="296" r:id="rId10"/>
    <p:sldId id="300" r:id="rId11"/>
    <p:sldId id="297" r:id="rId12"/>
    <p:sldId id="305" r:id="rId13"/>
    <p:sldId id="306" r:id="rId14"/>
    <p:sldId id="301" r:id="rId15"/>
    <p:sldId id="302" r:id="rId16"/>
    <p:sldId id="303" r:id="rId17"/>
    <p:sldId id="291" r:id="rId18"/>
    <p:sldId id="292" r:id="rId19"/>
    <p:sldId id="304" r:id="rId20"/>
    <p:sldId id="307" r:id="rId21"/>
  </p:sldIdLst>
  <p:sldSz cx="9144000" cy="6858000" type="screen4x3"/>
  <p:notesSz cx="6858000" cy="9144000"/>
  <p:embeddedFontLst>
    <p:embeddedFont>
      <p:font typeface="Gill Sans MT" panose="020B0502020104020203" pitchFamily="34" charset="0"/>
      <p:regular r:id="rId23"/>
      <p:bold r:id="rId24"/>
      <p:italic r:id="rId25"/>
      <p:boldItalic r:id="rId26"/>
    </p:embeddedFont>
    <p:embeddedFont>
      <p:font typeface="Montserrat ExtraBold" panose="00000900000000000000" pitchFamily="2" charset="0"/>
      <p:bold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Q7wZXvcZUV/yqCpdtNEyapXTp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0D6D4-5FAF-4232-B291-E5C199B9F020}" v="6" dt="2025-04-23T01:55:28.709"/>
  </p1510:revLst>
</p1510:revInfo>
</file>

<file path=ppt/tableStyles.xml><?xml version="1.0" encoding="utf-8"?>
<a:tblStyleLst xmlns:a="http://schemas.openxmlformats.org/drawingml/2006/main" def="{D4C69875-2E25-418B-AB5A-8779BC7C75F9}">
  <a:tblStyle styleId="{D4C69875-2E25-418B-AB5A-8779BC7C75F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163F33A-ACB5-41D1-B67A-0C714A79F3A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293"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64"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Bronsdon" userId="248ea8aeb64c3cdd" providerId="LiveId" clId="{2A80D6D4-5FAF-4232-B291-E5C199B9F020}"/>
    <pc:docChg chg="undo custSel addSld delSld modSld sldOrd">
      <pc:chgData name="Ed Bronsdon" userId="248ea8aeb64c3cdd" providerId="LiveId" clId="{2A80D6D4-5FAF-4232-B291-E5C199B9F020}" dt="2025-04-23T01:55:28.709" v="177" actId="962"/>
      <pc:docMkLst>
        <pc:docMk/>
      </pc:docMkLst>
      <pc:sldChg chg="modSp mod">
        <pc:chgData name="Ed Bronsdon" userId="248ea8aeb64c3cdd" providerId="LiveId" clId="{2A80D6D4-5FAF-4232-B291-E5C199B9F020}" dt="2025-04-23T01:53:57.419" v="171" actId="962"/>
        <pc:sldMkLst>
          <pc:docMk/>
          <pc:sldMk cId="0" sldId="258"/>
        </pc:sldMkLst>
        <pc:spChg chg="mod">
          <ac:chgData name="Ed Bronsdon" userId="248ea8aeb64c3cdd" providerId="LiveId" clId="{2A80D6D4-5FAF-4232-B291-E5C199B9F020}" dt="2025-04-22T06:05:28.518" v="147" actId="962"/>
          <ac:spMkLst>
            <pc:docMk/>
            <pc:sldMk cId="0" sldId="258"/>
            <ac:spMk id="124" creationId="{00000000-0000-0000-0000-000000000000}"/>
          </ac:spMkLst>
        </pc:spChg>
        <pc:spChg chg="mod">
          <ac:chgData name="Ed Bronsdon" userId="248ea8aeb64c3cdd" providerId="LiveId" clId="{2A80D6D4-5FAF-4232-B291-E5C199B9F020}" dt="2025-04-22T06:05:28.523" v="148" actId="962"/>
          <ac:spMkLst>
            <pc:docMk/>
            <pc:sldMk cId="0" sldId="258"/>
            <ac:spMk id="125" creationId="{00000000-0000-0000-0000-000000000000}"/>
          </ac:spMkLst>
        </pc:spChg>
        <pc:spChg chg="mod">
          <ac:chgData name="Ed Bronsdon" userId="248ea8aeb64c3cdd" providerId="LiveId" clId="{2A80D6D4-5FAF-4232-B291-E5C199B9F020}" dt="2025-04-22T06:05:28.527" v="149" actId="962"/>
          <ac:spMkLst>
            <pc:docMk/>
            <pc:sldMk cId="0" sldId="258"/>
            <ac:spMk id="127" creationId="{00000000-0000-0000-0000-000000000000}"/>
          </ac:spMkLst>
        </pc:spChg>
        <pc:grpChg chg="mod">
          <ac:chgData name="Ed Bronsdon" userId="248ea8aeb64c3cdd" providerId="LiveId" clId="{2A80D6D4-5FAF-4232-B291-E5C199B9F020}" dt="2025-04-23T01:53:57.419" v="171" actId="962"/>
          <ac:grpSpMkLst>
            <pc:docMk/>
            <pc:sldMk cId="0" sldId="258"/>
            <ac:grpSpMk id="128" creationId="{00000000-0000-0000-0000-000000000000}"/>
          </ac:grpSpMkLst>
        </pc:grpChg>
      </pc:sldChg>
      <pc:sldChg chg="modSp mod">
        <pc:chgData name="Ed Bronsdon" userId="248ea8aeb64c3cdd" providerId="LiveId" clId="{2A80D6D4-5FAF-4232-B291-E5C199B9F020}" dt="2025-04-22T06:06:38.817" v="158" actId="962"/>
        <pc:sldMkLst>
          <pc:docMk/>
          <pc:sldMk cId="0" sldId="261"/>
        </pc:sldMkLst>
        <pc:spChg chg="mod">
          <ac:chgData name="Ed Bronsdon" userId="248ea8aeb64c3cdd" providerId="LiveId" clId="{2A80D6D4-5FAF-4232-B291-E5C199B9F020}" dt="2025-04-22T05:53:52.787" v="6" actId="14100"/>
          <ac:spMkLst>
            <pc:docMk/>
            <pc:sldMk cId="0" sldId="261"/>
            <ac:spMk id="170" creationId="{00000000-0000-0000-0000-000000000000}"/>
          </ac:spMkLst>
        </pc:spChg>
        <pc:spChg chg="mod">
          <ac:chgData name="Ed Bronsdon" userId="248ea8aeb64c3cdd" providerId="LiveId" clId="{2A80D6D4-5FAF-4232-B291-E5C199B9F020}" dt="2025-04-22T05:55:53.208" v="28" actId="20577"/>
          <ac:spMkLst>
            <pc:docMk/>
            <pc:sldMk cId="0" sldId="261"/>
            <ac:spMk id="171" creationId="{00000000-0000-0000-0000-000000000000}"/>
          </ac:spMkLst>
        </pc:spChg>
        <pc:picChg chg="mod">
          <ac:chgData name="Ed Bronsdon" userId="248ea8aeb64c3cdd" providerId="LiveId" clId="{2A80D6D4-5FAF-4232-B291-E5C199B9F020}" dt="2025-04-22T06:06:38.817" v="158" actId="962"/>
          <ac:picMkLst>
            <pc:docMk/>
            <pc:sldMk cId="0" sldId="261"/>
            <ac:picMk id="2" creationId="{25BE59ED-0831-B109-B170-7965CDF0CBAF}"/>
          </ac:picMkLst>
        </pc:picChg>
      </pc:sldChg>
      <pc:sldChg chg="modSp mod">
        <pc:chgData name="Ed Bronsdon" userId="248ea8aeb64c3cdd" providerId="LiveId" clId="{2A80D6D4-5FAF-4232-B291-E5C199B9F020}" dt="2025-04-22T06:05:28.547" v="151" actId="962"/>
        <pc:sldMkLst>
          <pc:docMk/>
          <pc:sldMk cId="0" sldId="266"/>
        </pc:sldMkLst>
        <pc:spChg chg="mod">
          <ac:chgData name="Ed Bronsdon" userId="248ea8aeb64c3cdd" providerId="LiveId" clId="{2A80D6D4-5FAF-4232-B291-E5C199B9F020}" dt="2025-04-22T06:05:28.541" v="150" actId="962"/>
          <ac:spMkLst>
            <pc:docMk/>
            <pc:sldMk cId="0" sldId="266"/>
            <ac:spMk id="271" creationId="{00000000-0000-0000-0000-000000000000}"/>
          </ac:spMkLst>
        </pc:spChg>
        <pc:spChg chg="mod">
          <ac:chgData name="Ed Bronsdon" userId="248ea8aeb64c3cdd" providerId="LiveId" clId="{2A80D6D4-5FAF-4232-B291-E5C199B9F020}" dt="2025-04-22T06:05:28.547" v="151" actId="962"/>
          <ac:spMkLst>
            <pc:docMk/>
            <pc:sldMk cId="0" sldId="266"/>
            <ac:spMk id="272" creationId="{00000000-0000-0000-0000-000000000000}"/>
          </ac:spMkLst>
        </pc:spChg>
        <pc:spChg chg="mod">
          <ac:chgData name="Ed Bronsdon" userId="248ea8aeb64c3cdd" providerId="LiveId" clId="{2A80D6D4-5FAF-4232-B291-E5C199B9F020}" dt="2025-04-22T05:59:20.793" v="101" actId="255"/>
          <ac:spMkLst>
            <pc:docMk/>
            <pc:sldMk cId="0" sldId="266"/>
            <ac:spMk id="275" creationId="{00000000-0000-0000-0000-000000000000}"/>
          </ac:spMkLst>
        </pc:spChg>
        <pc:spChg chg="mod">
          <ac:chgData name="Ed Bronsdon" userId="248ea8aeb64c3cdd" providerId="LiveId" clId="{2A80D6D4-5FAF-4232-B291-E5C199B9F020}" dt="2025-04-22T06:00:35.764" v="130" actId="14100"/>
          <ac:spMkLst>
            <pc:docMk/>
            <pc:sldMk cId="0" sldId="266"/>
            <ac:spMk id="276" creationId="{00000000-0000-0000-0000-000000000000}"/>
          </ac:spMkLst>
        </pc:spChg>
      </pc:sldChg>
      <pc:sldChg chg="addSp delSp modSp mod modClrScheme chgLayout">
        <pc:chgData name="Ed Bronsdon" userId="248ea8aeb64c3cdd" providerId="LiveId" clId="{2A80D6D4-5FAF-4232-B291-E5C199B9F020}" dt="2025-04-23T01:55:28.709" v="177" actId="962"/>
        <pc:sldMkLst>
          <pc:docMk/>
          <pc:sldMk cId="0" sldId="291"/>
        </pc:sldMkLst>
        <pc:spChg chg="mod">
          <ac:chgData name="Ed Bronsdon" userId="248ea8aeb64c3cdd" providerId="LiveId" clId="{2A80D6D4-5FAF-4232-B291-E5C199B9F020}" dt="2025-04-22T06:01:46.730" v="136" actId="2711"/>
          <ac:spMkLst>
            <pc:docMk/>
            <pc:sldMk cId="0" sldId="291"/>
            <ac:spMk id="669" creationId="{00000000-0000-0000-0000-000000000000}"/>
          </ac:spMkLst>
        </pc:spChg>
        <pc:spChg chg="del mod">
          <ac:chgData name="Ed Bronsdon" userId="248ea8aeb64c3cdd" providerId="LiveId" clId="{2A80D6D4-5FAF-4232-B291-E5C199B9F020}" dt="2025-04-22T06:01:37.283" v="135" actId="26606"/>
          <ac:spMkLst>
            <pc:docMk/>
            <pc:sldMk cId="0" sldId="291"/>
            <ac:spMk id="670" creationId="{00000000-0000-0000-0000-000000000000}"/>
          </ac:spMkLst>
        </pc:spChg>
        <pc:graphicFrameChg chg="add mod">
          <ac:chgData name="Ed Bronsdon" userId="248ea8aeb64c3cdd" providerId="LiveId" clId="{2A80D6D4-5FAF-4232-B291-E5C199B9F020}" dt="2025-04-23T01:55:28.709" v="177" actId="962"/>
          <ac:graphicFrameMkLst>
            <pc:docMk/>
            <pc:sldMk cId="0" sldId="291"/>
            <ac:graphicFrameMk id="672" creationId="{DD787BD7-EB03-1468-D4DC-69327D63A470}"/>
          </ac:graphicFrameMkLst>
        </pc:graphicFrameChg>
      </pc:sldChg>
      <pc:sldChg chg="modSp mod">
        <pc:chgData name="Ed Bronsdon" userId="248ea8aeb64c3cdd" providerId="LiveId" clId="{2A80D6D4-5FAF-4232-B291-E5C199B9F020}" dt="2025-04-22T06:03:11.482" v="141" actId="2711"/>
        <pc:sldMkLst>
          <pc:docMk/>
          <pc:sldMk cId="0" sldId="292"/>
        </pc:sldMkLst>
        <pc:spChg chg="mod">
          <ac:chgData name="Ed Bronsdon" userId="248ea8aeb64c3cdd" providerId="LiveId" clId="{2A80D6D4-5FAF-4232-B291-E5C199B9F020}" dt="2025-04-22T06:03:11.482" v="141" actId="2711"/>
          <ac:spMkLst>
            <pc:docMk/>
            <pc:sldMk cId="0" sldId="292"/>
            <ac:spMk id="675" creationId="{00000000-0000-0000-0000-000000000000}"/>
          </ac:spMkLst>
        </pc:spChg>
      </pc:sldChg>
      <pc:sldChg chg="modSp mod">
        <pc:chgData name="Ed Bronsdon" userId="248ea8aeb64c3cdd" providerId="LiveId" clId="{2A80D6D4-5FAF-4232-B291-E5C199B9F020}" dt="2025-04-22T06:03:59.380" v="146" actId="20577"/>
        <pc:sldMkLst>
          <pc:docMk/>
          <pc:sldMk cId="0" sldId="294"/>
        </pc:sldMkLst>
        <pc:spChg chg="mod">
          <ac:chgData name="Ed Bronsdon" userId="248ea8aeb64c3cdd" providerId="LiveId" clId="{2A80D6D4-5FAF-4232-B291-E5C199B9F020}" dt="2025-04-22T06:03:30.015" v="142" actId="2711"/>
          <ac:spMkLst>
            <pc:docMk/>
            <pc:sldMk cId="0" sldId="294"/>
            <ac:spMk id="709" creationId="{00000000-0000-0000-0000-000000000000}"/>
          </ac:spMkLst>
        </pc:spChg>
        <pc:spChg chg="mod">
          <ac:chgData name="Ed Bronsdon" userId="248ea8aeb64c3cdd" providerId="LiveId" clId="{2A80D6D4-5FAF-4232-B291-E5C199B9F020}" dt="2025-04-22T06:03:59.380" v="146" actId="20577"/>
          <ac:spMkLst>
            <pc:docMk/>
            <pc:sldMk cId="0" sldId="294"/>
            <ac:spMk id="711" creationId="{00000000-0000-0000-0000-000000000000}"/>
          </ac:spMkLst>
        </pc:spChg>
      </pc:sldChg>
      <pc:sldChg chg="modSp mod">
        <pc:chgData name="Ed Bronsdon" userId="248ea8aeb64c3cdd" providerId="LiveId" clId="{2A80D6D4-5FAF-4232-B291-E5C199B9F020}" dt="2025-04-23T01:52:25.526" v="169" actId="20577"/>
        <pc:sldMkLst>
          <pc:docMk/>
          <pc:sldMk cId="1402027120" sldId="295"/>
        </pc:sldMkLst>
        <pc:spChg chg="mod">
          <ac:chgData name="Ed Bronsdon" userId="248ea8aeb64c3cdd" providerId="LiveId" clId="{2A80D6D4-5FAF-4232-B291-E5C199B9F020}" dt="2025-04-23T01:52:25.526" v="169" actId="20577"/>
          <ac:spMkLst>
            <pc:docMk/>
            <pc:sldMk cId="1402027120" sldId="295"/>
            <ac:spMk id="3" creationId="{24DACC43-C05F-14BD-325A-9F81880DF6BB}"/>
          </ac:spMkLst>
        </pc:spChg>
      </pc:sldChg>
      <pc:sldChg chg="modSp mod">
        <pc:chgData name="Ed Bronsdon" userId="248ea8aeb64c3cdd" providerId="LiveId" clId="{2A80D6D4-5FAF-4232-B291-E5C199B9F020}" dt="2025-04-23T01:54:06.015" v="173" actId="962"/>
        <pc:sldMkLst>
          <pc:docMk/>
          <pc:sldMk cId="2885132658" sldId="296"/>
        </pc:sldMkLst>
        <pc:spChg chg="mod">
          <ac:chgData name="Ed Bronsdon" userId="248ea8aeb64c3cdd" providerId="LiveId" clId="{2A80D6D4-5FAF-4232-B291-E5C199B9F020}" dt="2025-04-22T05:56:39.825" v="29" actId="2711"/>
          <ac:spMkLst>
            <pc:docMk/>
            <pc:sldMk cId="2885132658" sldId="296"/>
            <ac:spMk id="170" creationId="{82EF8FB2-A6C9-217F-1650-DA2E1EC5223C}"/>
          </ac:spMkLst>
        </pc:spChg>
        <pc:spChg chg="mod">
          <ac:chgData name="Ed Bronsdon" userId="248ea8aeb64c3cdd" providerId="LiveId" clId="{2A80D6D4-5FAF-4232-B291-E5C199B9F020}" dt="2025-04-22T05:57:18.144" v="50" actId="2711"/>
          <ac:spMkLst>
            <pc:docMk/>
            <pc:sldMk cId="2885132658" sldId="296"/>
            <ac:spMk id="171" creationId="{DE339FEF-9CA0-52AA-1D9D-DE70EC733048}"/>
          </ac:spMkLst>
        </pc:spChg>
        <pc:picChg chg="mod">
          <ac:chgData name="Ed Bronsdon" userId="248ea8aeb64c3cdd" providerId="LiveId" clId="{2A80D6D4-5FAF-4232-B291-E5C199B9F020}" dt="2025-04-23T01:54:06.015" v="173" actId="962"/>
          <ac:picMkLst>
            <pc:docMk/>
            <pc:sldMk cId="2885132658" sldId="296"/>
            <ac:picMk id="2" creationId="{30167CCA-1EF2-0CAC-C48C-68D4C2B8EF11}"/>
          </ac:picMkLst>
        </pc:picChg>
      </pc:sldChg>
      <pc:sldChg chg="modSp mod">
        <pc:chgData name="Ed Bronsdon" userId="248ea8aeb64c3cdd" providerId="LiveId" clId="{2A80D6D4-5FAF-4232-B291-E5C199B9F020}" dt="2025-04-23T01:54:11.285" v="175" actId="962"/>
        <pc:sldMkLst>
          <pc:docMk/>
          <pc:sldMk cId="1626083671" sldId="297"/>
        </pc:sldMkLst>
        <pc:spChg chg="mod">
          <ac:chgData name="Ed Bronsdon" userId="248ea8aeb64c3cdd" providerId="LiveId" clId="{2A80D6D4-5FAF-4232-B291-E5C199B9F020}" dt="2025-04-22T05:58:10.725" v="56" actId="2711"/>
          <ac:spMkLst>
            <pc:docMk/>
            <pc:sldMk cId="1626083671" sldId="297"/>
            <ac:spMk id="170" creationId="{40FA4F7F-EF77-52A4-0819-02A8C081F408}"/>
          </ac:spMkLst>
        </pc:spChg>
        <pc:spChg chg="mod">
          <ac:chgData name="Ed Bronsdon" userId="248ea8aeb64c3cdd" providerId="LiveId" clId="{2A80D6D4-5FAF-4232-B291-E5C199B9F020}" dt="2025-04-22T05:58:59.733" v="99" actId="20577"/>
          <ac:spMkLst>
            <pc:docMk/>
            <pc:sldMk cId="1626083671" sldId="297"/>
            <ac:spMk id="171" creationId="{70A6442E-2453-BA65-2CC4-EA003DAA30D3}"/>
          </ac:spMkLst>
        </pc:spChg>
        <pc:picChg chg="mod">
          <ac:chgData name="Ed Bronsdon" userId="248ea8aeb64c3cdd" providerId="LiveId" clId="{2A80D6D4-5FAF-4232-B291-E5C199B9F020}" dt="2025-04-23T01:54:11.285" v="175" actId="962"/>
          <ac:picMkLst>
            <pc:docMk/>
            <pc:sldMk cId="1626083671" sldId="297"/>
            <ac:picMk id="2" creationId="{87DBA64F-8F1F-C8E5-9A1A-A514A585EE21}"/>
          </ac:picMkLst>
        </pc:picChg>
      </pc:sldChg>
      <pc:sldChg chg="modSp mod">
        <pc:chgData name="Ed Bronsdon" userId="248ea8aeb64c3cdd" providerId="LiveId" clId="{2A80D6D4-5FAF-4232-B291-E5C199B9F020}" dt="2025-04-22T06:06:38.807" v="156" actId="962"/>
        <pc:sldMkLst>
          <pc:docMk/>
          <pc:sldMk cId="1186202239" sldId="298"/>
        </pc:sldMkLst>
        <pc:spChg chg="mod">
          <ac:chgData name="Ed Bronsdon" userId="248ea8aeb64c3cdd" providerId="LiveId" clId="{2A80D6D4-5FAF-4232-B291-E5C199B9F020}" dt="2025-04-22T05:53:26.369" v="4" actId="2711"/>
          <ac:spMkLst>
            <pc:docMk/>
            <pc:sldMk cId="1186202239" sldId="298"/>
            <ac:spMk id="2" creationId="{83C46EAE-E638-A731-9466-2EA124756602}"/>
          </ac:spMkLst>
        </pc:spChg>
        <pc:picChg chg="mod">
          <ac:chgData name="Ed Bronsdon" userId="248ea8aeb64c3cdd" providerId="LiveId" clId="{2A80D6D4-5FAF-4232-B291-E5C199B9F020}" dt="2025-04-22T06:06:38.807" v="156" actId="962"/>
          <ac:picMkLst>
            <pc:docMk/>
            <pc:sldMk cId="1186202239" sldId="298"/>
            <ac:picMk id="4" creationId="{DE1BD1C1-CFA0-CFDF-65D1-1DD57475BE7D}"/>
          </ac:picMkLst>
        </pc:picChg>
      </pc:sldChg>
      <pc:sldChg chg="modSp mod">
        <pc:chgData name="Ed Bronsdon" userId="248ea8aeb64c3cdd" providerId="LiveId" clId="{2A80D6D4-5FAF-4232-B291-E5C199B9F020}" dt="2025-04-22T05:54:31.184" v="13" actId="27636"/>
        <pc:sldMkLst>
          <pc:docMk/>
          <pc:sldMk cId="1874637977" sldId="299"/>
        </pc:sldMkLst>
        <pc:spChg chg="mod">
          <ac:chgData name="Ed Bronsdon" userId="248ea8aeb64c3cdd" providerId="LiveId" clId="{2A80D6D4-5FAF-4232-B291-E5C199B9F020}" dt="2025-04-22T05:54:09.204" v="7" actId="2711"/>
          <ac:spMkLst>
            <pc:docMk/>
            <pc:sldMk cId="1874637977" sldId="299"/>
            <ac:spMk id="2" creationId="{CCED9DA6-C530-D8FA-4A24-15DF659E5AB3}"/>
          </ac:spMkLst>
        </pc:spChg>
        <pc:spChg chg="mod">
          <ac:chgData name="Ed Bronsdon" userId="248ea8aeb64c3cdd" providerId="LiveId" clId="{2A80D6D4-5FAF-4232-B291-E5C199B9F020}" dt="2025-04-22T05:54:31.184" v="13" actId="27636"/>
          <ac:spMkLst>
            <pc:docMk/>
            <pc:sldMk cId="1874637977" sldId="299"/>
            <ac:spMk id="3" creationId="{D7D0D6D8-7E32-F451-13F4-2E1564C2E5E0}"/>
          </ac:spMkLst>
        </pc:spChg>
      </pc:sldChg>
      <pc:sldChg chg="modSp mod">
        <pc:chgData name="Ed Bronsdon" userId="248ea8aeb64c3cdd" providerId="LiveId" clId="{2A80D6D4-5FAF-4232-B291-E5C199B9F020}" dt="2025-04-22T05:57:44.046" v="55" actId="20577"/>
        <pc:sldMkLst>
          <pc:docMk/>
          <pc:sldMk cId="3344097004" sldId="300"/>
        </pc:sldMkLst>
        <pc:spChg chg="mod">
          <ac:chgData name="Ed Bronsdon" userId="248ea8aeb64c3cdd" providerId="LiveId" clId="{2A80D6D4-5FAF-4232-B291-E5C199B9F020}" dt="2025-04-22T05:57:29.625" v="51" actId="2711"/>
          <ac:spMkLst>
            <pc:docMk/>
            <pc:sldMk cId="3344097004" sldId="300"/>
            <ac:spMk id="2" creationId="{70690DA0-DA34-B2C3-1F2C-4B59A1B3A573}"/>
          </ac:spMkLst>
        </pc:spChg>
        <pc:spChg chg="mod">
          <ac:chgData name="Ed Bronsdon" userId="248ea8aeb64c3cdd" providerId="LiveId" clId="{2A80D6D4-5FAF-4232-B291-E5C199B9F020}" dt="2025-04-22T05:57:44.046" v="55" actId="20577"/>
          <ac:spMkLst>
            <pc:docMk/>
            <pc:sldMk cId="3344097004" sldId="300"/>
            <ac:spMk id="3" creationId="{A1A99796-830B-F84B-F4CA-7FD2B1BBFCCC}"/>
          </ac:spMkLst>
        </pc:spChg>
      </pc:sldChg>
      <pc:sldChg chg="modSp mod">
        <pc:chgData name="Ed Bronsdon" userId="248ea8aeb64c3cdd" providerId="LiveId" clId="{2A80D6D4-5FAF-4232-B291-E5C199B9F020}" dt="2025-04-22T06:00:53.645" v="131" actId="2711"/>
        <pc:sldMkLst>
          <pc:docMk/>
          <pc:sldMk cId="1737000208" sldId="301"/>
        </pc:sldMkLst>
        <pc:spChg chg="mod">
          <ac:chgData name="Ed Bronsdon" userId="248ea8aeb64c3cdd" providerId="LiveId" clId="{2A80D6D4-5FAF-4232-B291-E5C199B9F020}" dt="2025-04-22T06:00:53.645" v="131" actId="2711"/>
          <ac:spMkLst>
            <pc:docMk/>
            <pc:sldMk cId="1737000208" sldId="301"/>
            <ac:spMk id="2" creationId="{A2A571D2-EC6D-9608-55EA-2A141B0C1169}"/>
          </ac:spMkLst>
        </pc:spChg>
      </pc:sldChg>
      <pc:sldChg chg="modSp del mod">
        <pc:chgData name="Ed Bronsdon" userId="248ea8aeb64c3cdd" providerId="LiveId" clId="{2A80D6D4-5FAF-4232-B291-E5C199B9F020}" dt="2025-04-22T06:08:59.730" v="161" actId="2696"/>
        <pc:sldMkLst>
          <pc:docMk/>
          <pc:sldMk cId="2881237154" sldId="304"/>
        </pc:sldMkLst>
        <pc:spChg chg="mod">
          <ac:chgData name="Ed Bronsdon" userId="248ea8aeb64c3cdd" providerId="LiveId" clId="{2A80D6D4-5FAF-4232-B291-E5C199B9F020}" dt="2025-04-22T06:05:28.561" v="152" actId="962"/>
          <ac:spMkLst>
            <pc:docMk/>
            <pc:sldMk cId="2881237154" sldId="304"/>
            <ac:spMk id="124" creationId="{503BA8AD-F2BF-3915-28E3-E1E9965B53FA}"/>
          </ac:spMkLst>
        </pc:spChg>
        <pc:spChg chg="mod">
          <ac:chgData name="Ed Bronsdon" userId="248ea8aeb64c3cdd" providerId="LiveId" clId="{2A80D6D4-5FAF-4232-B291-E5C199B9F020}" dt="2025-04-22T06:05:28.565" v="153" actId="962"/>
          <ac:spMkLst>
            <pc:docMk/>
            <pc:sldMk cId="2881237154" sldId="304"/>
            <ac:spMk id="125" creationId="{B113651B-83DD-6FFF-D0E8-768A4766CF79}"/>
          </ac:spMkLst>
        </pc:spChg>
        <pc:spChg chg="mod">
          <ac:chgData name="Ed Bronsdon" userId="248ea8aeb64c3cdd" providerId="LiveId" clId="{2A80D6D4-5FAF-4232-B291-E5C199B9F020}" dt="2025-04-22T06:08:36.456" v="160" actId="255"/>
          <ac:spMkLst>
            <pc:docMk/>
            <pc:sldMk cId="2881237154" sldId="304"/>
            <ac:spMk id="126" creationId="{23B53603-592B-8785-8106-04C30C6FD982}"/>
          </ac:spMkLst>
        </pc:spChg>
        <pc:spChg chg="mod">
          <ac:chgData name="Ed Bronsdon" userId="248ea8aeb64c3cdd" providerId="LiveId" clId="{2A80D6D4-5FAF-4232-B291-E5C199B9F020}" dt="2025-04-22T06:05:28.569" v="154" actId="962"/>
          <ac:spMkLst>
            <pc:docMk/>
            <pc:sldMk cId="2881237154" sldId="304"/>
            <ac:spMk id="127" creationId="{3DF464A8-9C6E-B8DF-2FD6-31D926A47747}"/>
          </ac:spMkLst>
        </pc:spChg>
      </pc:sldChg>
      <pc:sldChg chg="add ord setBg">
        <pc:chgData name="Ed Bronsdon" userId="248ea8aeb64c3cdd" providerId="LiveId" clId="{2A80D6D4-5FAF-4232-B291-E5C199B9F020}" dt="2025-04-22T06:09:04.916" v="164"/>
        <pc:sldMkLst>
          <pc:docMk/>
          <pc:sldMk cId="3739280616" sldId="30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D16B2-581C-4086-97FE-7F092771F58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C137F80-E0A5-41E3-A659-44642887D80D}">
      <dgm:prSet/>
      <dgm:spPr/>
      <dgm:t>
        <a:bodyPr/>
        <a:lstStyle/>
        <a:p>
          <a:r>
            <a:rPr lang="en-US" dirty="0"/>
            <a:t>Building a better board is an ongoing process</a:t>
          </a:r>
        </a:p>
      </dgm:t>
    </dgm:pt>
    <dgm:pt modelId="{4FCCA68D-F1F7-4424-9893-7B571DE1EB4C}" type="parTrans" cxnId="{2D64713C-9CF5-458D-AA1E-F9AAC1532C0A}">
      <dgm:prSet/>
      <dgm:spPr/>
      <dgm:t>
        <a:bodyPr/>
        <a:lstStyle/>
        <a:p>
          <a:endParaRPr lang="en-US"/>
        </a:p>
      </dgm:t>
    </dgm:pt>
    <dgm:pt modelId="{C3F179B8-6844-4DE9-8C13-153860D33B28}" type="sibTrans" cxnId="{2D64713C-9CF5-458D-AA1E-F9AAC1532C0A}">
      <dgm:prSet/>
      <dgm:spPr/>
      <dgm:t>
        <a:bodyPr/>
        <a:lstStyle/>
        <a:p>
          <a:endParaRPr lang="en-US"/>
        </a:p>
      </dgm:t>
    </dgm:pt>
    <dgm:pt modelId="{8C116717-6BE9-496C-9D50-579E01264347}">
      <dgm:prSet/>
      <dgm:spPr/>
      <dgm:t>
        <a:bodyPr/>
        <a:lstStyle/>
        <a:p>
          <a:r>
            <a:rPr lang="en-US" dirty="0"/>
            <a:t>It is a cycle with three key phases: finding, engaging and strengthening</a:t>
          </a:r>
        </a:p>
      </dgm:t>
    </dgm:pt>
    <dgm:pt modelId="{09C75008-5D88-4959-A8C8-60BDE1A3F150}" type="parTrans" cxnId="{6F050EEE-B1D5-40C6-BF06-7B03134CCEDD}">
      <dgm:prSet/>
      <dgm:spPr/>
      <dgm:t>
        <a:bodyPr/>
        <a:lstStyle/>
        <a:p>
          <a:endParaRPr lang="en-US"/>
        </a:p>
      </dgm:t>
    </dgm:pt>
    <dgm:pt modelId="{9FE1B69D-65AA-42CF-96F1-4FF3929C5669}" type="sibTrans" cxnId="{6F050EEE-B1D5-40C6-BF06-7B03134CCEDD}">
      <dgm:prSet/>
      <dgm:spPr/>
      <dgm:t>
        <a:bodyPr/>
        <a:lstStyle/>
        <a:p>
          <a:endParaRPr lang="en-US"/>
        </a:p>
      </dgm:t>
    </dgm:pt>
    <dgm:pt modelId="{E8252136-4AD5-4706-9544-0FF730085E1F}">
      <dgm:prSet/>
      <dgm:spPr/>
      <dgm:t>
        <a:bodyPr/>
        <a:lstStyle/>
        <a:p>
          <a:r>
            <a:rPr lang="en-US" dirty="0"/>
            <a:t>It is a human resources endeavor</a:t>
          </a:r>
        </a:p>
      </dgm:t>
    </dgm:pt>
    <dgm:pt modelId="{8A621470-2D49-4851-9B63-445B7B2D34AC}" type="parTrans" cxnId="{7F1C7303-C0DE-42ED-B8BC-029DACA15877}">
      <dgm:prSet/>
      <dgm:spPr/>
      <dgm:t>
        <a:bodyPr/>
        <a:lstStyle/>
        <a:p>
          <a:endParaRPr lang="en-US"/>
        </a:p>
      </dgm:t>
    </dgm:pt>
    <dgm:pt modelId="{2D420537-621B-4867-9197-8F4933087110}" type="sibTrans" cxnId="{7F1C7303-C0DE-42ED-B8BC-029DACA15877}">
      <dgm:prSet/>
      <dgm:spPr/>
      <dgm:t>
        <a:bodyPr/>
        <a:lstStyle/>
        <a:p>
          <a:endParaRPr lang="en-US"/>
        </a:p>
      </dgm:t>
    </dgm:pt>
    <dgm:pt modelId="{841AF9E7-D3CE-4465-9C39-AF49C73DBC4A}" type="pres">
      <dgm:prSet presAssocID="{8ACD16B2-581C-4086-97FE-7F092771F58C}" presName="root" presStyleCnt="0">
        <dgm:presLayoutVars>
          <dgm:dir/>
          <dgm:resizeHandles val="exact"/>
        </dgm:presLayoutVars>
      </dgm:prSet>
      <dgm:spPr/>
    </dgm:pt>
    <dgm:pt modelId="{3D0DC17D-4142-41CF-8635-D3507286E689}" type="pres">
      <dgm:prSet presAssocID="{9C137F80-E0A5-41E3-A659-44642887D80D}" presName="compNode" presStyleCnt="0"/>
      <dgm:spPr/>
    </dgm:pt>
    <dgm:pt modelId="{E04CDDFC-A853-4756-989D-80E1B1883F60}" type="pres">
      <dgm:prSet presAssocID="{9C137F80-E0A5-41E3-A659-44642887D80D}" presName="iconRect" presStyleLbl="node1" presStyleIdx="0" presStyleCnt="3" custScaleX="194825" custScaleY="1613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ED6BEB6D-F5EA-496A-A413-C65415055551}" type="pres">
      <dgm:prSet presAssocID="{9C137F80-E0A5-41E3-A659-44642887D80D}" presName="spaceRect" presStyleCnt="0"/>
      <dgm:spPr/>
    </dgm:pt>
    <dgm:pt modelId="{DB58636B-5FD1-452E-BC1A-46C96C6E60E1}" type="pres">
      <dgm:prSet presAssocID="{9C137F80-E0A5-41E3-A659-44642887D80D}" presName="textRect" presStyleLbl="revTx" presStyleIdx="0" presStyleCnt="3">
        <dgm:presLayoutVars>
          <dgm:chMax val="1"/>
          <dgm:chPref val="1"/>
        </dgm:presLayoutVars>
      </dgm:prSet>
      <dgm:spPr/>
    </dgm:pt>
    <dgm:pt modelId="{60BCFECA-84AC-44DB-9C49-1309ED46A4B6}" type="pres">
      <dgm:prSet presAssocID="{C3F179B8-6844-4DE9-8C13-153860D33B28}" presName="sibTrans" presStyleCnt="0"/>
      <dgm:spPr/>
    </dgm:pt>
    <dgm:pt modelId="{383EF988-4FF3-4A8F-A815-854D1A770846}" type="pres">
      <dgm:prSet presAssocID="{8C116717-6BE9-496C-9D50-579E01264347}" presName="compNode" presStyleCnt="0"/>
      <dgm:spPr/>
    </dgm:pt>
    <dgm:pt modelId="{647CAEA1-A40F-424A-8C52-D936F820F492}" type="pres">
      <dgm:prSet presAssocID="{8C116717-6BE9-496C-9D50-579E01264347}" presName="iconRect" presStyleLbl="node1" presStyleIdx="1" presStyleCnt="3" custScaleX="214559" custScaleY="21455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B6401731-1254-4619-9440-AD6BA56243DF}" type="pres">
      <dgm:prSet presAssocID="{8C116717-6BE9-496C-9D50-579E01264347}" presName="spaceRect" presStyleCnt="0"/>
      <dgm:spPr/>
    </dgm:pt>
    <dgm:pt modelId="{84846F55-5ECB-46C4-AB7F-68547460A907}" type="pres">
      <dgm:prSet presAssocID="{8C116717-6BE9-496C-9D50-579E01264347}" presName="textRect" presStyleLbl="revTx" presStyleIdx="1" presStyleCnt="3">
        <dgm:presLayoutVars>
          <dgm:chMax val="1"/>
          <dgm:chPref val="1"/>
        </dgm:presLayoutVars>
      </dgm:prSet>
      <dgm:spPr/>
    </dgm:pt>
    <dgm:pt modelId="{6784BD98-2634-4AB9-B042-D3E2819806EA}" type="pres">
      <dgm:prSet presAssocID="{9FE1B69D-65AA-42CF-96F1-4FF3929C5669}" presName="sibTrans" presStyleCnt="0"/>
      <dgm:spPr/>
    </dgm:pt>
    <dgm:pt modelId="{1968179E-7F3E-4524-BDBE-20F50E8FB377}" type="pres">
      <dgm:prSet presAssocID="{E8252136-4AD5-4706-9544-0FF730085E1F}" presName="compNode" presStyleCnt="0"/>
      <dgm:spPr/>
    </dgm:pt>
    <dgm:pt modelId="{D1C44248-5745-4B1C-92D9-9637A3E5E7C7}" type="pres">
      <dgm:prSet presAssocID="{E8252136-4AD5-4706-9544-0FF730085E1F}" presName="iconRect" presStyleLbl="node1" presStyleIdx="2" presStyleCnt="3" custScaleX="201695" custScaleY="14675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D4FDFF44-8DEB-42A5-8973-F0E6847508F3}" type="pres">
      <dgm:prSet presAssocID="{E8252136-4AD5-4706-9544-0FF730085E1F}" presName="spaceRect" presStyleCnt="0"/>
      <dgm:spPr/>
    </dgm:pt>
    <dgm:pt modelId="{2B966E31-3FDD-4E05-B4A6-AC9456C66AC1}" type="pres">
      <dgm:prSet presAssocID="{E8252136-4AD5-4706-9544-0FF730085E1F}" presName="textRect" presStyleLbl="revTx" presStyleIdx="2" presStyleCnt="3">
        <dgm:presLayoutVars>
          <dgm:chMax val="1"/>
          <dgm:chPref val="1"/>
        </dgm:presLayoutVars>
      </dgm:prSet>
      <dgm:spPr/>
    </dgm:pt>
  </dgm:ptLst>
  <dgm:cxnLst>
    <dgm:cxn modelId="{7F1C7303-C0DE-42ED-B8BC-029DACA15877}" srcId="{8ACD16B2-581C-4086-97FE-7F092771F58C}" destId="{E8252136-4AD5-4706-9544-0FF730085E1F}" srcOrd="2" destOrd="0" parTransId="{8A621470-2D49-4851-9B63-445B7B2D34AC}" sibTransId="{2D420537-621B-4867-9197-8F4933087110}"/>
    <dgm:cxn modelId="{E66F3737-CA6A-48D0-A570-4970B6086812}" type="presOf" srcId="{8ACD16B2-581C-4086-97FE-7F092771F58C}" destId="{841AF9E7-D3CE-4465-9C39-AF49C73DBC4A}" srcOrd="0" destOrd="0" presId="urn:microsoft.com/office/officeart/2018/2/layout/IconLabelList"/>
    <dgm:cxn modelId="{6C76233A-0903-4820-8B5E-2630FFA972C4}" type="presOf" srcId="{E8252136-4AD5-4706-9544-0FF730085E1F}" destId="{2B966E31-3FDD-4E05-B4A6-AC9456C66AC1}" srcOrd="0" destOrd="0" presId="urn:microsoft.com/office/officeart/2018/2/layout/IconLabelList"/>
    <dgm:cxn modelId="{2D64713C-9CF5-458D-AA1E-F9AAC1532C0A}" srcId="{8ACD16B2-581C-4086-97FE-7F092771F58C}" destId="{9C137F80-E0A5-41E3-A659-44642887D80D}" srcOrd="0" destOrd="0" parTransId="{4FCCA68D-F1F7-4424-9893-7B571DE1EB4C}" sibTransId="{C3F179B8-6844-4DE9-8C13-153860D33B28}"/>
    <dgm:cxn modelId="{DACFD086-93EE-46A3-8626-EA9A5C300FCB}" type="presOf" srcId="{9C137F80-E0A5-41E3-A659-44642887D80D}" destId="{DB58636B-5FD1-452E-BC1A-46C96C6E60E1}" srcOrd="0" destOrd="0" presId="urn:microsoft.com/office/officeart/2018/2/layout/IconLabelList"/>
    <dgm:cxn modelId="{50AF8DBD-080E-4109-BD58-11819CD88467}" type="presOf" srcId="{8C116717-6BE9-496C-9D50-579E01264347}" destId="{84846F55-5ECB-46C4-AB7F-68547460A907}" srcOrd="0" destOrd="0" presId="urn:microsoft.com/office/officeart/2018/2/layout/IconLabelList"/>
    <dgm:cxn modelId="{6F050EEE-B1D5-40C6-BF06-7B03134CCEDD}" srcId="{8ACD16B2-581C-4086-97FE-7F092771F58C}" destId="{8C116717-6BE9-496C-9D50-579E01264347}" srcOrd="1" destOrd="0" parTransId="{09C75008-5D88-4959-A8C8-60BDE1A3F150}" sibTransId="{9FE1B69D-65AA-42CF-96F1-4FF3929C5669}"/>
    <dgm:cxn modelId="{E3D2584A-2F54-4BDD-9ED8-4E177FFA24E2}" type="presParOf" srcId="{841AF9E7-D3CE-4465-9C39-AF49C73DBC4A}" destId="{3D0DC17D-4142-41CF-8635-D3507286E689}" srcOrd="0" destOrd="0" presId="urn:microsoft.com/office/officeart/2018/2/layout/IconLabelList"/>
    <dgm:cxn modelId="{86C6FA85-3360-49FF-9AC3-1E6A28B1071D}" type="presParOf" srcId="{3D0DC17D-4142-41CF-8635-D3507286E689}" destId="{E04CDDFC-A853-4756-989D-80E1B1883F60}" srcOrd="0" destOrd="0" presId="urn:microsoft.com/office/officeart/2018/2/layout/IconLabelList"/>
    <dgm:cxn modelId="{B7EDADDE-77EB-4A0D-A6BF-4F1EA4D72533}" type="presParOf" srcId="{3D0DC17D-4142-41CF-8635-D3507286E689}" destId="{ED6BEB6D-F5EA-496A-A413-C65415055551}" srcOrd="1" destOrd="0" presId="urn:microsoft.com/office/officeart/2018/2/layout/IconLabelList"/>
    <dgm:cxn modelId="{47B34647-D90E-4749-891C-AB8C4BFE9885}" type="presParOf" srcId="{3D0DC17D-4142-41CF-8635-D3507286E689}" destId="{DB58636B-5FD1-452E-BC1A-46C96C6E60E1}" srcOrd="2" destOrd="0" presId="urn:microsoft.com/office/officeart/2018/2/layout/IconLabelList"/>
    <dgm:cxn modelId="{2FA35808-E5D8-45C6-8C8E-3C79BEF17BFB}" type="presParOf" srcId="{841AF9E7-D3CE-4465-9C39-AF49C73DBC4A}" destId="{60BCFECA-84AC-44DB-9C49-1309ED46A4B6}" srcOrd="1" destOrd="0" presId="urn:microsoft.com/office/officeart/2018/2/layout/IconLabelList"/>
    <dgm:cxn modelId="{8F72DA83-9C74-433B-8320-8A845F26635A}" type="presParOf" srcId="{841AF9E7-D3CE-4465-9C39-AF49C73DBC4A}" destId="{383EF988-4FF3-4A8F-A815-854D1A770846}" srcOrd="2" destOrd="0" presId="urn:microsoft.com/office/officeart/2018/2/layout/IconLabelList"/>
    <dgm:cxn modelId="{40EBE7E4-74A5-4D6F-8C23-894A237CE595}" type="presParOf" srcId="{383EF988-4FF3-4A8F-A815-854D1A770846}" destId="{647CAEA1-A40F-424A-8C52-D936F820F492}" srcOrd="0" destOrd="0" presId="urn:microsoft.com/office/officeart/2018/2/layout/IconLabelList"/>
    <dgm:cxn modelId="{66AB03FD-8B92-4E54-B35E-AD5C65F9702F}" type="presParOf" srcId="{383EF988-4FF3-4A8F-A815-854D1A770846}" destId="{B6401731-1254-4619-9440-AD6BA56243DF}" srcOrd="1" destOrd="0" presId="urn:microsoft.com/office/officeart/2018/2/layout/IconLabelList"/>
    <dgm:cxn modelId="{7E3F6387-69A5-4580-862B-D6C82CD53E30}" type="presParOf" srcId="{383EF988-4FF3-4A8F-A815-854D1A770846}" destId="{84846F55-5ECB-46C4-AB7F-68547460A907}" srcOrd="2" destOrd="0" presId="urn:microsoft.com/office/officeart/2018/2/layout/IconLabelList"/>
    <dgm:cxn modelId="{C3814953-5D38-4AD1-BFBA-132F1DCA5E54}" type="presParOf" srcId="{841AF9E7-D3CE-4465-9C39-AF49C73DBC4A}" destId="{6784BD98-2634-4AB9-B042-D3E2819806EA}" srcOrd="3" destOrd="0" presId="urn:microsoft.com/office/officeart/2018/2/layout/IconLabelList"/>
    <dgm:cxn modelId="{8A67BA65-5D41-4B78-8A9E-BC1BC2F47B80}" type="presParOf" srcId="{841AF9E7-D3CE-4465-9C39-AF49C73DBC4A}" destId="{1968179E-7F3E-4524-BDBE-20F50E8FB377}" srcOrd="4" destOrd="0" presId="urn:microsoft.com/office/officeart/2018/2/layout/IconLabelList"/>
    <dgm:cxn modelId="{8CB1E841-AB9A-4DCA-8A5A-0619D87F9B5E}" type="presParOf" srcId="{1968179E-7F3E-4524-BDBE-20F50E8FB377}" destId="{D1C44248-5745-4B1C-92D9-9637A3E5E7C7}" srcOrd="0" destOrd="0" presId="urn:microsoft.com/office/officeart/2018/2/layout/IconLabelList"/>
    <dgm:cxn modelId="{118EE512-3EF6-4F0A-93AD-31BFEFFE3CA2}" type="presParOf" srcId="{1968179E-7F3E-4524-BDBE-20F50E8FB377}" destId="{D4FDFF44-8DEB-42A5-8973-F0E6847508F3}" srcOrd="1" destOrd="0" presId="urn:microsoft.com/office/officeart/2018/2/layout/IconLabelList"/>
    <dgm:cxn modelId="{4D266BAE-BF74-4873-B975-052C741E7EE3}" type="presParOf" srcId="{1968179E-7F3E-4524-BDBE-20F50E8FB377}" destId="{2B966E31-3FDD-4E05-B4A6-AC9456C66AC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DDFC-A853-4756-989D-80E1B1883F60}">
      <dsp:nvSpPr>
        <dsp:cNvPr id="0" name=""/>
        <dsp:cNvSpPr/>
      </dsp:nvSpPr>
      <dsp:spPr>
        <a:xfrm>
          <a:off x="288684" y="657841"/>
          <a:ext cx="1892811" cy="15674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8636B-5FD1-452E-BC1A-46C96C6E60E1}">
      <dsp:nvSpPr>
        <dsp:cNvPr id="0" name=""/>
        <dsp:cNvSpPr/>
      </dsp:nvSpPr>
      <dsp:spPr>
        <a:xfrm>
          <a:off x="155595" y="2225915"/>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Building a better board is an ongoing process</a:t>
          </a:r>
        </a:p>
      </dsp:txBody>
      <dsp:txXfrm>
        <a:off x="155595" y="2225915"/>
        <a:ext cx="2158987" cy="720000"/>
      </dsp:txXfrm>
    </dsp:sp>
    <dsp:sp modelId="{647CAEA1-A40F-424A-8C52-D936F820F492}">
      <dsp:nvSpPr>
        <dsp:cNvPr id="0" name=""/>
        <dsp:cNvSpPr/>
      </dsp:nvSpPr>
      <dsp:spPr>
        <a:xfrm>
          <a:off x="2729632" y="528569"/>
          <a:ext cx="2084535" cy="208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846F55-5ECB-46C4-AB7F-68547460A907}">
      <dsp:nvSpPr>
        <dsp:cNvPr id="0" name=""/>
        <dsp:cNvSpPr/>
      </dsp:nvSpPr>
      <dsp:spPr>
        <a:xfrm>
          <a:off x="2692406" y="2355187"/>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It is a cycle with three key phases: finding, engaging and strengthening</a:t>
          </a:r>
        </a:p>
      </dsp:txBody>
      <dsp:txXfrm>
        <a:off x="2692406" y="2355187"/>
        <a:ext cx="2158987" cy="720000"/>
      </dsp:txXfrm>
    </dsp:sp>
    <dsp:sp modelId="{D1C44248-5745-4B1C-92D9-9637A3E5E7C7}">
      <dsp:nvSpPr>
        <dsp:cNvPr id="0" name=""/>
        <dsp:cNvSpPr/>
      </dsp:nvSpPr>
      <dsp:spPr>
        <a:xfrm>
          <a:off x="5328932" y="693249"/>
          <a:ext cx="1959556" cy="14258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66E31-3FDD-4E05-B4A6-AC9456C66AC1}">
      <dsp:nvSpPr>
        <dsp:cNvPr id="0" name=""/>
        <dsp:cNvSpPr/>
      </dsp:nvSpPr>
      <dsp:spPr>
        <a:xfrm>
          <a:off x="5229216" y="2190507"/>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It is a human resources endeavor</a:t>
          </a:r>
        </a:p>
      </dsp:txBody>
      <dsp:txXfrm>
        <a:off x="5229216" y="2190507"/>
        <a:ext cx="215898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important to have your board do a self-assessment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31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a:extLst>
            <a:ext uri="{FF2B5EF4-FFF2-40B4-BE49-F238E27FC236}">
              <a16:creationId xmlns:a16="http://schemas.microsoft.com/office/drawing/2014/main" id="{5CD8BAA4-F878-4216-19DE-3A3F302650F5}"/>
            </a:ext>
          </a:extLst>
        </p:cNvPr>
        <p:cNvGrpSpPr/>
        <p:nvPr/>
      </p:nvGrpSpPr>
      <p:grpSpPr>
        <a:xfrm>
          <a:off x="0" y="0"/>
          <a:ext cx="0" cy="0"/>
          <a:chOff x="0" y="0"/>
          <a:chExt cx="0" cy="0"/>
        </a:xfrm>
      </p:grpSpPr>
      <p:sp>
        <p:nvSpPr>
          <p:cNvPr id="267" name="Google Shape;267;p11:notes">
            <a:extLst>
              <a:ext uri="{FF2B5EF4-FFF2-40B4-BE49-F238E27FC236}">
                <a16:creationId xmlns:a16="http://schemas.microsoft.com/office/drawing/2014/main" id="{6088D706-0FB9-0772-6EE7-288FC42E74C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1:notes">
            <a:extLst>
              <a:ext uri="{FF2B5EF4-FFF2-40B4-BE49-F238E27FC236}">
                <a16:creationId xmlns:a16="http://schemas.microsoft.com/office/drawing/2014/main" id="{F27815EC-D227-F30B-DC27-91FE0C3498D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dirty="0"/>
              <a:t>\</a:t>
            </a:r>
            <a:endParaRPr dirty="0"/>
          </a:p>
        </p:txBody>
      </p:sp>
      <p:sp>
        <p:nvSpPr>
          <p:cNvPr id="269" name="Google Shape;269;p11:notes">
            <a:extLst>
              <a:ext uri="{FF2B5EF4-FFF2-40B4-BE49-F238E27FC236}">
                <a16:creationId xmlns:a16="http://schemas.microsoft.com/office/drawing/2014/main" id="{C1C3EBB6-172B-BBBA-E70A-BAED00850CF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2250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a:solidFill>
                <a:srgbClr val="FF0000"/>
              </a:solidFill>
            </a:endParaRPr>
          </a:p>
        </p:txBody>
      </p:sp>
      <p:sp>
        <p:nvSpPr>
          <p:cNvPr id="667" name="Google Shape;66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F940C3E6-3184-2A80-244D-BD9DCF84E4E8}"/>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F0546E9C-4ECE-8B4F-6AD9-804EA471B32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EC01D6F8-9583-C548-580A-1214414D222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t>Review and showcase the three phases of building better boards   </a:t>
            </a:r>
            <a:br>
              <a:rPr lang="en-US" sz="1600" dirty="0"/>
            </a:br>
            <a:r>
              <a:rPr lang="en-US" sz="1600" dirty="0"/>
              <a:t>  Phase 1: Strategic Recruitment </a:t>
            </a:r>
            <a:br>
              <a:rPr lang="en-US" sz="1600" dirty="0"/>
            </a:br>
            <a:r>
              <a:rPr lang="en-US" sz="1600" dirty="0"/>
              <a:t>  Phase 2: Effective Engagement </a:t>
            </a:r>
            <a:br>
              <a:rPr lang="en-US" sz="1600" dirty="0"/>
            </a:br>
            <a:r>
              <a:rPr lang="en-US" sz="1600" dirty="0"/>
              <a:t>  Phase 3: Intentional Revitalization</a:t>
            </a:r>
          </a:p>
          <a:p>
            <a:pPr marL="0" lvl="0" indent="0" algn="l" rtl="0">
              <a:spcBef>
                <a:spcPts val="0"/>
              </a:spcBef>
              <a:spcAft>
                <a:spcPts val="0"/>
              </a:spcAft>
              <a:buNone/>
            </a:pPr>
            <a:endParaRPr sz="1600" dirty="0">
              <a:solidFill>
                <a:srgbClr val="FF0000"/>
              </a:solidFill>
            </a:endParaRPr>
          </a:p>
        </p:txBody>
      </p:sp>
      <p:sp>
        <p:nvSpPr>
          <p:cNvPr id="122" name="Google Shape;122;p3:notes">
            <a:extLst>
              <a:ext uri="{FF2B5EF4-FFF2-40B4-BE49-F238E27FC236}">
                <a16:creationId xmlns:a16="http://schemas.microsoft.com/office/drawing/2014/main" id="{336EAC6F-9B19-E33F-156E-D9C43C5549E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74496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a:extLst>
            <a:ext uri="{FF2B5EF4-FFF2-40B4-BE49-F238E27FC236}">
              <a16:creationId xmlns:a16="http://schemas.microsoft.com/office/drawing/2014/main" id="{0EFD2E5B-8BA7-0BC6-E68F-F4B8B6FB2FD0}"/>
            </a:ext>
          </a:extLst>
        </p:cNvPr>
        <p:cNvGrpSpPr/>
        <p:nvPr/>
      </p:nvGrpSpPr>
      <p:grpSpPr>
        <a:xfrm>
          <a:off x="0" y="0"/>
          <a:ext cx="0" cy="0"/>
          <a:chOff x="0" y="0"/>
          <a:chExt cx="0" cy="0"/>
        </a:xfrm>
      </p:grpSpPr>
      <p:sp>
        <p:nvSpPr>
          <p:cNvPr id="705" name="Google Shape;705;p39:notes">
            <a:extLst>
              <a:ext uri="{FF2B5EF4-FFF2-40B4-BE49-F238E27FC236}">
                <a16:creationId xmlns:a16="http://schemas.microsoft.com/office/drawing/2014/main" id="{2EFD1829-2991-2363-79DC-0B5F515420D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39:notes">
            <a:extLst>
              <a:ext uri="{FF2B5EF4-FFF2-40B4-BE49-F238E27FC236}">
                <a16:creationId xmlns:a16="http://schemas.microsoft.com/office/drawing/2014/main" id="{BD8BB25D-610E-D6F7-890E-656FD22EC34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39:notes">
            <a:extLst>
              <a:ext uri="{FF2B5EF4-FFF2-40B4-BE49-F238E27FC236}">
                <a16:creationId xmlns:a16="http://schemas.microsoft.com/office/drawing/2014/main" id="{BFCEEAD5-8F08-61E3-4AEC-77BF350A699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40307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QUALIFY the room</a:t>
            </a:r>
            <a:endParaRPr dirty="0"/>
          </a:p>
        </p:txBody>
      </p:sp>
      <p:sp>
        <p:nvSpPr>
          <p:cNvPr id="707" name="Google Shape;707;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t>Review and showcase the three phases of building better boards   </a:t>
            </a:r>
            <a:br>
              <a:rPr lang="en-US" sz="1600" dirty="0"/>
            </a:br>
            <a:r>
              <a:rPr lang="en-US" sz="1600" dirty="0"/>
              <a:t>  Phase 1: Strategic Recruitment </a:t>
            </a:r>
            <a:br>
              <a:rPr lang="en-US" sz="1600" dirty="0"/>
            </a:br>
            <a:r>
              <a:rPr lang="en-US" sz="1600" dirty="0"/>
              <a:t>  Phase 2: Effective Engagement </a:t>
            </a:r>
            <a:br>
              <a:rPr lang="en-US" sz="1600" dirty="0"/>
            </a:br>
            <a:r>
              <a:rPr lang="en-US" sz="1600" dirty="0"/>
              <a:t>  Phase 3: Intentional Revitalization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t>3 phases; 9 steps</a:t>
            </a:r>
          </a:p>
          <a:p>
            <a:pPr marL="0" lvl="0" indent="0" algn="l" rtl="0">
              <a:spcBef>
                <a:spcPts val="0"/>
              </a:spcBef>
              <a:spcAft>
                <a:spcPts val="0"/>
              </a:spcAft>
              <a:buNone/>
            </a:pPr>
            <a:endParaRPr sz="1600" dirty="0">
              <a:solidFill>
                <a:srgbClr val="FF0000"/>
              </a:solidFill>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dirty="0"/>
              <a:t>\</a:t>
            </a:r>
            <a:endParaRPr dirty="0"/>
          </a:p>
        </p:txBody>
      </p:sp>
      <p:sp>
        <p:nvSpPr>
          <p:cNvPr id="269" name="Google Shape;26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Boards are human resources</a:t>
            </a:r>
            <a:endParaRPr dirty="0"/>
          </a:p>
        </p:txBody>
      </p:sp>
      <p:sp>
        <p:nvSpPr>
          <p:cNvPr id="168" name="Google Shape;1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here MARRIED or in a RELATIONSHIP?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18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71B081E0-4EE4-8C76-682C-3BBCB30B717E}"/>
            </a:ext>
          </a:extLst>
        </p:cNvPr>
        <p:cNvGrpSpPr/>
        <p:nvPr/>
      </p:nvGrpSpPr>
      <p:grpSpPr>
        <a:xfrm>
          <a:off x="0" y="0"/>
          <a:ext cx="0" cy="0"/>
          <a:chOff x="0" y="0"/>
          <a:chExt cx="0" cy="0"/>
        </a:xfrm>
      </p:grpSpPr>
      <p:sp>
        <p:nvSpPr>
          <p:cNvPr id="166" name="Google Shape;166;p6:notes">
            <a:extLst>
              <a:ext uri="{FF2B5EF4-FFF2-40B4-BE49-F238E27FC236}">
                <a16:creationId xmlns:a16="http://schemas.microsoft.com/office/drawing/2014/main" id="{CAE8836A-47D7-399C-CEE6-7243CBE8423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a:extLst>
              <a:ext uri="{FF2B5EF4-FFF2-40B4-BE49-F238E27FC236}">
                <a16:creationId xmlns:a16="http://schemas.microsoft.com/office/drawing/2014/main" id="{B9674EA5-CF2F-2647-C5D1-745CD947119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Ongoing</a:t>
            </a:r>
            <a:endParaRPr dirty="0"/>
          </a:p>
        </p:txBody>
      </p:sp>
      <p:sp>
        <p:nvSpPr>
          <p:cNvPr id="168" name="Google Shape;168;p6:notes">
            <a:extLst>
              <a:ext uri="{FF2B5EF4-FFF2-40B4-BE49-F238E27FC236}">
                <a16:creationId xmlns:a16="http://schemas.microsoft.com/office/drawing/2014/main" id="{781BFC53-53A9-8D47-C27C-726ECF05DB3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46460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do any of these?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54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235EB8DD-583E-DF9F-65B6-2DDC284285EC}"/>
            </a:ext>
          </a:extLst>
        </p:cNvPr>
        <p:cNvGrpSpPr/>
        <p:nvPr/>
      </p:nvGrpSpPr>
      <p:grpSpPr>
        <a:xfrm>
          <a:off x="0" y="0"/>
          <a:ext cx="0" cy="0"/>
          <a:chOff x="0" y="0"/>
          <a:chExt cx="0" cy="0"/>
        </a:xfrm>
      </p:grpSpPr>
      <p:sp>
        <p:nvSpPr>
          <p:cNvPr id="166" name="Google Shape;166;p6:notes">
            <a:extLst>
              <a:ext uri="{FF2B5EF4-FFF2-40B4-BE49-F238E27FC236}">
                <a16:creationId xmlns:a16="http://schemas.microsoft.com/office/drawing/2014/main" id="{4E15903D-9F1C-89B5-6B35-7065A59D0CC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a:extLst>
              <a:ext uri="{FF2B5EF4-FFF2-40B4-BE49-F238E27FC236}">
                <a16:creationId xmlns:a16="http://schemas.microsoft.com/office/drawing/2014/main" id="{CFBE2AC8-B0DD-0939-EE6B-DEA7915CECF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Ongoing</a:t>
            </a:r>
            <a:endParaRPr dirty="0"/>
          </a:p>
        </p:txBody>
      </p:sp>
      <p:sp>
        <p:nvSpPr>
          <p:cNvPr id="168" name="Google Shape;168;p6:notes">
            <a:extLst>
              <a:ext uri="{FF2B5EF4-FFF2-40B4-BE49-F238E27FC236}">
                <a16:creationId xmlns:a16="http://schemas.microsoft.com/office/drawing/2014/main" id="{059B3EEE-3816-4F67-11B8-BAFD1767B48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9283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41"/>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1"/>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1"/>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4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41"/>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51"/>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1"/>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1"/>
          <p:cNvSpPr txBox="1">
            <a:spLocks noGrp="1"/>
          </p:cNvSpPr>
          <p:nvPr>
            <p:ph type="title"/>
          </p:nvPr>
        </p:nvSpPr>
        <p:spPr>
          <a:xfrm rot="5400000">
            <a:off x="4649564" y="2306414"/>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51"/>
          <p:cNvSpPr txBox="1">
            <a:spLocks noGrp="1"/>
          </p:cNvSpPr>
          <p:nvPr>
            <p:ph type="body" idx="1"/>
          </p:nvPr>
        </p:nvSpPr>
        <p:spPr>
          <a:xfrm rot="5400000">
            <a:off x="649064" y="391889"/>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5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822960" y="1845735"/>
            <a:ext cx="370332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42"/>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4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4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4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0"/>
        <p:cNvGrpSpPr/>
        <p:nvPr/>
      </p:nvGrpSpPr>
      <p:grpSpPr>
        <a:xfrm>
          <a:off x="0" y="0"/>
          <a:ext cx="0" cy="0"/>
          <a:chOff x="0" y="0"/>
          <a:chExt cx="0" cy="0"/>
        </a:xfrm>
      </p:grpSpPr>
      <p:sp>
        <p:nvSpPr>
          <p:cNvPr id="41" name="Google Shape;41;p44"/>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4"/>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4"/>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4"/>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4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8" name="Google Shape;48;p44"/>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4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7"/>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47"/>
          <p:cNvSpPr txBox="1">
            <a:spLocks noGrp="1"/>
          </p:cNvSpPr>
          <p:nvPr>
            <p:ph type="body" idx="2"/>
          </p:nvPr>
        </p:nvSpPr>
        <p:spPr>
          <a:xfrm>
            <a:off x="822960" y="2582335"/>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47"/>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5" name="Google Shape;65;p47"/>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4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48"/>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8"/>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8"/>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8"/>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48"/>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48"/>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49"/>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9"/>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9"/>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9"/>
          <p:cNvSpPr>
            <a:spLocks noGrp="1"/>
          </p:cNvSpPr>
          <p:nvPr>
            <p:ph type="pic" idx="2"/>
          </p:nvPr>
        </p:nvSpPr>
        <p:spPr>
          <a:xfrm>
            <a:off x="12" y="0"/>
            <a:ext cx="9143989" cy="4915076"/>
          </a:xfrm>
          <a:prstGeom prst="rect">
            <a:avLst/>
          </a:prstGeom>
          <a:solidFill>
            <a:srgbClr val="BECAD4"/>
          </a:solidFill>
          <a:ln>
            <a:noFill/>
          </a:ln>
        </p:spPr>
      </p:sp>
      <p:sp>
        <p:nvSpPr>
          <p:cNvPr id="83" name="Google Shape;83;p49"/>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4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5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0"/>
          <p:cNvSpPr txBox="1">
            <a:spLocks noGrp="1"/>
          </p:cNvSpPr>
          <p:nvPr>
            <p:ph type="body" idx="1"/>
          </p:nvPr>
        </p:nvSpPr>
        <p:spPr>
          <a:xfrm rot="5400000">
            <a:off x="2583179"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5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40"/>
          <p:cNvSpPr/>
          <p:nvPr/>
        </p:nvSpPr>
        <p:spPr>
          <a:xfrm>
            <a:off x="0" y="6334316"/>
            <a:ext cx="914400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4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0"/>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4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4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40"/>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cid:image003.jpg@01D9F867.04C3539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dbronsdon@icloud.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edbronsdon@icloud.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cid:image003.jpg@01D9F867.04C35390"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cid:image003.jpg@01D9F867.04C3539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cid:image003.jpg@01D9F867.04C353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Arial"/>
              <a:buNone/>
            </a:pPr>
            <a:r>
              <a:rPr lang="en-US" sz="8000" dirty="0">
                <a:latin typeface="Arial"/>
                <a:ea typeface="Arial"/>
                <a:cs typeface="Arial"/>
                <a:sym typeface="Arial"/>
              </a:rPr>
              <a:t>Building Better Boards</a:t>
            </a:r>
            <a:endParaRPr dirty="0"/>
          </a:p>
        </p:txBody>
      </p:sp>
      <p:sp>
        <p:nvSpPr>
          <p:cNvPr id="107" name="Google Shape;107;p1"/>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dirty="0">
                <a:latin typeface="Arial"/>
                <a:ea typeface="Arial"/>
                <a:cs typeface="Arial"/>
                <a:sym typeface="Arial"/>
              </a:rPr>
              <a:t>By Ed Bronsdon, President, Bronsdon for Good</a:t>
            </a:r>
            <a:br>
              <a:rPr lang="en-US" sz="2400" dirty="0">
                <a:latin typeface="Calibri"/>
                <a:ea typeface="Calibri"/>
                <a:cs typeface="Calibri"/>
                <a:sym typeface="Calibri"/>
              </a:rPr>
            </a:br>
            <a:endParaRPr dirty="0"/>
          </a:p>
        </p:txBody>
      </p:sp>
      <p:sp>
        <p:nvSpPr>
          <p:cNvPr id="108" name="Google Shape;108;p1"/>
          <p:cNvSpPr txBox="1"/>
          <p:nvPr/>
        </p:nvSpPr>
        <p:spPr>
          <a:xfrm>
            <a:off x="8142236" y="5981457"/>
            <a:ext cx="7163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v2025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D06A-13D9-52E5-C08D-77409A4B2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90DA0-DA34-B2C3-1F2C-4B59A1B3A573}"/>
              </a:ext>
            </a:extLst>
          </p:cNvPr>
          <p:cNvSpPr>
            <a:spLocks noGrp="1"/>
          </p:cNvSpPr>
          <p:nvPr>
            <p:ph type="title"/>
          </p:nvPr>
        </p:nvSpPr>
        <p:spPr>
          <a:xfrm>
            <a:off x="822960" y="286604"/>
            <a:ext cx="7868864" cy="1450757"/>
          </a:xfrm>
        </p:spPr>
        <p:txBody>
          <a:bodyPr/>
          <a:lstStyle/>
          <a:p>
            <a:r>
              <a:rPr lang="en-US" dirty="0">
                <a:latin typeface="+mj-lt"/>
              </a:rPr>
              <a:t>Phase</a:t>
            </a:r>
            <a:r>
              <a:rPr lang="en-US" dirty="0"/>
              <a:t> 2: Effective Engagement</a:t>
            </a:r>
          </a:p>
        </p:txBody>
      </p:sp>
      <p:sp>
        <p:nvSpPr>
          <p:cNvPr id="3" name="Text Placeholder 2">
            <a:extLst>
              <a:ext uri="{FF2B5EF4-FFF2-40B4-BE49-F238E27FC236}">
                <a16:creationId xmlns:a16="http://schemas.microsoft.com/office/drawing/2014/main" id="{A1A99796-830B-F84B-F4CA-7FD2B1BBFCCC}"/>
              </a:ext>
            </a:extLst>
          </p:cNvPr>
          <p:cNvSpPr>
            <a:spLocks noGrp="1"/>
          </p:cNvSpPr>
          <p:nvPr>
            <p:ph type="body" idx="1"/>
          </p:nvPr>
        </p:nvSpPr>
        <p:spPr/>
        <p:txBody>
          <a:bodyPr>
            <a:normAutofit fontScale="92500"/>
          </a:bodyPr>
          <a:lstStyle/>
          <a:p>
            <a:pPr marL="342900" marR="0" lvl="0" indent="-342900">
              <a:buFont typeface="Symbol" panose="05050102010706020507" pitchFamily="18" charset="2"/>
              <a:buChar char=""/>
            </a:pPr>
            <a:r>
              <a:rPr lang="en-US" sz="1800" dirty="0">
                <a:solidFill>
                  <a:srgbClr val="6A6A6A"/>
                </a:solidFill>
                <a:effectLst/>
                <a:latin typeface="Gill Sans MT" panose="020B0502020104020203" pitchFamily="34" charset="0"/>
                <a:ea typeface="Times New Roman" panose="02020603050405020304" pitchFamily="18" charset="0"/>
                <a:cs typeface="Calibri" panose="020F0502020204030204" pitchFamily="34" charset="0"/>
              </a:rPr>
              <a:t>Step 4: Orient new board members to the organization and to the board, explaining the history, programs, pressing issues, finances, facilities, bylaws, and organizational chart. Share information on committees, board member responsibilities, current board composition, and key staff members. Speak to your board’s culture and how board members engage with one another in discussions and decision making. Assign a board mentor to each new board member. </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sz="1800" dirty="0">
                <a:solidFill>
                  <a:srgbClr val="6A6A6A"/>
                </a:solidFill>
                <a:effectLst/>
                <a:latin typeface="Gill Sans MT" panose="020B0502020104020203" pitchFamily="34" charset="0"/>
                <a:ea typeface="Times New Roman" panose="02020603050405020304" pitchFamily="18" charset="0"/>
                <a:cs typeface="Calibri" panose="020F0502020204030204" pitchFamily="34" charset="0"/>
              </a:rPr>
              <a:t>Step 5: Involve all board members. Discover their interests, talents, and availability. Involve them in committees or task forces. Solicit feedback. Hold everyone accountable. Identify emerging leaders. Express appreciation for work well done. </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sz="1800" dirty="0">
                <a:solidFill>
                  <a:srgbClr val="6A6A6A"/>
                </a:solidFill>
                <a:effectLst/>
                <a:latin typeface="Gill Sans MT" panose="020B0502020104020203" pitchFamily="34" charset="0"/>
                <a:ea typeface="Times New Roman" panose="02020603050405020304" pitchFamily="18" charset="0"/>
                <a:cs typeface="Calibri" panose="020F0502020204030204" pitchFamily="34" charset="0"/>
              </a:rPr>
              <a:t>Step 6: Educate the board. Share information about your mission area, programs, community, and good governance. Promote exploration of issues facing the organization. Hold retreats and encourage board development activities by sending board members to seminars and workshops. Don’t hide difficulties. </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lnSpc>
                <a:spcPct val="107000"/>
              </a:lnSpc>
              <a:spcAft>
                <a:spcPts val="800"/>
              </a:spcAft>
              <a:buSzPts val="1000"/>
              <a:buFont typeface="Symbol" panose="05050102010706020507" pitchFamily="18" charset="2"/>
              <a:buChar char=""/>
              <a:tabLst>
                <a:tab pos="228600" algn="l"/>
              </a:tabLst>
            </a:pPr>
            <a:endParaRPr lang="en-US" sz="18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409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D4866D4D-128C-6CC2-5FF7-353D0348C03B}"/>
            </a:ext>
          </a:extLst>
        </p:cNvPr>
        <p:cNvGrpSpPr/>
        <p:nvPr/>
      </p:nvGrpSpPr>
      <p:grpSpPr>
        <a:xfrm>
          <a:off x="0" y="0"/>
          <a:ext cx="0" cy="0"/>
          <a:chOff x="0" y="0"/>
          <a:chExt cx="0" cy="0"/>
        </a:xfrm>
      </p:grpSpPr>
      <p:sp>
        <p:nvSpPr>
          <p:cNvPr id="170" name="Google Shape;170;p6">
            <a:extLst>
              <a:ext uri="{FF2B5EF4-FFF2-40B4-BE49-F238E27FC236}">
                <a16:creationId xmlns:a16="http://schemas.microsoft.com/office/drawing/2014/main" id="{40FA4F7F-EF77-52A4-0819-02A8C081F408}"/>
              </a:ext>
            </a:extLst>
          </p:cNvPr>
          <p:cNvSpPr txBox="1">
            <a:spLocks noGrp="1"/>
          </p:cNvSpPr>
          <p:nvPr>
            <p:ph type="title"/>
          </p:nvPr>
        </p:nvSpPr>
        <p:spPr>
          <a:xfrm>
            <a:off x="375007" y="286604"/>
            <a:ext cx="8640566" cy="1450757"/>
          </a:xfrm>
        </p:spPr>
        <p:txBody>
          <a:bodyPr spcFirstLastPara="1" wrap="square" lIns="91425" tIns="45700" rIns="91425" bIns="45700" anchor="ctr" anchorCtr="0">
            <a:normAutofit/>
          </a:bodyPr>
          <a:lstStyle/>
          <a:p>
            <a:pPr marL="0" lvl="0" indent="0" rtl="0">
              <a:spcBef>
                <a:spcPts val="0"/>
              </a:spcBef>
              <a:spcAft>
                <a:spcPts val="0"/>
              </a:spcAft>
              <a:buClr>
                <a:srgbClr val="262626"/>
              </a:buClr>
              <a:buSzPts val="8000"/>
              <a:buFont typeface="Calibri"/>
              <a:buNone/>
            </a:pPr>
            <a:r>
              <a:rPr lang="en-US" dirty="0">
                <a:latin typeface="+mj-lt"/>
              </a:rPr>
              <a:t>Phase 3: Intentional Revitalization</a:t>
            </a:r>
          </a:p>
        </p:txBody>
      </p:sp>
      <p:sp>
        <p:nvSpPr>
          <p:cNvPr id="171" name="Google Shape;171;p6">
            <a:extLst>
              <a:ext uri="{FF2B5EF4-FFF2-40B4-BE49-F238E27FC236}">
                <a16:creationId xmlns:a16="http://schemas.microsoft.com/office/drawing/2014/main" id="{70A6442E-2453-BA65-2CC4-EA003DAA30D3}"/>
              </a:ext>
            </a:extLst>
          </p:cNvPr>
          <p:cNvSpPr txBox="1">
            <a:spLocks noGrp="1"/>
          </p:cNvSpPr>
          <p:nvPr>
            <p:ph type="body" idx="4294967295"/>
          </p:nvPr>
        </p:nvSpPr>
        <p:spPr>
          <a:xfrm>
            <a:off x="822960" y="1927861"/>
            <a:ext cx="3581400" cy="4352544"/>
          </a:xfrm>
        </p:spPr>
        <p:txBody>
          <a:bodyPr spcFirstLastPara="1" lIns="91425" tIns="45700" rIns="91425" bIns="45700" anchor="t" anchorCtr="0">
            <a:normAutofit/>
          </a:bodyPr>
          <a:lstStyle/>
          <a:p>
            <a:pPr marL="0" lvl="0" indent="0">
              <a:spcBef>
                <a:spcPts val="0"/>
              </a:spcBef>
              <a:spcAft>
                <a:spcPts val="600"/>
              </a:spcAft>
              <a:buClr>
                <a:srgbClr val="000000"/>
              </a:buClr>
              <a:buSzPts val="2400"/>
              <a:buFont typeface="Arial"/>
              <a:buNone/>
            </a:pPr>
            <a:r>
              <a:rPr lang="en-US" b="0" i="0" u="none" strike="noStrike" cap="none" dirty="0">
                <a:latin typeface="+mj-lt"/>
              </a:rPr>
              <a:t>And yes, three more steps: </a:t>
            </a:r>
            <a:br>
              <a:rPr lang="en-US" b="0" i="0" u="none" strike="noStrike" cap="none" dirty="0">
                <a:latin typeface="+mj-lt"/>
              </a:rPr>
            </a:br>
            <a:br>
              <a:rPr lang="en-US" b="0" i="0" u="none" strike="noStrike" cap="none" dirty="0">
                <a:latin typeface="+mj-lt"/>
              </a:rPr>
            </a:br>
            <a:r>
              <a:rPr lang="en-US" b="0" i="0" u="none" strike="noStrike" cap="none" dirty="0">
                <a:latin typeface="+mj-lt"/>
              </a:rPr>
              <a:t>1. Evaluate + </a:t>
            </a:r>
            <a:endParaRPr lang="en-US" dirty="0">
              <a:latin typeface="+mj-lt"/>
            </a:endParaRPr>
          </a:p>
          <a:p>
            <a:pPr marL="0" lvl="0" indent="0">
              <a:spcBef>
                <a:spcPts val="0"/>
              </a:spcBef>
              <a:spcAft>
                <a:spcPts val="600"/>
              </a:spcAft>
              <a:buClr>
                <a:srgbClr val="000000"/>
              </a:buClr>
              <a:buSzPts val="2400"/>
              <a:buFont typeface="Arial"/>
              <a:buNone/>
            </a:pPr>
            <a:r>
              <a:rPr lang="en-US" b="0" i="0" u="none" strike="noStrike" cap="none" dirty="0">
                <a:latin typeface="+mj-lt"/>
              </a:rPr>
              <a:t>2. Rotate + </a:t>
            </a:r>
            <a:endParaRPr lang="en-US" dirty="0">
              <a:latin typeface="+mj-lt"/>
            </a:endParaRPr>
          </a:p>
          <a:p>
            <a:pPr marL="0" lvl="0" indent="0">
              <a:spcBef>
                <a:spcPts val="0"/>
              </a:spcBef>
              <a:spcAft>
                <a:spcPts val="600"/>
              </a:spcAft>
              <a:buClr>
                <a:srgbClr val="000000"/>
              </a:buClr>
              <a:buSzPts val="2400"/>
              <a:buFont typeface="Arial"/>
              <a:buNone/>
            </a:pPr>
            <a:r>
              <a:rPr lang="en-US" b="0" i="0" u="none" strike="noStrike" cap="none" dirty="0">
                <a:latin typeface="+mj-lt"/>
              </a:rPr>
              <a:t>3. Celebrate</a:t>
            </a:r>
          </a:p>
        </p:txBody>
      </p:sp>
      <p:pic>
        <p:nvPicPr>
          <p:cNvPr id="2" name="Picture 1" descr="A diagram of a diagram">
            <a:extLst>
              <a:ext uri="{FF2B5EF4-FFF2-40B4-BE49-F238E27FC236}">
                <a16:creationId xmlns:a16="http://schemas.microsoft.com/office/drawing/2014/main" id="{87DBA64F-8F1F-C8E5-9A1A-A514A585EE21}"/>
              </a:ext>
            </a:extLst>
          </p:cNvPr>
          <p:cNvPicPr>
            <a:picLocks noChangeAspect="1"/>
          </p:cNvPicPr>
          <p:nvPr/>
        </p:nvPicPr>
        <p:blipFill>
          <a:blip r:embed="rId3" r:link="rId4">
            <a:extLst>
              <a:ext uri="{28A0092B-C50C-407E-A947-70E740481C1C}">
                <a14:useLocalDpi xmlns:a14="http://schemas.microsoft.com/office/drawing/2010/main" val="0"/>
              </a:ext>
            </a:extLst>
          </a:blip>
          <a:srcRect l="4984" t="7189" r="57511" b="17893"/>
          <a:stretch>
            <a:fillRect/>
          </a:stretch>
        </p:blipFill>
        <p:spPr bwMode="auto">
          <a:xfrm>
            <a:off x="5810291" y="1829804"/>
            <a:ext cx="2238439" cy="4381906"/>
          </a:xfrm>
          <a:prstGeom prst="rect">
            <a:avLst/>
          </a:prstGeom>
          <a:noFill/>
          <a:ln w="28575">
            <a:solidFill>
              <a:schemeClr val="tx1"/>
            </a:solidFill>
          </a:ln>
        </p:spPr>
      </p:pic>
    </p:spTree>
    <p:extLst>
      <p:ext uri="{BB962C8B-B14F-4D97-AF65-F5344CB8AC3E}">
        <p14:creationId xmlns:p14="http://schemas.microsoft.com/office/powerpoint/2010/main" val="162608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7B05-E8B4-01D8-0C73-EF4B93FA5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66257-605C-12A9-87B6-52FE260217EA}"/>
              </a:ext>
            </a:extLst>
          </p:cNvPr>
          <p:cNvSpPr>
            <a:spLocks noGrp="1"/>
          </p:cNvSpPr>
          <p:nvPr>
            <p:ph type="title"/>
          </p:nvPr>
        </p:nvSpPr>
        <p:spPr>
          <a:xfrm>
            <a:off x="822960" y="286604"/>
            <a:ext cx="7868864" cy="1450757"/>
          </a:xfrm>
        </p:spPr>
        <p:txBody>
          <a:bodyPr/>
          <a:lstStyle/>
          <a:p>
            <a:r>
              <a:rPr lang="en-US" dirty="0">
                <a:latin typeface="+mj-lt"/>
              </a:rPr>
              <a:t>Phase</a:t>
            </a:r>
            <a:r>
              <a:rPr lang="en-US" dirty="0"/>
              <a:t> 3: Effective Engagement</a:t>
            </a:r>
          </a:p>
        </p:txBody>
      </p:sp>
      <p:sp>
        <p:nvSpPr>
          <p:cNvPr id="3" name="Text Placeholder 2">
            <a:extLst>
              <a:ext uri="{FF2B5EF4-FFF2-40B4-BE49-F238E27FC236}">
                <a16:creationId xmlns:a16="http://schemas.microsoft.com/office/drawing/2014/main" id="{AD110FF3-C08A-A3EE-C78C-78956170563B}"/>
              </a:ext>
            </a:extLst>
          </p:cNvPr>
          <p:cNvSpPr>
            <a:spLocks noGrp="1"/>
          </p:cNvSpPr>
          <p:nvPr>
            <p:ph type="body" idx="1"/>
          </p:nvPr>
        </p:nvSpPr>
        <p:spPr/>
        <p:txBody>
          <a:bodyPr>
            <a:normAutofit/>
          </a:bodyPr>
          <a:lstStyle/>
          <a:p>
            <a:pPr marL="342900" marR="0" lvl="0" indent="-342900">
              <a:buFont typeface="Symbol" panose="05050102010706020507" pitchFamily="18" charset="2"/>
              <a:buChar char=""/>
            </a:pPr>
            <a:r>
              <a:rPr lang="en-US" sz="1800" dirty="0">
                <a:solidFill>
                  <a:srgbClr val="6A6A6A"/>
                </a:solidFill>
                <a:effectLst/>
                <a:latin typeface="Gill Sans MT" panose="020B0502020104020203" pitchFamily="34" charset="0"/>
                <a:ea typeface="Times New Roman" panose="02020603050405020304" pitchFamily="18" charset="0"/>
                <a:cs typeface="Calibri" panose="020F0502020204030204" pitchFamily="34" charset="0"/>
              </a:rPr>
              <a:t>Step 7: Evaluate the board as a whole, as well as individual board members. Engage the board in assessing its own performance, and identify ways in which the board can improve its effectiveness. Encourage individual self-assessment. Examine how the board and chief executive work as a team. </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sz="1800" dirty="0">
                <a:solidFill>
                  <a:srgbClr val="6A6A6A"/>
                </a:solidFill>
                <a:effectLst/>
                <a:latin typeface="Gill Sans MT" panose="020B0502020104020203" pitchFamily="34" charset="0"/>
                <a:ea typeface="Times New Roman" panose="02020603050405020304" pitchFamily="18" charset="0"/>
                <a:cs typeface="Calibri" panose="020F0502020204030204" pitchFamily="34" charset="0"/>
              </a:rPr>
              <a:t>Step 8: Rotate board members. Establish term limits. Do not automatically re-elect board members for an additional term; consider the board’s needs and the board member’s performance. Explore the feasibility of asking inactive members to retire from the board. Continually develop new leadership. </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sz="1800" dirty="0">
                <a:solidFill>
                  <a:srgbClr val="6A6A6A"/>
                </a:solidFill>
                <a:effectLst/>
                <a:latin typeface="Gill Sans MT" panose="020B0502020104020203" pitchFamily="34" charset="0"/>
                <a:ea typeface="Times New Roman" panose="02020603050405020304" pitchFamily="18" charset="0"/>
                <a:cs typeface="Calibri" panose="020F0502020204030204" pitchFamily="34" charset="0"/>
              </a:rPr>
              <a:t>Step 9: Celebrate! Recognize genuine victories and progress, no matter how small. Acknowledge individual contributions to the board, the organization, and the community. Honor those who have excelled in their board service</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lnSpc>
                <a:spcPct val="107000"/>
              </a:lnSpc>
              <a:spcAft>
                <a:spcPts val="800"/>
              </a:spcAft>
              <a:buSzPts val="1000"/>
              <a:buFont typeface="Symbol" panose="05050102010706020507" pitchFamily="18" charset="2"/>
              <a:buChar char=""/>
              <a:tabLst>
                <a:tab pos="228600" algn="l"/>
              </a:tabLst>
            </a:pPr>
            <a:endParaRPr lang="en-US" sz="18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3711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a:extLst>
            <a:ext uri="{FF2B5EF4-FFF2-40B4-BE49-F238E27FC236}">
              <a16:creationId xmlns:a16="http://schemas.microsoft.com/office/drawing/2014/main" id="{2132DFBD-D44E-E3FC-DA54-D0AC18155387}"/>
            </a:ext>
          </a:extLst>
        </p:cNvPr>
        <p:cNvGrpSpPr/>
        <p:nvPr/>
      </p:nvGrpSpPr>
      <p:grpSpPr>
        <a:xfrm>
          <a:off x="0" y="0"/>
          <a:ext cx="0" cy="0"/>
          <a:chOff x="0" y="0"/>
          <a:chExt cx="0" cy="0"/>
        </a:xfrm>
      </p:grpSpPr>
      <p:sp>
        <p:nvSpPr>
          <p:cNvPr id="271" name="Google Shape;271;p11">
            <a:extLst>
              <a:ext uri="{FF2B5EF4-FFF2-40B4-BE49-F238E27FC236}">
                <a16:creationId xmlns:a16="http://schemas.microsoft.com/office/drawing/2014/main" id="{83D851FE-A4BE-AACD-3D83-A47AE0CC8EE5}"/>
              </a:ext>
              <a:ext uri="{C183D7F6-B498-43B3-948B-1728B52AA6E4}">
                <adec:decorative xmlns:adec="http://schemas.microsoft.com/office/drawing/2017/decorative" val="1"/>
              </a:ext>
            </a:extLst>
          </p:cNvPr>
          <p:cNvSpPr/>
          <p:nvPr/>
        </p:nvSpPr>
        <p:spPr>
          <a:xfrm>
            <a:off x="12" y="0"/>
            <a:ext cx="3038093" cy="685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1">
            <a:extLst>
              <a:ext uri="{FF2B5EF4-FFF2-40B4-BE49-F238E27FC236}">
                <a16:creationId xmlns:a16="http://schemas.microsoft.com/office/drawing/2014/main" id="{C10CCBA8-5819-C524-C98C-E664BAC48883}"/>
              </a:ext>
              <a:ext uri="{C183D7F6-B498-43B3-948B-1728B52AA6E4}">
                <adec:decorative xmlns:adec="http://schemas.microsoft.com/office/drawing/2017/decorative" val="1"/>
              </a:ext>
            </a:extLst>
          </p:cNvPr>
          <p:cNvSpPr/>
          <p:nvPr/>
        </p:nvSpPr>
        <p:spPr>
          <a:xfrm>
            <a:off x="3030053" y="0"/>
            <a:ext cx="48006"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11" descr="Icon of two people with Questions">
            <a:extLst>
              <a:ext uri="{FF2B5EF4-FFF2-40B4-BE49-F238E27FC236}">
                <a16:creationId xmlns:a16="http://schemas.microsoft.com/office/drawing/2014/main" id="{C27903AB-1F8E-F31B-C0AD-88294865A465}"/>
              </a:ext>
            </a:extLst>
          </p:cNvPr>
          <p:cNvPicPr preferRelativeResize="0"/>
          <p:nvPr/>
        </p:nvPicPr>
        <p:blipFill rotWithShape="1">
          <a:blip r:embed="rId3">
            <a:alphaModFix/>
          </a:blip>
          <a:srcRect/>
          <a:stretch/>
        </p:blipFill>
        <p:spPr>
          <a:xfrm>
            <a:off x="489389" y="243039"/>
            <a:ext cx="1739098" cy="1739098"/>
          </a:xfrm>
          <a:prstGeom prst="rect">
            <a:avLst/>
          </a:prstGeom>
          <a:noFill/>
          <a:ln>
            <a:noFill/>
          </a:ln>
        </p:spPr>
      </p:pic>
      <p:sp>
        <p:nvSpPr>
          <p:cNvPr id="275" name="Google Shape;275;p11">
            <a:extLst>
              <a:ext uri="{FF2B5EF4-FFF2-40B4-BE49-F238E27FC236}">
                <a16:creationId xmlns:a16="http://schemas.microsoft.com/office/drawing/2014/main" id="{F03ECC78-4FBE-3C97-3006-4DBC26F3DA4E}"/>
              </a:ext>
            </a:extLst>
          </p:cNvPr>
          <p:cNvSpPr txBox="1">
            <a:spLocks noGrp="1"/>
          </p:cNvSpPr>
          <p:nvPr>
            <p:ph type="title" idx="4294967295"/>
          </p:nvPr>
        </p:nvSpPr>
        <p:spPr>
          <a:xfrm>
            <a:off x="164120" y="605896"/>
            <a:ext cx="2706077" cy="5646208"/>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FF6900"/>
              </a:buClr>
              <a:buSzPts val="4400"/>
              <a:buFont typeface="Calibri"/>
              <a:buNone/>
            </a:pPr>
            <a:r>
              <a:rPr lang="en-US" sz="4000" b="1" i="0" u="none" strike="noStrike" cap="none" dirty="0">
                <a:solidFill>
                  <a:srgbClr val="FFFFFF"/>
                </a:solidFill>
                <a:latin typeface="+mj-lt"/>
                <a:ea typeface="Calibri"/>
                <a:cs typeface="Calibri"/>
                <a:sym typeface="Calibri"/>
              </a:rPr>
              <a:t>Key  Questions</a:t>
            </a:r>
            <a:endParaRPr sz="4000" dirty="0">
              <a:latin typeface="+mj-lt"/>
            </a:endParaRPr>
          </a:p>
        </p:txBody>
      </p:sp>
      <p:sp>
        <p:nvSpPr>
          <p:cNvPr id="276" name="Google Shape;276;p11">
            <a:extLst>
              <a:ext uri="{FF2B5EF4-FFF2-40B4-BE49-F238E27FC236}">
                <a16:creationId xmlns:a16="http://schemas.microsoft.com/office/drawing/2014/main" id="{245343DA-C966-838A-45A6-0E5B4B049969}"/>
              </a:ext>
            </a:extLst>
          </p:cNvPr>
          <p:cNvSpPr txBox="1"/>
          <p:nvPr/>
        </p:nvSpPr>
        <p:spPr>
          <a:xfrm>
            <a:off x="3078059" y="1"/>
            <a:ext cx="5729176" cy="6598226"/>
          </a:xfrm>
          <a:prstGeom prst="rect">
            <a:avLst/>
          </a:prstGeom>
          <a:solidFill>
            <a:schemeClr val="lt1"/>
          </a:solidFill>
          <a:ln>
            <a:noFill/>
          </a:ln>
        </p:spPr>
        <p:txBody>
          <a:bodyPr spcFirstLastPara="1" wrap="square" lIns="0" tIns="45700" rIns="0" bIns="45700" anchor="ctr" anchorCtr="0">
            <a:noAutofit/>
          </a:bodyPr>
          <a:lstStyle/>
          <a:p>
            <a:pPr marL="342900" marR="0" lvl="0" indent="-257175" algn="l" rtl="0">
              <a:lnSpc>
                <a:spcPct val="90000"/>
              </a:lnSpc>
              <a:spcBef>
                <a:spcPts val="0"/>
              </a:spcBef>
              <a:spcAft>
                <a:spcPts val="0"/>
              </a:spcAft>
              <a:buClr>
                <a:schemeClr val="accent1"/>
              </a:buClr>
              <a:buSzPts val="2400"/>
              <a:buFont typeface="Calibri"/>
              <a:buAutoNum type="arabicPeriod"/>
            </a:pPr>
            <a:r>
              <a:rPr lang="en-US" sz="2400" b="1" dirty="0">
                <a:solidFill>
                  <a:srgbClr val="3F3F3F"/>
                </a:solidFill>
                <a:latin typeface="+mj-lt"/>
                <a:ea typeface="Calibri"/>
                <a:cs typeface="Calibri"/>
                <a:sym typeface="Calibri"/>
              </a:rPr>
              <a:t>  </a:t>
            </a:r>
            <a:r>
              <a:rPr lang="en-US" sz="2400" dirty="0">
                <a:solidFill>
                  <a:srgbClr val="3F3F3F"/>
                </a:solidFill>
                <a:latin typeface="+mj-lt"/>
                <a:ea typeface="Calibri"/>
                <a:cs typeface="Calibri"/>
                <a:sym typeface="Calibri"/>
              </a:rPr>
              <a:t>What are your Board Governance     </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  needs now and for the future?</a:t>
            </a:r>
            <a:br>
              <a:rPr lang="en-US" sz="2400" dirty="0">
                <a:solidFill>
                  <a:srgbClr val="3F3F3F"/>
                </a:solidFill>
                <a:latin typeface="+mj-lt"/>
                <a:ea typeface="Calibri"/>
                <a:cs typeface="Calibri"/>
                <a:sym typeface="Calibri"/>
              </a:rPr>
            </a:br>
            <a:endParaRPr dirty="0">
              <a:latin typeface="+mj-lt"/>
            </a:endParaRPr>
          </a:p>
          <a:p>
            <a:pPr marL="542925" marR="0" lvl="0" indent="-457200" algn="l" rtl="0">
              <a:lnSpc>
                <a:spcPct val="90000"/>
              </a:lnSpc>
              <a:spcBef>
                <a:spcPts val="450"/>
              </a:spcBef>
              <a:spcAft>
                <a:spcPts val="0"/>
              </a:spcAft>
              <a:buClr>
                <a:schemeClr val="accent1"/>
              </a:buClr>
              <a:buSzPts val="2400"/>
              <a:buFont typeface="Calibri"/>
              <a:buAutoNum type="arabicPeriod" startAt="2"/>
            </a:pPr>
            <a:r>
              <a:rPr lang="en-US" sz="2400" dirty="0">
                <a:solidFill>
                  <a:srgbClr val="3F3F3F"/>
                </a:solidFill>
                <a:latin typeface="+mj-lt"/>
                <a:ea typeface="Calibri"/>
                <a:cs typeface="Calibri"/>
                <a:sym typeface="Calibri"/>
              </a:rPr>
              <a:t>Do you have agreement to pursue best practices?</a:t>
            </a:r>
            <a:r>
              <a:rPr lang="en-US" dirty="0">
                <a:latin typeface="+mj-lt"/>
                <a:ea typeface="Calibri"/>
              </a:rPr>
              <a:t> </a:t>
            </a:r>
            <a:r>
              <a:rPr lang="en-US" sz="2400" dirty="0">
                <a:solidFill>
                  <a:srgbClr val="3F3F3F"/>
                </a:solidFill>
                <a:latin typeface="+mj-lt"/>
                <a:ea typeface="Calibri"/>
                <a:cs typeface="Calibri"/>
                <a:sym typeface="Calibri"/>
              </a:rPr>
              <a:t>If so, then conduct </a:t>
            </a:r>
            <a:r>
              <a:rPr lang="en-US" sz="2400">
                <a:solidFill>
                  <a:srgbClr val="3F3F3F"/>
                </a:solidFill>
                <a:latin typeface="+mj-lt"/>
                <a:ea typeface="Calibri"/>
                <a:cs typeface="Calibri"/>
                <a:sym typeface="Calibri"/>
              </a:rPr>
              <a:t>a self-assessment</a:t>
            </a:r>
            <a:br>
              <a:rPr lang="en-US" sz="2400">
                <a:solidFill>
                  <a:srgbClr val="3F3F3F"/>
                </a:solidFill>
                <a:latin typeface="+mj-lt"/>
                <a:ea typeface="Calibri"/>
                <a:cs typeface="Calibri"/>
                <a:sym typeface="Calibri"/>
              </a:rPr>
            </a:br>
            <a:endParaRPr lang="en-US" sz="2400">
              <a:solidFill>
                <a:srgbClr val="3F3F3F"/>
              </a:solidFill>
              <a:latin typeface="+mj-lt"/>
              <a:ea typeface="Calibri"/>
              <a:cs typeface="Calibri"/>
              <a:sym typeface="Calibri"/>
            </a:endParaRPr>
          </a:p>
          <a:p>
            <a:pPr marL="542925" marR="0" lvl="0" indent="-457200" algn="l" rtl="0">
              <a:lnSpc>
                <a:spcPct val="90000"/>
              </a:lnSpc>
              <a:spcBef>
                <a:spcPts val="450"/>
              </a:spcBef>
              <a:spcAft>
                <a:spcPts val="0"/>
              </a:spcAft>
              <a:buClr>
                <a:schemeClr val="accent1"/>
              </a:buClr>
              <a:buSzPts val="2400"/>
              <a:buFont typeface="Calibri"/>
              <a:buAutoNum type="arabicPeriod" startAt="2"/>
            </a:pPr>
            <a:r>
              <a:rPr lang="en-US" sz="2400">
                <a:solidFill>
                  <a:srgbClr val="3F3F3F"/>
                </a:solidFill>
                <a:latin typeface="+mj-lt"/>
                <a:ea typeface="Calibri"/>
                <a:cs typeface="Calibri"/>
                <a:sym typeface="Calibri"/>
              </a:rPr>
              <a:t>Do </a:t>
            </a:r>
            <a:r>
              <a:rPr lang="en-US" sz="2400" dirty="0">
                <a:solidFill>
                  <a:srgbClr val="3F3F3F"/>
                </a:solidFill>
                <a:latin typeface="+mj-lt"/>
                <a:ea typeface="Calibri"/>
                <a:cs typeface="Calibri"/>
                <a:sym typeface="Calibri"/>
              </a:rPr>
              <a:t>all involved understand board vs staff roles? If not, educate.</a:t>
            </a:r>
            <a:br>
              <a:rPr lang="en-US" sz="2400" dirty="0">
                <a:solidFill>
                  <a:srgbClr val="3F3F3F"/>
                </a:solidFill>
                <a:latin typeface="+mj-lt"/>
                <a:ea typeface="Calibri"/>
                <a:cs typeface="Calibri"/>
                <a:sym typeface="Calibri"/>
              </a:rPr>
            </a:br>
            <a:endParaRPr lang="en-US" sz="2400" dirty="0">
              <a:solidFill>
                <a:srgbClr val="3F3F3F"/>
              </a:solidFill>
              <a:latin typeface="+mj-lt"/>
              <a:ea typeface="Calibri"/>
              <a:cs typeface="Calibri"/>
              <a:sym typeface="Calibri"/>
            </a:endParaRPr>
          </a:p>
          <a:p>
            <a:pPr marL="542925" marR="0" lvl="0" indent="-457200" algn="l" rtl="0">
              <a:lnSpc>
                <a:spcPct val="90000"/>
              </a:lnSpc>
              <a:spcBef>
                <a:spcPts val="450"/>
              </a:spcBef>
              <a:spcAft>
                <a:spcPts val="0"/>
              </a:spcAft>
              <a:buClr>
                <a:schemeClr val="accent1"/>
              </a:buClr>
              <a:buSzPts val="2400"/>
              <a:buFont typeface="Calibri"/>
              <a:buAutoNum type="arabicPeriod" startAt="4"/>
            </a:pPr>
            <a:r>
              <a:rPr lang="en-US" sz="2400" dirty="0">
                <a:solidFill>
                  <a:srgbClr val="3F3F3F"/>
                </a:solidFill>
                <a:latin typeface="+mj-lt"/>
                <a:ea typeface="Calibri"/>
                <a:cs typeface="Calibri"/>
                <a:sym typeface="Calibri"/>
              </a:rPr>
              <a:t>Do you have agreement on who will do what and when? Engage a task force or committee for follow up.</a:t>
            </a:r>
            <a:br>
              <a:rPr lang="en-US" sz="2400" dirty="0">
                <a:solidFill>
                  <a:srgbClr val="3F3F3F"/>
                </a:solidFill>
                <a:latin typeface="+mj-lt"/>
                <a:ea typeface="Calibri"/>
                <a:cs typeface="Calibri"/>
                <a:sym typeface="Calibri"/>
              </a:rPr>
            </a:br>
            <a:endParaRPr lang="en-US" sz="2400" dirty="0">
              <a:solidFill>
                <a:srgbClr val="3F3F3F"/>
              </a:solidFill>
              <a:latin typeface="+mj-lt"/>
              <a:ea typeface="Calibri"/>
              <a:cs typeface="Calibri"/>
              <a:sym typeface="Calibri"/>
            </a:endParaRPr>
          </a:p>
          <a:p>
            <a:pPr marL="542925" marR="0" lvl="0" indent="-457200" algn="l" rtl="0">
              <a:lnSpc>
                <a:spcPct val="90000"/>
              </a:lnSpc>
              <a:spcBef>
                <a:spcPts val="450"/>
              </a:spcBef>
              <a:spcAft>
                <a:spcPts val="0"/>
              </a:spcAft>
              <a:buClr>
                <a:schemeClr val="accent1"/>
              </a:buClr>
              <a:buSzPts val="2400"/>
              <a:buFont typeface="Calibri"/>
              <a:buAutoNum type="arabicPeriod" startAt="4"/>
            </a:pPr>
            <a:r>
              <a:rPr lang="en-US" sz="2400" dirty="0">
                <a:solidFill>
                  <a:srgbClr val="3F3F3F"/>
                </a:solidFill>
                <a:latin typeface="+mj-lt"/>
                <a:ea typeface="Calibri"/>
                <a:cs typeface="Calibri"/>
                <a:sym typeface="Calibri"/>
              </a:rPr>
              <a:t>How do you eat an elephant?</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Three phases for follow up: </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Recruit + Engage + Revitalize</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Remember, it is an ongoing cycle.</a:t>
            </a:r>
          </a:p>
        </p:txBody>
      </p:sp>
    </p:spTree>
    <p:extLst>
      <p:ext uri="{BB962C8B-B14F-4D97-AF65-F5344CB8AC3E}">
        <p14:creationId xmlns:p14="http://schemas.microsoft.com/office/powerpoint/2010/main" val="105703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71D2-EC6D-9608-55EA-2A141B0C1169}"/>
              </a:ext>
            </a:extLst>
          </p:cNvPr>
          <p:cNvSpPr>
            <a:spLocks noGrp="1"/>
          </p:cNvSpPr>
          <p:nvPr>
            <p:ph type="title"/>
          </p:nvPr>
        </p:nvSpPr>
        <p:spPr/>
        <p:txBody>
          <a:bodyPr/>
          <a:lstStyle/>
          <a:p>
            <a:r>
              <a:rPr lang="en-US" dirty="0">
                <a:latin typeface="+mj-lt"/>
              </a:rPr>
              <a:t>Putting together an action plan for your board</a:t>
            </a:r>
          </a:p>
        </p:txBody>
      </p:sp>
      <p:graphicFrame>
        <p:nvGraphicFramePr>
          <p:cNvPr id="4" name="Table 3">
            <a:extLst>
              <a:ext uri="{FF2B5EF4-FFF2-40B4-BE49-F238E27FC236}">
                <a16:creationId xmlns:a16="http://schemas.microsoft.com/office/drawing/2014/main" id="{B6C93B2D-D45C-EDB5-AE99-BD6627F17798}"/>
              </a:ext>
            </a:extLst>
          </p:cNvPr>
          <p:cNvGraphicFramePr>
            <a:graphicFrameLocks noGrp="1"/>
          </p:cNvGraphicFramePr>
          <p:nvPr>
            <p:extLst>
              <p:ext uri="{D42A27DB-BD31-4B8C-83A1-F6EECF244321}">
                <p14:modId xmlns:p14="http://schemas.microsoft.com/office/powerpoint/2010/main" val="1359433447"/>
              </p:ext>
            </p:extLst>
          </p:nvPr>
        </p:nvGraphicFramePr>
        <p:xfrm>
          <a:off x="472273" y="1861067"/>
          <a:ext cx="8229601" cy="4421869"/>
        </p:xfrm>
        <a:graphic>
          <a:graphicData uri="http://schemas.openxmlformats.org/drawingml/2006/table">
            <a:tbl>
              <a:tblPr firstRow="1" firstCol="1" bandRow="1">
                <a:tableStyleId>{5DA37D80-6434-44D0-A028-1B22A696006F}</a:tableStyleId>
              </a:tblPr>
              <a:tblGrid>
                <a:gridCol w="1777164">
                  <a:extLst>
                    <a:ext uri="{9D8B030D-6E8A-4147-A177-3AD203B41FA5}">
                      <a16:colId xmlns:a16="http://schemas.microsoft.com/office/drawing/2014/main" val="4217293834"/>
                    </a:ext>
                  </a:extLst>
                </a:gridCol>
                <a:gridCol w="1651280">
                  <a:extLst>
                    <a:ext uri="{9D8B030D-6E8A-4147-A177-3AD203B41FA5}">
                      <a16:colId xmlns:a16="http://schemas.microsoft.com/office/drawing/2014/main" val="779133002"/>
                    </a:ext>
                  </a:extLst>
                </a:gridCol>
                <a:gridCol w="1957531">
                  <a:extLst>
                    <a:ext uri="{9D8B030D-6E8A-4147-A177-3AD203B41FA5}">
                      <a16:colId xmlns:a16="http://schemas.microsoft.com/office/drawing/2014/main" val="480790145"/>
                    </a:ext>
                  </a:extLst>
                </a:gridCol>
                <a:gridCol w="1703137">
                  <a:extLst>
                    <a:ext uri="{9D8B030D-6E8A-4147-A177-3AD203B41FA5}">
                      <a16:colId xmlns:a16="http://schemas.microsoft.com/office/drawing/2014/main" val="1552863538"/>
                    </a:ext>
                  </a:extLst>
                </a:gridCol>
                <a:gridCol w="1140489">
                  <a:extLst>
                    <a:ext uri="{9D8B030D-6E8A-4147-A177-3AD203B41FA5}">
                      <a16:colId xmlns:a16="http://schemas.microsoft.com/office/drawing/2014/main" val="3172440198"/>
                    </a:ext>
                  </a:extLst>
                </a:gridCol>
              </a:tblGrid>
              <a:tr h="170675">
                <a:tc gridSpan="5">
                  <a:txBody>
                    <a:bodyPr/>
                    <a:lstStyle/>
                    <a:p>
                      <a:pPr marL="0" marR="0">
                        <a:lnSpc>
                          <a:spcPct val="107000"/>
                        </a:lnSpc>
                        <a:spcAft>
                          <a:spcPts val="800"/>
                        </a:spcAft>
                        <a:buNone/>
                      </a:pPr>
                      <a:r>
                        <a:rPr lang="en-US" sz="1100" kern="0" dirty="0">
                          <a:solidFill>
                            <a:schemeClr val="tx1"/>
                          </a:solidFill>
                          <a:effectLst/>
                        </a:rPr>
                        <a:t>BOARD GOVERNANCE</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2820702"/>
                  </a:ext>
                </a:extLst>
              </a:tr>
              <a:tr h="220023">
                <a:tc>
                  <a:txBody>
                    <a:bodyPr/>
                    <a:lstStyle/>
                    <a:p>
                      <a:pPr marL="0" marR="0">
                        <a:lnSpc>
                          <a:spcPct val="107000"/>
                        </a:lnSpc>
                        <a:spcAft>
                          <a:spcPts val="800"/>
                        </a:spcAft>
                        <a:buNone/>
                      </a:pPr>
                      <a:r>
                        <a:rPr lang="en-US" sz="1100" kern="0" dirty="0">
                          <a:solidFill>
                            <a:schemeClr val="tx1"/>
                          </a:solidFill>
                          <a:effectLst/>
                        </a:rPr>
                        <a:t>Issue</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100" b="1" kern="0" dirty="0">
                          <a:solidFill>
                            <a:schemeClr val="tx1"/>
                          </a:solidFill>
                          <a:effectLst/>
                        </a:rPr>
                        <a:t>Discussion</a:t>
                      </a:r>
                      <a:endParaRPr lang="en-US" sz="1050" b="1"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100" b="1" kern="0" dirty="0">
                          <a:solidFill>
                            <a:schemeClr val="tx1"/>
                          </a:solidFill>
                          <a:effectLst/>
                        </a:rPr>
                        <a:t>Recommendation</a:t>
                      </a:r>
                      <a:endParaRPr lang="en-US" sz="1050" b="1"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100" b="1" kern="0" dirty="0">
                          <a:solidFill>
                            <a:schemeClr val="tx1"/>
                          </a:solidFill>
                          <a:effectLst/>
                        </a:rPr>
                        <a:t>Who</a:t>
                      </a:r>
                      <a:endParaRPr lang="en-US" sz="1050" b="1"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100" b="1" kern="0" dirty="0">
                          <a:solidFill>
                            <a:schemeClr val="tx1"/>
                          </a:solidFill>
                          <a:effectLst/>
                        </a:rPr>
                        <a:t>When</a:t>
                      </a:r>
                      <a:endParaRPr lang="en-US" sz="1050" b="1"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extLst>
                  <a:ext uri="{0D108BD9-81ED-4DB2-BD59-A6C34878D82A}">
                    <a16:rowId xmlns:a16="http://schemas.microsoft.com/office/drawing/2014/main" val="3262851141"/>
                  </a:ext>
                </a:extLst>
              </a:tr>
              <a:tr h="504304">
                <a:tc>
                  <a:txBody>
                    <a:bodyPr/>
                    <a:lstStyle/>
                    <a:p>
                      <a:pPr marL="0" marR="0">
                        <a:lnSpc>
                          <a:spcPct val="107000"/>
                        </a:lnSpc>
                        <a:spcAft>
                          <a:spcPts val="800"/>
                        </a:spcAft>
                        <a:buNone/>
                      </a:pPr>
                      <a:r>
                        <a:rPr lang="en-US" sz="1050" kern="100" dirty="0">
                          <a:solidFill>
                            <a:schemeClr val="tx1"/>
                          </a:solidFill>
                          <a:effectLst/>
                        </a:rPr>
                        <a:t>What are _____ Board Governance needs now and for the future?</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100">
                          <a:solidFill>
                            <a:schemeClr val="tx1"/>
                          </a:solidFill>
                          <a:effectLst/>
                        </a:rPr>
                        <a:t>Discuss as a board at April 30, ___ meeting</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100">
                          <a:solidFill>
                            <a:schemeClr val="tx1"/>
                          </a:solidFill>
                          <a:effectLst/>
                        </a:rPr>
                        <a:t>If agreement, then act.</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a:solidFill>
                            <a:schemeClr val="tx1"/>
                          </a:solidFill>
                          <a:effectLst/>
                        </a:rPr>
                        <a:t>Board</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dirty="0">
                          <a:solidFill>
                            <a:schemeClr val="tx1"/>
                          </a:solidFill>
                          <a:effectLst/>
                        </a:rPr>
                        <a:t>April 30, ____</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extLst>
                  <a:ext uri="{0D108BD9-81ED-4DB2-BD59-A6C34878D82A}">
                    <a16:rowId xmlns:a16="http://schemas.microsoft.com/office/drawing/2014/main" val="3936348525"/>
                  </a:ext>
                </a:extLst>
              </a:tr>
              <a:tr h="1120725">
                <a:tc>
                  <a:txBody>
                    <a:bodyPr/>
                    <a:lstStyle/>
                    <a:p>
                      <a:pPr marL="0" marR="0">
                        <a:lnSpc>
                          <a:spcPct val="107000"/>
                        </a:lnSpc>
                        <a:spcAft>
                          <a:spcPts val="800"/>
                        </a:spcAft>
                        <a:buNone/>
                      </a:pPr>
                      <a:r>
                        <a:rPr lang="en-US" sz="1050" kern="100" dirty="0">
                          <a:solidFill>
                            <a:schemeClr val="tx1"/>
                          </a:solidFill>
                          <a:effectLst/>
                        </a:rPr>
                        <a:t>Is there agreement on a call to action? We may not need consensus, but do seek a strong majority to move forward</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100">
                          <a:solidFill>
                            <a:schemeClr val="tx1"/>
                          </a:solidFill>
                          <a:effectLst/>
                        </a:rPr>
                        <a:t>Educate and Communicate:</a:t>
                      </a:r>
                      <a:br>
                        <a:rPr lang="en-US" sz="1050" kern="100">
                          <a:solidFill>
                            <a:schemeClr val="tx1"/>
                          </a:solidFill>
                          <a:effectLst/>
                        </a:rPr>
                      </a:br>
                      <a:br>
                        <a:rPr lang="en-US" sz="1050" kern="100">
                          <a:solidFill>
                            <a:schemeClr val="tx1"/>
                          </a:solidFill>
                          <a:effectLst/>
                        </a:rPr>
                      </a:b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100" dirty="0">
                          <a:solidFill>
                            <a:schemeClr val="tx1"/>
                          </a:solidFill>
                          <a:effectLst/>
                        </a:rPr>
                        <a:t>Utilize The Board-Building Cycle book as a framework for best practices; confirm Who will do What by When</a:t>
                      </a:r>
                    </a:p>
                    <a:p>
                      <a:pPr marL="0" marR="0">
                        <a:lnSpc>
                          <a:spcPct val="107000"/>
                        </a:lnSpc>
                        <a:spcAft>
                          <a:spcPts val="800"/>
                        </a:spcAft>
                        <a:buNone/>
                      </a:pPr>
                      <a:br>
                        <a:rPr lang="en-US" sz="1050" kern="100" dirty="0">
                          <a:solidFill>
                            <a:schemeClr val="tx1"/>
                          </a:solidFill>
                          <a:effectLst/>
                        </a:rPr>
                      </a:b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100">
                          <a:solidFill>
                            <a:schemeClr val="tx1"/>
                          </a:solidFill>
                          <a:effectLst/>
                        </a:rPr>
                        <a:t>Board Governance Work Group &gt;&gt;</a:t>
                      </a:r>
                      <a:br>
                        <a:rPr lang="en-US" sz="1050" kern="100">
                          <a:solidFill>
                            <a:schemeClr val="tx1"/>
                          </a:solidFill>
                          <a:effectLst/>
                        </a:rPr>
                      </a:br>
                      <a:r>
                        <a:rPr lang="en-US" sz="1050" kern="100">
                          <a:solidFill>
                            <a:schemeClr val="tx1"/>
                          </a:solidFill>
                          <a:effectLst/>
                        </a:rPr>
                        <a:t> </a:t>
                      </a:r>
                      <a:br>
                        <a:rPr lang="en-US" sz="1050" kern="100">
                          <a:solidFill>
                            <a:schemeClr val="tx1"/>
                          </a:solidFill>
                          <a:effectLst/>
                        </a:rPr>
                      </a:br>
                      <a:r>
                        <a:rPr lang="en-US" sz="1050" kern="100">
                          <a:solidFill>
                            <a:schemeClr val="tx1"/>
                          </a:solidFill>
                          <a:effectLst/>
                        </a:rPr>
                        <a:t>Executive Com. &gt;&gt;</a:t>
                      </a:r>
                      <a:br>
                        <a:rPr lang="en-US" sz="1050" kern="100">
                          <a:solidFill>
                            <a:schemeClr val="tx1"/>
                          </a:solidFill>
                          <a:effectLst/>
                        </a:rPr>
                      </a:br>
                      <a:r>
                        <a:rPr lang="en-US" sz="1050" kern="100">
                          <a:solidFill>
                            <a:schemeClr val="tx1"/>
                          </a:solidFill>
                          <a:effectLst/>
                        </a:rPr>
                        <a:t> </a:t>
                      </a:r>
                      <a:br>
                        <a:rPr lang="en-US" sz="1050" kern="100">
                          <a:solidFill>
                            <a:schemeClr val="tx1"/>
                          </a:solidFill>
                          <a:effectLst/>
                        </a:rPr>
                      </a:br>
                      <a:r>
                        <a:rPr lang="en-US" sz="1050" kern="100">
                          <a:solidFill>
                            <a:schemeClr val="tx1"/>
                          </a:solidFill>
                          <a:effectLst/>
                        </a:rPr>
                        <a:t>Full Board</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dirty="0">
                          <a:solidFill>
                            <a:schemeClr val="tx1"/>
                          </a:solidFill>
                          <a:effectLst/>
                        </a:rPr>
                        <a:t>April 30, ____</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extLst>
                  <a:ext uri="{0D108BD9-81ED-4DB2-BD59-A6C34878D82A}">
                    <a16:rowId xmlns:a16="http://schemas.microsoft.com/office/drawing/2014/main" val="3450000460"/>
                  </a:ext>
                </a:extLst>
              </a:tr>
              <a:tr h="1678060">
                <a:tc>
                  <a:txBody>
                    <a:bodyPr/>
                    <a:lstStyle/>
                    <a:p>
                      <a:pPr marL="0" marR="0">
                        <a:lnSpc>
                          <a:spcPct val="107000"/>
                        </a:lnSpc>
                        <a:spcAft>
                          <a:spcPts val="800"/>
                        </a:spcAft>
                        <a:buNone/>
                      </a:pPr>
                      <a:r>
                        <a:rPr lang="en-US" sz="1050" kern="100" dirty="0">
                          <a:solidFill>
                            <a:schemeClr val="tx1"/>
                          </a:solidFill>
                          <a:effectLst/>
                        </a:rPr>
                        <a:t>Board-Building Cycle</a:t>
                      </a:r>
                    </a:p>
                    <a:p>
                      <a:pPr marL="342900" marR="0" lvl="0" indent="-342900">
                        <a:lnSpc>
                          <a:spcPct val="107000"/>
                        </a:lnSpc>
                        <a:buFont typeface="+mj-lt"/>
                        <a:buAutoNum type="arabicPeriod"/>
                      </a:pPr>
                      <a:r>
                        <a:rPr lang="en-US" sz="1050" kern="100" dirty="0">
                          <a:solidFill>
                            <a:schemeClr val="tx1"/>
                          </a:solidFill>
                          <a:effectLst/>
                        </a:rPr>
                        <a:t>Strategic Recruitment</a:t>
                      </a:r>
                    </a:p>
                    <a:p>
                      <a:pPr marL="342900" marR="0" lvl="0" indent="-342900">
                        <a:lnSpc>
                          <a:spcPct val="107000"/>
                        </a:lnSpc>
                        <a:buFont typeface="+mj-lt"/>
                        <a:buAutoNum type="arabicPeriod"/>
                      </a:pPr>
                      <a:r>
                        <a:rPr lang="en-US" sz="1050" kern="100" dirty="0">
                          <a:solidFill>
                            <a:schemeClr val="tx1"/>
                          </a:solidFill>
                          <a:effectLst/>
                        </a:rPr>
                        <a:t>Effective Engagement</a:t>
                      </a:r>
                    </a:p>
                    <a:p>
                      <a:pPr marL="342900" marR="0" lvl="0" indent="-342900">
                        <a:lnSpc>
                          <a:spcPct val="107000"/>
                        </a:lnSpc>
                        <a:spcAft>
                          <a:spcPts val="800"/>
                        </a:spcAft>
                        <a:buFont typeface="+mj-lt"/>
                        <a:buAutoNum type="arabicPeriod"/>
                      </a:pPr>
                      <a:r>
                        <a:rPr lang="en-US" sz="1050" kern="100" dirty="0">
                          <a:solidFill>
                            <a:schemeClr val="tx1"/>
                          </a:solidFill>
                          <a:effectLst/>
                        </a:rPr>
                        <a:t>Intentional Revitalization</a:t>
                      </a:r>
                    </a:p>
                    <a:p>
                      <a:pPr marL="0" marR="0">
                        <a:lnSpc>
                          <a:spcPct val="107000"/>
                        </a:lnSpc>
                        <a:spcAft>
                          <a:spcPts val="800"/>
                        </a:spcAft>
                        <a:buNone/>
                      </a:pPr>
                      <a:r>
                        <a:rPr lang="en-US" sz="1050" kern="100" dirty="0">
                          <a:solidFill>
                            <a:schemeClr val="tx1"/>
                          </a:solidFill>
                          <a:effectLst/>
                        </a:rPr>
                        <a:t>Should this framework be used?</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dirty="0">
                          <a:solidFill>
                            <a:schemeClr val="tx1"/>
                          </a:solidFill>
                          <a:effectLst/>
                        </a:rPr>
                        <a:t>More details in the notes below.</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a:solidFill>
                            <a:schemeClr val="tx1"/>
                          </a:solidFill>
                          <a:effectLst/>
                        </a:rPr>
                        <a:t>Use best practices to Intentionally Revitalize the board and our actions to support the future needs of the organization </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a:solidFill>
                            <a:schemeClr val="tx1"/>
                          </a:solidFill>
                          <a:effectLst/>
                        </a:rPr>
                        <a:t>Board &amp; E.D. / CEO</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dirty="0">
                          <a:solidFill>
                            <a:schemeClr val="tx1"/>
                          </a:solidFill>
                          <a:effectLst/>
                        </a:rPr>
                        <a:t>Beginning ____ + timeline going forward</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extLst>
                  <a:ext uri="{0D108BD9-81ED-4DB2-BD59-A6C34878D82A}">
                    <a16:rowId xmlns:a16="http://schemas.microsoft.com/office/drawing/2014/main" val="3347740784"/>
                  </a:ext>
                </a:extLst>
              </a:tr>
              <a:tr h="504304">
                <a:tc>
                  <a:txBody>
                    <a:bodyPr/>
                    <a:lstStyle/>
                    <a:p>
                      <a:pPr marL="0" marR="0">
                        <a:lnSpc>
                          <a:spcPct val="107000"/>
                        </a:lnSpc>
                        <a:spcAft>
                          <a:spcPts val="800"/>
                        </a:spcAft>
                        <a:buNone/>
                      </a:pPr>
                      <a:r>
                        <a:rPr lang="en-US" sz="1050" kern="0">
                          <a:solidFill>
                            <a:schemeClr val="tx1"/>
                          </a:solidFill>
                          <a:effectLst/>
                        </a:rPr>
                        <a:t>If agreement, then conduct board self- assessment</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a:solidFill>
                            <a:schemeClr val="tx1"/>
                          </a:solidFill>
                          <a:effectLst/>
                        </a:rPr>
                        <a:t>____________</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a:solidFill>
                            <a:schemeClr val="tx1"/>
                          </a:solidFill>
                          <a:effectLst/>
                        </a:rPr>
                        <a:t>Use BoardSource tool </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0">
                          <a:solidFill>
                            <a:schemeClr val="tx1"/>
                          </a:solidFill>
                          <a:effectLst/>
                        </a:rPr>
                        <a:t>Each Board Member</a:t>
                      </a:r>
                      <a:endParaRPr lang="en-US" sz="105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tc>
                  <a:txBody>
                    <a:bodyPr/>
                    <a:lstStyle/>
                    <a:p>
                      <a:pPr marL="0" marR="0">
                        <a:lnSpc>
                          <a:spcPct val="107000"/>
                        </a:lnSpc>
                        <a:spcAft>
                          <a:spcPts val="800"/>
                        </a:spcAft>
                        <a:buNone/>
                      </a:pPr>
                      <a:r>
                        <a:rPr lang="en-US" sz="1050" kern="100" dirty="0">
                          <a:solidFill>
                            <a:schemeClr val="tx1"/>
                          </a:solidFill>
                          <a:effectLst/>
                        </a:rPr>
                        <a:t>By May 31, ____ (self-assess); each Board Member</a:t>
                      </a:r>
                      <a:endParaRPr lang="en-US" sz="105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0000" marR="40000" marT="0" marB="0"/>
                </a:tc>
                <a:extLst>
                  <a:ext uri="{0D108BD9-81ED-4DB2-BD59-A6C34878D82A}">
                    <a16:rowId xmlns:a16="http://schemas.microsoft.com/office/drawing/2014/main" val="117575540"/>
                  </a:ext>
                </a:extLst>
              </a:tr>
            </a:tbl>
          </a:graphicData>
        </a:graphic>
      </p:graphicFrame>
    </p:spTree>
    <p:extLst>
      <p:ext uri="{BB962C8B-B14F-4D97-AF65-F5344CB8AC3E}">
        <p14:creationId xmlns:p14="http://schemas.microsoft.com/office/powerpoint/2010/main" val="173700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AAF2-2C44-66AA-2362-5B4F8B665AC6}"/>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49CD19BE-9AD8-2561-68D0-4ADD41C9994E}"/>
              </a:ext>
            </a:extLst>
          </p:cNvPr>
          <p:cNvGraphicFramePr>
            <a:graphicFrameLocks noGrp="1"/>
          </p:cNvGraphicFramePr>
          <p:nvPr>
            <p:extLst>
              <p:ext uri="{D42A27DB-BD31-4B8C-83A1-F6EECF244321}">
                <p14:modId xmlns:p14="http://schemas.microsoft.com/office/powerpoint/2010/main" val="1534869430"/>
              </p:ext>
            </p:extLst>
          </p:nvPr>
        </p:nvGraphicFramePr>
        <p:xfrm>
          <a:off x="552659" y="427055"/>
          <a:ext cx="8109020" cy="5706727"/>
        </p:xfrm>
        <a:graphic>
          <a:graphicData uri="http://schemas.openxmlformats.org/drawingml/2006/table">
            <a:tbl>
              <a:tblPr firstRow="1" firstCol="1" bandRow="1">
                <a:tableStyleId>{5DA37D80-6434-44D0-A028-1B22A696006F}</a:tableStyleId>
              </a:tblPr>
              <a:tblGrid>
                <a:gridCol w="2265904">
                  <a:extLst>
                    <a:ext uri="{9D8B030D-6E8A-4147-A177-3AD203B41FA5}">
                      <a16:colId xmlns:a16="http://schemas.microsoft.com/office/drawing/2014/main" val="3187104129"/>
                    </a:ext>
                  </a:extLst>
                </a:gridCol>
                <a:gridCol w="1823775">
                  <a:extLst>
                    <a:ext uri="{9D8B030D-6E8A-4147-A177-3AD203B41FA5}">
                      <a16:colId xmlns:a16="http://schemas.microsoft.com/office/drawing/2014/main" val="2742751377"/>
                    </a:ext>
                  </a:extLst>
                </a:gridCol>
                <a:gridCol w="1224982">
                  <a:extLst>
                    <a:ext uri="{9D8B030D-6E8A-4147-A177-3AD203B41FA5}">
                      <a16:colId xmlns:a16="http://schemas.microsoft.com/office/drawing/2014/main" val="2929985036"/>
                    </a:ext>
                  </a:extLst>
                </a:gridCol>
                <a:gridCol w="1593581">
                  <a:extLst>
                    <a:ext uri="{9D8B030D-6E8A-4147-A177-3AD203B41FA5}">
                      <a16:colId xmlns:a16="http://schemas.microsoft.com/office/drawing/2014/main" val="1328068558"/>
                    </a:ext>
                  </a:extLst>
                </a:gridCol>
                <a:gridCol w="1200778">
                  <a:extLst>
                    <a:ext uri="{9D8B030D-6E8A-4147-A177-3AD203B41FA5}">
                      <a16:colId xmlns:a16="http://schemas.microsoft.com/office/drawing/2014/main" val="3309703652"/>
                    </a:ext>
                  </a:extLst>
                </a:gridCol>
              </a:tblGrid>
              <a:tr h="640045">
                <a:tc>
                  <a:txBody>
                    <a:bodyPr/>
                    <a:lstStyle/>
                    <a:p>
                      <a:pPr marL="0" marR="0">
                        <a:lnSpc>
                          <a:spcPct val="107000"/>
                        </a:lnSpc>
                        <a:spcAft>
                          <a:spcPts val="800"/>
                        </a:spcAft>
                        <a:buNone/>
                      </a:pPr>
                      <a:r>
                        <a:rPr lang="en-US" sz="1200" kern="0" dirty="0">
                          <a:solidFill>
                            <a:schemeClr val="tx1"/>
                          </a:solidFill>
                          <a:effectLst/>
                        </a:rPr>
                        <a:t>Be clear about Board vs Staff roles.</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b="0" kern="0" dirty="0">
                          <a:solidFill>
                            <a:schemeClr val="tx1"/>
                          </a:solidFill>
                          <a:effectLst/>
                        </a:rPr>
                        <a:t>Is there mutual understanding of these differing roles?</a:t>
                      </a:r>
                      <a:endParaRPr lang="en-US" sz="1200" b="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b="0" kern="0">
                          <a:solidFill>
                            <a:schemeClr val="tx1"/>
                          </a:solidFill>
                          <a:effectLst/>
                        </a:rPr>
                        <a:t>Clarify through education. </a:t>
                      </a:r>
                      <a:endParaRPr lang="en-US" sz="1200" b="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b="0" kern="0">
                          <a:solidFill>
                            <a:schemeClr val="tx1"/>
                          </a:solidFill>
                          <a:effectLst/>
                        </a:rPr>
                        <a:t>_________</a:t>
                      </a:r>
                      <a:endParaRPr lang="en-US" sz="1200" b="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b="0" kern="0" dirty="0">
                          <a:solidFill>
                            <a:schemeClr val="tx1"/>
                          </a:solidFill>
                          <a:effectLst/>
                        </a:rPr>
                        <a:t>By July 1, _____ through Board Assessment </a:t>
                      </a:r>
                      <a:endParaRPr lang="en-US" sz="1200" b="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extLst>
                  <a:ext uri="{0D108BD9-81ED-4DB2-BD59-A6C34878D82A}">
                    <a16:rowId xmlns:a16="http://schemas.microsoft.com/office/drawing/2014/main" val="472414344"/>
                  </a:ext>
                </a:extLst>
              </a:tr>
              <a:tr h="640045">
                <a:tc>
                  <a:txBody>
                    <a:bodyPr/>
                    <a:lstStyle/>
                    <a:p>
                      <a:pPr marL="0" marR="0">
                        <a:lnSpc>
                          <a:spcPct val="107000"/>
                        </a:lnSpc>
                        <a:spcAft>
                          <a:spcPts val="800"/>
                        </a:spcAft>
                        <a:buNone/>
                      </a:pPr>
                      <a:r>
                        <a:rPr lang="en-US" sz="1200" kern="0" dirty="0">
                          <a:solidFill>
                            <a:schemeClr val="tx1"/>
                          </a:solidFill>
                          <a:effectLst/>
                        </a:rPr>
                        <a:t>Currently a relatively passive board;</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Is that what is best for the future of _________</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____________</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a:solidFill>
                            <a:schemeClr val="tx1"/>
                          </a:solidFill>
                          <a:effectLst/>
                        </a:rPr>
                        <a:t>Board &amp; Executive Staff</a:t>
                      </a:r>
                      <a:endParaRPr lang="en-US" sz="12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By July 1, _____</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extLst>
                  <a:ext uri="{0D108BD9-81ED-4DB2-BD59-A6C34878D82A}">
                    <a16:rowId xmlns:a16="http://schemas.microsoft.com/office/drawing/2014/main" val="2757407128"/>
                  </a:ext>
                </a:extLst>
              </a:tr>
              <a:tr h="1449859">
                <a:tc>
                  <a:txBody>
                    <a:bodyPr/>
                    <a:lstStyle/>
                    <a:p>
                      <a:pPr marL="0" marR="0">
                        <a:lnSpc>
                          <a:spcPct val="107000"/>
                        </a:lnSpc>
                        <a:spcAft>
                          <a:spcPts val="800"/>
                        </a:spcAft>
                        <a:buNone/>
                      </a:pPr>
                      <a:r>
                        <a:rPr lang="en-US" sz="1200" kern="0" dirty="0">
                          <a:solidFill>
                            <a:schemeClr val="tx1"/>
                          </a:solidFill>
                          <a:effectLst/>
                        </a:rPr>
                        <a:t>Assess board efficacy</a:t>
                      </a:r>
                      <a:br>
                        <a:rPr lang="en-US" sz="1200" kern="0" dirty="0">
                          <a:solidFill>
                            <a:schemeClr val="tx1"/>
                          </a:solidFill>
                          <a:effectLst/>
                        </a:rPr>
                      </a:br>
                      <a:br>
                        <a:rPr lang="en-US" sz="1200" kern="0" dirty="0">
                          <a:solidFill>
                            <a:schemeClr val="tx1"/>
                          </a:solidFill>
                          <a:effectLst/>
                        </a:rPr>
                      </a:br>
                      <a:r>
                        <a:rPr lang="en-US" sz="1200" kern="0" dirty="0">
                          <a:solidFill>
                            <a:schemeClr val="tx1"/>
                          </a:solidFill>
                          <a:effectLst/>
                        </a:rPr>
                        <a:t>What is our division of labor as a board?</a:t>
                      </a:r>
                      <a:br>
                        <a:rPr lang="en-US" sz="1200" kern="0" dirty="0">
                          <a:solidFill>
                            <a:schemeClr val="tx1"/>
                          </a:solidFill>
                          <a:effectLst/>
                        </a:rPr>
                      </a:br>
                      <a:br>
                        <a:rPr lang="en-US" sz="1200" kern="0" dirty="0">
                          <a:solidFill>
                            <a:schemeClr val="tx1"/>
                          </a:solidFill>
                          <a:effectLst/>
                        </a:rPr>
                      </a:br>
                      <a:r>
                        <a:rPr lang="en-US" sz="1200" kern="0" dirty="0">
                          <a:solidFill>
                            <a:schemeClr val="tx1"/>
                          </a:solidFill>
                          <a:effectLst/>
                        </a:rPr>
                        <a:t>What are we called to do?</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Should we utilize the </a:t>
                      </a:r>
                      <a:r>
                        <a:rPr lang="en-US" sz="1200" kern="0" dirty="0" err="1">
                          <a:solidFill>
                            <a:schemeClr val="tx1"/>
                          </a:solidFill>
                          <a:effectLst/>
                        </a:rPr>
                        <a:t>BoardSource</a:t>
                      </a:r>
                      <a:r>
                        <a:rPr lang="en-US" sz="1200" kern="0" dirty="0">
                          <a:solidFill>
                            <a:schemeClr val="tx1"/>
                          </a:solidFill>
                          <a:effectLst/>
                        </a:rPr>
                        <a:t> tool to assess this? Cost? If so, Executive Summary and Recommendations for follow up</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a:solidFill>
                            <a:schemeClr val="tx1"/>
                          </a:solidFill>
                          <a:effectLst/>
                        </a:rPr>
                        <a:t>Yes? No? Need more info?</a:t>
                      </a:r>
                      <a:endParaRPr lang="en-US" sz="12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a:solidFill>
                            <a:schemeClr val="tx1"/>
                          </a:solidFill>
                          <a:effectLst/>
                        </a:rPr>
                        <a:t>Board</a:t>
                      </a:r>
                      <a:endParaRPr lang="en-US" sz="12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a:solidFill>
                            <a:schemeClr val="tx1"/>
                          </a:solidFill>
                          <a:effectLst/>
                        </a:rPr>
                        <a:t>By August 1, ___</a:t>
                      </a:r>
                      <a:endParaRPr lang="en-US" sz="12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extLst>
                  <a:ext uri="{0D108BD9-81ED-4DB2-BD59-A6C34878D82A}">
                    <a16:rowId xmlns:a16="http://schemas.microsoft.com/office/drawing/2014/main" val="500207606"/>
                  </a:ext>
                </a:extLst>
              </a:tr>
              <a:tr h="2044878">
                <a:tc>
                  <a:txBody>
                    <a:bodyPr/>
                    <a:lstStyle/>
                    <a:p>
                      <a:pPr marL="0" marR="0">
                        <a:lnSpc>
                          <a:spcPct val="107000"/>
                        </a:lnSpc>
                        <a:spcAft>
                          <a:spcPts val="800"/>
                        </a:spcAft>
                        <a:buNone/>
                      </a:pPr>
                      <a:r>
                        <a:rPr lang="en-US" sz="1200" kern="0" dirty="0">
                          <a:solidFill>
                            <a:schemeClr val="tx1"/>
                          </a:solidFill>
                          <a:effectLst/>
                        </a:rPr>
                        <a:t>Use recommendations from the board assessment to update our Board Governance</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Job description?</a:t>
                      </a:r>
                      <a:endParaRPr lang="en-US" sz="1200" kern="100" dirty="0">
                        <a:solidFill>
                          <a:schemeClr val="tx1"/>
                        </a:solidFill>
                        <a:effectLst/>
                      </a:endParaRPr>
                    </a:p>
                    <a:p>
                      <a:pPr marL="0" marR="0">
                        <a:lnSpc>
                          <a:spcPct val="107000"/>
                        </a:lnSpc>
                        <a:spcAft>
                          <a:spcPts val="800"/>
                        </a:spcAft>
                        <a:buNone/>
                      </a:pPr>
                      <a:r>
                        <a:rPr lang="en-US" sz="1200" kern="0" dirty="0">
                          <a:solidFill>
                            <a:schemeClr val="tx1"/>
                          </a:solidFill>
                          <a:effectLst/>
                        </a:rPr>
                        <a:t>Committees?</a:t>
                      </a:r>
                      <a:endParaRPr lang="en-US" sz="1200" kern="100" dirty="0">
                        <a:solidFill>
                          <a:schemeClr val="tx1"/>
                        </a:solidFill>
                        <a:effectLst/>
                      </a:endParaRPr>
                    </a:p>
                    <a:p>
                      <a:pPr marL="0" marR="0">
                        <a:lnSpc>
                          <a:spcPct val="107000"/>
                        </a:lnSpc>
                        <a:spcAft>
                          <a:spcPts val="800"/>
                        </a:spcAft>
                        <a:buNone/>
                      </a:pPr>
                      <a:r>
                        <a:rPr lang="en-US" sz="1200" kern="0" dirty="0">
                          <a:solidFill>
                            <a:schemeClr val="tx1"/>
                          </a:solidFill>
                          <a:effectLst/>
                        </a:rPr>
                        <a:t>Term limits?</a:t>
                      </a:r>
                      <a:endParaRPr lang="en-US" sz="1200" kern="100" dirty="0">
                        <a:solidFill>
                          <a:schemeClr val="tx1"/>
                        </a:solidFill>
                        <a:effectLst/>
                      </a:endParaRPr>
                    </a:p>
                    <a:p>
                      <a:pPr marL="0" marR="0">
                        <a:lnSpc>
                          <a:spcPct val="107000"/>
                        </a:lnSpc>
                        <a:spcAft>
                          <a:spcPts val="800"/>
                        </a:spcAft>
                        <a:buNone/>
                      </a:pPr>
                      <a:r>
                        <a:rPr lang="en-US" sz="1200" kern="0" dirty="0">
                          <a:solidFill>
                            <a:schemeClr val="tx1"/>
                          </a:solidFill>
                          <a:effectLst/>
                        </a:rPr>
                        <a:t>Recruitment?</a:t>
                      </a:r>
                      <a:endParaRPr lang="en-US" sz="1200" kern="100" dirty="0">
                        <a:solidFill>
                          <a:schemeClr val="tx1"/>
                        </a:solidFill>
                        <a:effectLst/>
                      </a:endParaRPr>
                    </a:p>
                    <a:p>
                      <a:pPr marL="0" marR="0">
                        <a:lnSpc>
                          <a:spcPct val="107000"/>
                        </a:lnSpc>
                        <a:spcAft>
                          <a:spcPts val="800"/>
                        </a:spcAft>
                        <a:buNone/>
                      </a:pPr>
                      <a:r>
                        <a:rPr lang="en-US" sz="1200" kern="0" dirty="0">
                          <a:solidFill>
                            <a:schemeClr val="tx1"/>
                          </a:solidFill>
                          <a:effectLst/>
                        </a:rPr>
                        <a:t>Orientation?</a:t>
                      </a:r>
                      <a:endParaRPr lang="en-US" sz="1200" kern="100" dirty="0">
                        <a:solidFill>
                          <a:schemeClr val="tx1"/>
                        </a:solidFill>
                        <a:effectLst/>
                      </a:endParaRPr>
                    </a:p>
                    <a:p>
                      <a:pPr marL="0" marR="0">
                        <a:lnSpc>
                          <a:spcPct val="107000"/>
                        </a:lnSpc>
                        <a:spcAft>
                          <a:spcPts val="800"/>
                        </a:spcAft>
                        <a:buNone/>
                      </a:pPr>
                      <a:r>
                        <a:rPr lang="en-US" sz="1200" kern="0" dirty="0">
                          <a:solidFill>
                            <a:schemeClr val="tx1"/>
                          </a:solidFill>
                          <a:effectLst/>
                        </a:rPr>
                        <a:t>Executive Com titles?</a:t>
                      </a:r>
                      <a:endParaRPr lang="en-US" sz="1200" kern="100" dirty="0">
                        <a:solidFill>
                          <a:schemeClr val="tx1"/>
                        </a:solidFill>
                        <a:effectLst/>
                      </a:endParaRPr>
                    </a:p>
                    <a:p>
                      <a:pPr marL="0" marR="0">
                        <a:lnSpc>
                          <a:spcPct val="107000"/>
                        </a:lnSpc>
                        <a:spcAft>
                          <a:spcPts val="800"/>
                        </a:spcAft>
                        <a:buNone/>
                      </a:pPr>
                      <a:r>
                        <a:rPr lang="en-US" sz="1200" kern="0" dirty="0">
                          <a:solidFill>
                            <a:schemeClr val="tx1"/>
                          </a:solidFill>
                          <a:effectLst/>
                        </a:rPr>
                        <a:t>Elections?</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____________</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a:solidFill>
                            <a:schemeClr val="tx1"/>
                          </a:solidFill>
                          <a:effectLst/>
                        </a:rPr>
                        <a:t>________</a:t>
                      </a:r>
                      <a:endParaRPr lang="en-US" sz="12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a:solidFill>
                            <a:schemeClr val="tx1"/>
                          </a:solidFill>
                          <a:effectLst/>
                        </a:rPr>
                        <a:t>By Oct. 31, __</a:t>
                      </a:r>
                      <a:endParaRPr lang="en-US" sz="12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extLst>
                  <a:ext uri="{0D108BD9-81ED-4DB2-BD59-A6C34878D82A}">
                    <a16:rowId xmlns:a16="http://schemas.microsoft.com/office/drawing/2014/main" val="2448213915"/>
                  </a:ext>
                </a:extLst>
              </a:tr>
              <a:tr h="802007">
                <a:tc>
                  <a:txBody>
                    <a:bodyPr/>
                    <a:lstStyle/>
                    <a:p>
                      <a:pPr marL="0" marR="0">
                        <a:lnSpc>
                          <a:spcPct val="107000"/>
                        </a:lnSpc>
                        <a:spcAft>
                          <a:spcPts val="800"/>
                        </a:spcAft>
                        <a:buNone/>
                      </a:pPr>
                      <a:r>
                        <a:rPr lang="en-US" sz="1200" kern="0" dirty="0">
                          <a:solidFill>
                            <a:schemeClr val="tx1"/>
                          </a:solidFill>
                          <a:effectLst/>
                        </a:rPr>
                        <a:t>Renew / refresh board engagement by individual board members and the board collectively</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____________</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____________</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a:solidFill>
                            <a:schemeClr val="tx1"/>
                          </a:solidFill>
                          <a:effectLst/>
                        </a:rPr>
                        <a:t>________</a:t>
                      </a:r>
                      <a:endParaRPr lang="en-US" sz="12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tc>
                  <a:txBody>
                    <a:bodyPr/>
                    <a:lstStyle/>
                    <a:p>
                      <a:pPr marL="0" marR="0">
                        <a:lnSpc>
                          <a:spcPct val="107000"/>
                        </a:lnSpc>
                        <a:spcAft>
                          <a:spcPts val="800"/>
                        </a:spcAft>
                        <a:buNone/>
                      </a:pPr>
                      <a:r>
                        <a:rPr lang="en-US" sz="1200" kern="0" dirty="0">
                          <a:solidFill>
                            <a:schemeClr val="tx1"/>
                          </a:solidFill>
                          <a:effectLst/>
                        </a:rPr>
                        <a:t>By Oct. 31, ___</a:t>
                      </a:r>
                      <a:endParaRPr lang="en-US" sz="12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9485" marR="49485" marT="0" marB="0"/>
                </a:tc>
                <a:extLst>
                  <a:ext uri="{0D108BD9-81ED-4DB2-BD59-A6C34878D82A}">
                    <a16:rowId xmlns:a16="http://schemas.microsoft.com/office/drawing/2014/main" val="3269376463"/>
                  </a:ext>
                </a:extLst>
              </a:tr>
            </a:tbl>
          </a:graphicData>
        </a:graphic>
      </p:graphicFrame>
    </p:spTree>
    <p:extLst>
      <p:ext uri="{BB962C8B-B14F-4D97-AF65-F5344CB8AC3E}">
        <p14:creationId xmlns:p14="http://schemas.microsoft.com/office/powerpoint/2010/main" val="4023804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00C79-DA4E-3AFF-5234-19485B93D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21DE0-436E-2C76-5FC4-51BA2268538E}"/>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4F06A8C3-A25D-E449-9A3B-9AC1E022E116}"/>
              </a:ext>
            </a:extLst>
          </p:cNvPr>
          <p:cNvGraphicFramePr>
            <a:graphicFrameLocks noGrp="1"/>
          </p:cNvGraphicFramePr>
          <p:nvPr>
            <p:extLst>
              <p:ext uri="{D42A27DB-BD31-4B8C-83A1-F6EECF244321}">
                <p14:modId xmlns:p14="http://schemas.microsoft.com/office/powerpoint/2010/main" val="53292187"/>
              </p:ext>
            </p:extLst>
          </p:nvPr>
        </p:nvGraphicFramePr>
        <p:xfrm>
          <a:off x="502418" y="286605"/>
          <a:ext cx="8098971" cy="5840926"/>
        </p:xfrm>
        <a:graphic>
          <a:graphicData uri="http://schemas.openxmlformats.org/drawingml/2006/table">
            <a:tbl>
              <a:tblPr firstRow="1" firstCol="1" bandRow="1">
                <a:tableStyleId>{5DA37D80-6434-44D0-A028-1B22A696006F}</a:tableStyleId>
              </a:tblPr>
              <a:tblGrid>
                <a:gridCol w="1766182">
                  <a:extLst>
                    <a:ext uri="{9D8B030D-6E8A-4147-A177-3AD203B41FA5}">
                      <a16:colId xmlns:a16="http://schemas.microsoft.com/office/drawing/2014/main" val="3232270988"/>
                    </a:ext>
                  </a:extLst>
                </a:gridCol>
                <a:gridCol w="1620660">
                  <a:extLst>
                    <a:ext uri="{9D8B030D-6E8A-4147-A177-3AD203B41FA5}">
                      <a16:colId xmlns:a16="http://schemas.microsoft.com/office/drawing/2014/main" val="35591429"/>
                    </a:ext>
                  </a:extLst>
                </a:gridCol>
                <a:gridCol w="1921231">
                  <a:extLst>
                    <a:ext uri="{9D8B030D-6E8A-4147-A177-3AD203B41FA5}">
                      <a16:colId xmlns:a16="http://schemas.microsoft.com/office/drawing/2014/main" val="2150951457"/>
                    </a:ext>
                  </a:extLst>
                </a:gridCol>
                <a:gridCol w="1146850">
                  <a:extLst>
                    <a:ext uri="{9D8B030D-6E8A-4147-A177-3AD203B41FA5}">
                      <a16:colId xmlns:a16="http://schemas.microsoft.com/office/drawing/2014/main" val="4280407747"/>
                    </a:ext>
                  </a:extLst>
                </a:gridCol>
                <a:gridCol w="1644048">
                  <a:extLst>
                    <a:ext uri="{9D8B030D-6E8A-4147-A177-3AD203B41FA5}">
                      <a16:colId xmlns:a16="http://schemas.microsoft.com/office/drawing/2014/main" val="2220193681"/>
                    </a:ext>
                  </a:extLst>
                </a:gridCol>
              </a:tblGrid>
              <a:tr h="1502002">
                <a:tc>
                  <a:txBody>
                    <a:bodyPr/>
                    <a:lstStyle/>
                    <a:p>
                      <a:pPr marL="0" marR="0">
                        <a:lnSpc>
                          <a:spcPct val="107000"/>
                        </a:lnSpc>
                        <a:spcAft>
                          <a:spcPts val="800"/>
                        </a:spcAft>
                        <a:buNone/>
                      </a:pPr>
                      <a:r>
                        <a:rPr lang="en-US" sz="1100" kern="0">
                          <a:solidFill>
                            <a:schemeClr val="tx1"/>
                          </a:solidFill>
                          <a:effectLst/>
                        </a:rPr>
                        <a:t>Sustain the renewal of board engagement so that Board Governance best practices are codified into regular annual, quarterly and other time-related best practices</a:t>
                      </a:r>
                      <a:endParaRPr lang="en-US" sz="11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b="0" kern="0" dirty="0">
                          <a:solidFill>
                            <a:schemeClr val="tx1"/>
                          </a:solidFill>
                          <a:effectLst/>
                        </a:rPr>
                        <a:t>____________</a:t>
                      </a:r>
                      <a:endParaRPr lang="en-US" sz="1100" b="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b="0" kern="0" dirty="0">
                          <a:solidFill>
                            <a:schemeClr val="tx1"/>
                          </a:solidFill>
                          <a:effectLst/>
                        </a:rPr>
                        <a:t>What are annual metrics to keep us on the renewed track?</a:t>
                      </a:r>
                      <a:endParaRPr lang="en-US" sz="1100" b="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b="0" kern="0">
                          <a:solidFill>
                            <a:schemeClr val="tx1"/>
                          </a:solidFill>
                          <a:effectLst/>
                        </a:rPr>
                        <a:t>________</a:t>
                      </a:r>
                      <a:endParaRPr lang="en-US" sz="1100" b="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b="0" kern="0" dirty="0">
                          <a:solidFill>
                            <a:schemeClr val="tx1"/>
                          </a:solidFill>
                          <a:effectLst/>
                        </a:rPr>
                        <a:t>By August 31, __</a:t>
                      </a:r>
                      <a:endParaRPr lang="en-US" sz="1100" b="0" kern="100" dirty="0">
                        <a:solidFill>
                          <a:schemeClr val="tx1"/>
                        </a:solidFill>
                        <a:effectLst/>
                      </a:endParaRPr>
                    </a:p>
                    <a:p>
                      <a:pPr marL="0" marR="0">
                        <a:lnSpc>
                          <a:spcPct val="107000"/>
                        </a:lnSpc>
                        <a:spcAft>
                          <a:spcPts val="800"/>
                        </a:spcAft>
                        <a:buNone/>
                      </a:pPr>
                      <a:r>
                        <a:rPr lang="en-US" sz="1100" b="0" kern="0" dirty="0">
                          <a:solidFill>
                            <a:schemeClr val="tx1"/>
                          </a:solidFill>
                          <a:effectLst/>
                        </a:rPr>
                        <a:t> </a:t>
                      </a:r>
                      <a:endParaRPr lang="en-US" sz="1100" b="0" kern="100" dirty="0">
                        <a:solidFill>
                          <a:schemeClr val="tx1"/>
                        </a:solidFill>
                        <a:effectLst/>
                      </a:endParaRPr>
                    </a:p>
                    <a:p>
                      <a:pPr marL="0" marR="0">
                        <a:lnSpc>
                          <a:spcPct val="107000"/>
                        </a:lnSpc>
                        <a:spcAft>
                          <a:spcPts val="800"/>
                        </a:spcAft>
                        <a:buNone/>
                      </a:pPr>
                      <a:r>
                        <a:rPr lang="en-US" sz="1100" b="0" kern="0" dirty="0">
                          <a:solidFill>
                            <a:schemeClr val="tx1"/>
                          </a:solidFill>
                          <a:effectLst/>
                        </a:rPr>
                        <a:t>December 31, __</a:t>
                      </a:r>
                      <a:endParaRPr lang="en-US" sz="1100" b="0" kern="100" dirty="0">
                        <a:solidFill>
                          <a:schemeClr val="tx1"/>
                        </a:solidFill>
                        <a:effectLst/>
                      </a:endParaRPr>
                    </a:p>
                    <a:p>
                      <a:pPr marL="0" marR="0">
                        <a:lnSpc>
                          <a:spcPct val="107000"/>
                        </a:lnSpc>
                        <a:spcAft>
                          <a:spcPts val="800"/>
                        </a:spcAft>
                        <a:buNone/>
                      </a:pPr>
                      <a:r>
                        <a:rPr lang="en-US" sz="1100" b="0" kern="0" dirty="0">
                          <a:solidFill>
                            <a:schemeClr val="tx1"/>
                          </a:solidFill>
                          <a:effectLst/>
                        </a:rPr>
                        <a:t> </a:t>
                      </a:r>
                      <a:endParaRPr lang="en-US" sz="1100" b="0" kern="100" dirty="0">
                        <a:solidFill>
                          <a:schemeClr val="tx1"/>
                        </a:solidFill>
                        <a:effectLst/>
                      </a:endParaRPr>
                    </a:p>
                    <a:p>
                      <a:pPr marL="0" marR="0">
                        <a:lnSpc>
                          <a:spcPct val="107000"/>
                        </a:lnSpc>
                        <a:spcAft>
                          <a:spcPts val="800"/>
                        </a:spcAft>
                        <a:buNone/>
                      </a:pPr>
                      <a:r>
                        <a:rPr lang="en-US" sz="1100" b="0" kern="0" dirty="0">
                          <a:solidFill>
                            <a:schemeClr val="tx1"/>
                          </a:solidFill>
                          <a:effectLst/>
                        </a:rPr>
                        <a:t>April 30, (following year)</a:t>
                      </a:r>
                      <a:endParaRPr lang="en-US" sz="1100" b="0" kern="100" dirty="0">
                        <a:solidFill>
                          <a:schemeClr val="tx1"/>
                        </a:solidFill>
                        <a:effectLst/>
                      </a:endParaRPr>
                    </a:p>
                  </a:txBody>
                  <a:tcPr marL="42527" marR="42527" marT="0" marB="0"/>
                </a:tc>
                <a:extLst>
                  <a:ext uri="{0D108BD9-81ED-4DB2-BD59-A6C34878D82A}">
                    <a16:rowId xmlns:a16="http://schemas.microsoft.com/office/drawing/2014/main" val="52621685"/>
                  </a:ext>
                </a:extLst>
              </a:tr>
              <a:tr h="1057071">
                <a:tc>
                  <a:txBody>
                    <a:bodyPr/>
                    <a:lstStyle/>
                    <a:p>
                      <a:pPr marL="0" marR="0">
                        <a:lnSpc>
                          <a:spcPct val="107000"/>
                        </a:lnSpc>
                        <a:spcAft>
                          <a:spcPts val="800"/>
                        </a:spcAft>
                        <a:buNone/>
                      </a:pPr>
                      <a:r>
                        <a:rPr lang="en-US" sz="1100" kern="100" dirty="0">
                          <a:solidFill>
                            <a:schemeClr val="tx1"/>
                          </a:solidFill>
                          <a:effectLst/>
                        </a:rPr>
                        <a:t>Board Governance Committee reviews self-assessment and presents recommendations to the Executive Committee</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____________</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a:solidFill>
                            <a:schemeClr val="tx1"/>
                          </a:solidFill>
                          <a:effectLst/>
                        </a:rPr>
                        <a:t>________________</a:t>
                      </a:r>
                      <a:endParaRPr lang="en-US" sz="11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a:solidFill>
                            <a:schemeClr val="tx1"/>
                          </a:solidFill>
                          <a:effectLst/>
                        </a:rPr>
                        <a:t>Board Governance</a:t>
                      </a:r>
                      <a:endParaRPr lang="en-US" sz="11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100">
                          <a:solidFill>
                            <a:schemeClr val="tx1"/>
                          </a:solidFill>
                          <a:effectLst/>
                        </a:rPr>
                        <a:t>By June 30, ____</a:t>
                      </a:r>
                      <a:endParaRPr lang="en-US" sz="11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extLst>
                  <a:ext uri="{0D108BD9-81ED-4DB2-BD59-A6C34878D82A}">
                    <a16:rowId xmlns:a16="http://schemas.microsoft.com/office/drawing/2014/main" val="2993529986"/>
                  </a:ext>
                </a:extLst>
              </a:tr>
              <a:tr h="1480027">
                <a:tc>
                  <a:txBody>
                    <a:bodyPr/>
                    <a:lstStyle/>
                    <a:p>
                      <a:pPr marL="0" marR="0">
                        <a:lnSpc>
                          <a:spcPct val="107000"/>
                        </a:lnSpc>
                        <a:spcAft>
                          <a:spcPts val="800"/>
                        </a:spcAft>
                        <a:buNone/>
                      </a:pPr>
                      <a:r>
                        <a:rPr lang="en-US" sz="1100" kern="0">
                          <a:solidFill>
                            <a:schemeClr val="tx1"/>
                          </a:solidFill>
                          <a:effectLst/>
                        </a:rPr>
                        <a:t>What are the needs of the organization today and for the future for board members? What are we asking board members to do?</a:t>
                      </a:r>
                      <a:endParaRPr lang="en-US" sz="11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Should sponsors / major donors have a seat at the table? Should we have more than one board? One, a board of governance and another, an advisory board?</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a:solidFill>
                            <a:schemeClr val="tx1"/>
                          </a:solidFill>
                          <a:effectLst/>
                        </a:rPr>
                        <a:t>Review, update if necessary, and share out job descriptions for board members.</a:t>
                      </a:r>
                      <a:endParaRPr lang="en-US" sz="11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Board Governance</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By July 31, ____</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extLst>
                  <a:ext uri="{0D108BD9-81ED-4DB2-BD59-A6C34878D82A}">
                    <a16:rowId xmlns:a16="http://schemas.microsoft.com/office/drawing/2014/main" val="1394504487"/>
                  </a:ext>
                </a:extLst>
              </a:tr>
              <a:tr h="1057071">
                <a:tc>
                  <a:txBody>
                    <a:bodyPr/>
                    <a:lstStyle/>
                    <a:p>
                      <a:pPr marL="0" marR="0">
                        <a:lnSpc>
                          <a:spcPct val="107000"/>
                        </a:lnSpc>
                        <a:spcAft>
                          <a:spcPts val="800"/>
                        </a:spcAft>
                        <a:buNone/>
                      </a:pPr>
                      <a:r>
                        <a:rPr lang="en-US" sz="1100" kern="0">
                          <a:solidFill>
                            <a:schemeClr val="tx1"/>
                          </a:solidFill>
                          <a:effectLst/>
                        </a:rPr>
                        <a:t>Executive Summary of Board Self-Assessment shared with full Board along with recommendations for action</a:t>
                      </a:r>
                      <a:endParaRPr lang="en-US" sz="1100" kern="10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____________</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________________</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Board Governance and Executive Committee</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By July 31, ____</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extLst>
                  <a:ext uri="{0D108BD9-81ED-4DB2-BD59-A6C34878D82A}">
                    <a16:rowId xmlns:a16="http://schemas.microsoft.com/office/drawing/2014/main" val="3228841934"/>
                  </a:ext>
                </a:extLst>
              </a:tr>
              <a:tr h="166405">
                <a:tc>
                  <a:txBody>
                    <a:bodyPr/>
                    <a:lstStyle/>
                    <a:p>
                      <a:pPr marL="0" marR="0">
                        <a:lnSpc>
                          <a:spcPct val="107000"/>
                        </a:lnSpc>
                        <a:spcAft>
                          <a:spcPts val="800"/>
                        </a:spcAft>
                        <a:buNone/>
                      </a:pPr>
                      <a:r>
                        <a:rPr lang="en-US" sz="1100" kern="0" dirty="0">
                          <a:solidFill>
                            <a:schemeClr val="tx1"/>
                          </a:solidFill>
                          <a:effectLst/>
                        </a:rPr>
                        <a:t>What else….?</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 </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 </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r>
                        <a:rPr lang="en-US" sz="1100" kern="0" dirty="0">
                          <a:solidFill>
                            <a:schemeClr val="tx1"/>
                          </a:solidFill>
                          <a:effectLst/>
                        </a:rPr>
                        <a:t> </a:t>
                      </a: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tc>
                  <a:txBody>
                    <a:bodyPr/>
                    <a:lstStyle/>
                    <a:p>
                      <a:pPr marL="0" marR="0">
                        <a:lnSpc>
                          <a:spcPct val="107000"/>
                        </a:lnSpc>
                        <a:spcAft>
                          <a:spcPts val="800"/>
                        </a:spcAft>
                        <a:buNone/>
                      </a:pPr>
                      <a:endParaRPr lang="en-US" sz="1100" kern="0" dirty="0">
                        <a:solidFill>
                          <a:schemeClr val="tx1"/>
                        </a:solidFill>
                        <a:effectLst/>
                      </a:endParaRPr>
                    </a:p>
                    <a:p>
                      <a:pPr marL="0" marR="0">
                        <a:lnSpc>
                          <a:spcPct val="107000"/>
                        </a:lnSpc>
                        <a:spcAft>
                          <a:spcPts val="800"/>
                        </a:spcAft>
                        <a:buNone/>
                      </a:pPr>
                      <a:endParaRPr lang="en-US" sz="1100" kern="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1100" kern="100" dirty="0">
                        <a:solidFill>
                          <a:schemeClr val="tx1"/>
                        </a:solidFill>
                        <a:effectLst/>
                        <a:latin typeface="Gill Sans MT" panose="020B0502020104020203" pitchFamily="34" charset="0"/>
                        <a:ea typeface="Aptos" panose="020B0004020202020204" pitchFamily="34" charset="0"/>
                        <a:cs typeface="Times New Roman" panose="02020603050405020304" pitchFamily="18" charset="0"/>
                      </a:endParaRPr>
                    </a:p>
                  </a:txBody>
                  <a:tcPr marL="42527" marR="42527" marT="0" marB="0"/>
                </a:tc>
                <a:extLst>
                  <a:ext uri="{0D108BD9-81ED-4DB2-BD59-A6C34878D82A}">
                    <a16:rowId xmlns:a16="http://schemas.microsoft.com/office/drawing/2014/main" val="282167365"/>
                  </a:ext>
                </a:extLst>
              </a:tr>
            </a:tbl>
          </a:graphicData>
        </a:graphic>
      </p:graphicFrame>
    </p:spTree>
    <p:extLst>
      <p:ext uri="{BB962C8B-B14F-4D97-AF65-F5344CB8AC3E}">
        <p14:creationId xmlns:p14="http://schemas.microsoft.com/office/powerpoint/2010/main" val="234070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6"/>
          <p:cNvSpPr txBox="1">
            <a:spLocks noGrp="1"/>
          </p:cNvSpPr>
          <p:nvPr>
            <p:ph type="title"/>
          </p:nvPr>
        </p:nvSpPr>
        <p:spPr>
          <a:xfrm>
            <a:off x="822960" y="286604"/>
            <a:ext cx="7543800" cy="1450757"/>
          </a:xfrm>
        </p:spPr>
        <p:txBody>
          <a:bodyPr spcFirstLastPara="1" wrap="square" lIns="91425" tIns="45700" rIns="91425" bIns="45700" anchor="ctr" anchorCtr="0">
            <a:normAutofit/>
          </a:bodyPr>
          <a:lstStyle/>
          <a:p>
            <a:pPr marL="0" lvl="0" indent="0" rtl="0">
              <a:spcBef>
                <a:spcPts val="0"/>
              </a:spcBef>
              <a:spcAft>
                <a:spcPts val="0"/>
              </a:spcAft>
              <a:buClr>
                <a:srgbClr val="FF6900"/>
              </a:buClr>
              <a:buSzPts val="4400"/>
              <a:buFont typeface="Montserrat ExtraBold"/>
              <a:buNone/>
            </a:pPr>
            <a:r>
              <a:rPr lang="en-US" dirty="0">
                <a:latin typeface="+mj-lt"/>
              </a:rPr>
              <a:t>Summary</a:t>
            </a:r>
          </a:p>
        </p:txBody>
      </p:sp>
      <p:graphicFrame>
        <p:nvGraphicFramePr>
          <p:cNvPr id="672" name="Google Shape;670;p36" descr="Three icons representing a board of directors, three arrows in a circle, and silouettes of people.">
            <a:extLst>
              <a:ext uri="{FF2B5EF4-FFF2-40B4-BE49-F238E27FC236}">
                <a16:creationId xmlns:a16="http://schemas.microsoft.com/office/drawing/2014/main" id="{DD787BD7-EB03-1468-D4DC-69327D63A470}"/>
              </a:ext>
            </a:extLst>
          </p:cNvPr>
          <p:cNvGraphicFramePr/>
          <p:nvPr>
            <p:extLst>
              <p:ext uri="{D42A27DB-BD31-4B8C-83A1-F6EECF244321}">
                <p14:modId xmlns:p14="http://schemas.microsoft.com/office/powerpoint/2010/main" val="4118458379"/>
              </p:ext>
            </p:extLst>
          </p:nvPr>
        </p:nvGraphicFramePr>
        <p:xfrm>
          <a:off x="822960" y="1927861"/>
          <a:ext cx="7543800" cy="360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7"/>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US" dirty="0">
                <a:latin typeface="+mj-lt"/>
              </a:rPr>
              <a:t>Thank you!</a:t>
            </a:r>
            <a:br>
              <a:rPr lang="en-US" dirty="0">
                <a:latin typeface="+mj-lt"/>
              </a:rPr>
            </a:br>
            <a:r>
              <a:rPr lang="en-US" dirty="0">
                <a:latin typeface="+mj-lt"/>
              </a:rPr>
              <a:t>Q&amp;A</a:t>
            </a:r>
            <a:endParaRPr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467A1C99-86B3-D445-BC51-4AE4880586B6}"/>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8CF323F3-2688-D5A7-720E-0F8D30690D17}"/>
              </a:ext>
              <a:ext uri="{C183D7F6-B498-43B3-948B-1728B52AA6E4}">
                <adec:decorative xmlns:adec="http://schemas.microsoft.com/office/drawing/2017/decorative" val="1"/>
              </a:ext>
            </a:extLst>
          </p:cNvPr>
          <p:cNvSpPr/>
          <p:nvPr/>
        </p:nvSpPr>
        <p:spPr>
          <a:xfrm>
            <a:off x="4263" y="0"/>
            <a:ext cx="913973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3">
            <a:extLst>
              <a:ext uri="{FF2B5EF4-FFF2-40B4-BE49-F238E27FC236}">
                <a16:creationId xmlns:a16="http://schemas.microsoft.com/office/drawing/2014/main" id="{755D295A-F6AA-96D4-44D8-E152A1C82CA5}"/>
              </a:ext>
              <a:ext uri="{C183D7F6-B498-43B3-948B-1728B52AA6E4}">
                <adec:decorative xmlns:adec="http://schemas.microsoft.com/office/drawing/2017/decorative" val="1"/>
              </a:ext>
            </a:extLst>
          </p:cNvPr>
          <p:cNvSpPr/>
          <p:nvPr/>
        </p:nvSpPr>
        <p:spPr>
          <a:xfrm>
            <a:off x="12" y="0"/>
            <a:ext cx="3038093" cy="685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3">
            <a:extLst>
              <a:ext uri="{FF2B5EF4-FFF2-40B4-BE49-F238E27FC236}">
                <a16:creationId xmlns:a16="http://schemas.microsoft.com/office/drawing/2014/main" id="{4E5ED22F-BAE4-6922-E439-0AD85AA57EAA}"/>
              </a:ext>
            </a:extLst>
          </p:cNvPr>
          <p:cNvSpPr txBox="1">
            <a:spLocks noGrp="1"/>
          </p:cNvSpPr>
          <p:nvPr>
            <p:ph type="title"/>
          </p:nvPr>
        </p:nvSpPr>
        <p:spPr>
          <a:xfrm>
            <a:off x="162307" y="516835"/>
            <a:ext cx="2827792"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800"/>
              <a:buFont typeface="Calibri"/>
              <a:buNone/>
            </a:pPr>
            <a:r>
              <a:rPr lang="en-US" sz="4000" b="1" dirty="0">
                <a:solidFill>
                  <a:srgbClr val="FFFFFF"/>
                </a:solidFill>
                <a:latin typeface="+mj-lt"/>
              </a:rPr>
              <a:t>Learning Objectives</a:t>
            </a:r>
            <a:endParaRPr sz="4000" dirty="0">
              <a:latin typeface="+mj-lt"/>
            </a:endParaRPr>
          </a:p>
        </p:txBody>
      </p:sp>
      <p:sp>
        <p:nvSpPr>
          <p:cNvPr id="127" name="Google Shape;127;p3">
            <a:extLst>
              <a:ext uri="{FF2B5EF4-FFF2-40B4-BE49-F238E27FC236}">
                <a16:creationId xmlns:a16="http://schemas.microsoft.com/office/drawing/2014/main" id="{788FD2B2-8B8D-685A-CCAC-B1070C4D3E09}"/>
              </a:ext>
              <a:ext uri="{C183D7F6-B498-43B3-948B-1728B52AA6E4}">
                <adec:decorative xmlns:adec="http://schemas.microsoft.com/office/drawing/2017/decorative" val="1"/>
              </a:ext>
            </a:extLst>
          </p:cNvPr>
          <p:cNvSpPr/>
          <p:nvPr/>
        </p:nvSpPr>
        <p:spPr>
          <a:xfrm>
            <a:off x="3030053" y="0"/>
            <a:ext cx="48006"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28" name="Google Shape;128;p3">
            <a:extLst>
              <a:ext uri="{FF2B5EF4-FFF2-40B4-BE49-F238E27FC236}">
                <a16:creationId xmlns:a16="http://schemas.microsoft.com/office/drawing/2014/main" id="{9885A2C2-4927-A5C6-F773-E12198DC8E63}"/>
              </a:ext>
            </a:extLst>
          </p:cNvPr>
          <p:cNvGrpSpPr/>
          <p:nvPr/>
        </p:nvGrpSpPr>
        <p:grpSpPr>
          <a:xfrm>
            <a:off x="3561901" y="403530"/>
            <a:ext cx="5098256" cy="5082870"/>
            <a:chOff x="0" y="2758"/>
            <a:chExt cx="5098256" cy="5644394"/>
          </a:xfrm>
        </p:grpSpPr>
        <p:cxnSp>
          <p:nvCxnSpPr>
            <p:cNvPr id="129" name="Google Shape;129;p3">
              <a:extLst>
                <a:ext uri="{FF2B5EF4-FFF2-40B4-BE49-F238E27FC236}">
                  <a16:creationId xmlns:a16="http://schemas.microsoft.com/office/drawing/2014/main" id="{AAA801A8-18D1-9652-695F-55F01567FAAA}"/>
                </a:ext>
              </a:extLst>
            </p:cNvPr>
            <p:cNvCxnSpPr/>
            <p:nvPr/>
          </p:nvCxnSpPr>
          <p:spPr>
            <a:xfrm>
              <a:off x="0" y="2758"/>
              <a:ext cx="5098256" cy="0"/>
            </a:xfrm>
            <a:prstGeom prst="straightConnector1">
              <a:avLst/>
            </a:prstGeom>
            <a:solidFill>
              <a:srgbClr val="2383C6"/>
            </a:solidFill>
            <a:ln w="15875" cap="flat" cmpd="sng">
              <a:solidFill>
                <a:srgbClr val="2383C6"/>
              </a:solidFill>
              <a:prstDash val="solid"/>
              <a:round/>
              <a:headEnd type="none" w="sm" len="sm"/>
              <a:tailEnd type="none" w="sm" len="sm"/>
            </a:ln>
          </p:spPr>
        </p:cxnSp>
        <p:sp>
          <p:nvSpPr>
            <p:cNvPr id="130" name="Google Shape;130;p3">
              <a:extLst>
                <a:ext uri="{FF2B5EF4-FFF2-40B4-BE49-F238E27FC236}">
                  <a16:creationId xmlns:a16="http://schemas.microsoft.com/office/drawing/2014/main" id="{7C099ABF-639F-4FF3-FA61-BE6A28668DCF}"/>
                </a:ext>
              </a:extLst>
            </p:cNvPr>
            <p:cNvSpPr/>
            <p:nvPr/>
          </p:nvSpPr>
          <p:spPr>
            <a:xfrm>
              <a:off x="0" y="2758"/>
              <a:ext cx="1019651" cy="18814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a:extLst>
                <a:ext uri="{FF2B5EF4-FFF2-40B4-BE49-F238E27FC236}">
                  <a16:creationId xmlns:a16="http://schemas.microsoft.com/office/drawing/2014/main" id="{2E764A95-9F50-91A5-A0A3-261B04270CBC}"/>
                </a:ext>
              </a:extLst>
            </p:cNvPr>
            <p:cNvSpPr txBox="1"/>
            <p:nvPr/>
          </p:nvSpPr>
          <p:spPr>
            <a:xfrm>
              <a:off x="0" y="2758"/>
              <a:ext cx="1019651" cy="1881464"/>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r>
                <a:rPr lang="en-US" sz="6500" b="1" i="0">
                  <a:solidFill>
                    <a:schemeClr val="dk1"/>
                  </a:solidFill>
                  <a:latin typeface="Calibri"/>
                  <a:ea typeface="Calibri"/>
                  <a:cs typeface="Calibri"/>
                  <a:sym typeface="Calibri"/>
                </a:rPr>
                <a:t>1</a:t>
              </a:r>
              <a:endParaRPr sz="6500">
                <a:solidFill>
                  <a:schemeClr val="dk1"/>
                </a:solidFill>
                <a:latin typeface="Calibri"/>
                <a:ea typeface="Calibri"/>
                <a:cs typeface="Calibri"/>
                <a:sym typeface="Calibri"/>
              </a:endParaRPr>
            </a:p>
          </p:txBody>
        </p:sp>
        <p:sp>
          <p:nvSpPr>
            <p:cNvPr id="132" name="Google Shape;132;p3">
              <a:extLst>
                <a:ext uri="{FF2B5EF4-FFF2-40B4-BE49-F238E27FC236}">
                  <a16:creationId xmlns:a16="http://schemas.microsoft.com/office/drawing/2014/main" id="{098AED49-3928-DEAE-2172-832B1DC1CCC9}"/>
                </a:ext>
              </a:extLst>
            </p:cNvPr>
            <p:cNvSpPr/>
            <p:nvPr/>
          </p:nvSpPr>
          <p:spPr>
            <a:xfrm>
              <a:off x="1096125" y="88196"/>
              <a:ext cx="4002130" cy="1708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a:extLst>
                <a:ext uri="{FF2B5EF4-FFF2-40B4-BE49-F238E27FC236}">
                  <a16:creationId xmlns:a16="http://schemas.microsoft.com/office/drawing/2014/main" id="{CAE4604A-9298-94A7-34D4-B27C4E4170F7}"/>
                </a:ext>
              </a:extLst>
            </p:cNvPr>
            <p:cNvSpPr txBox="1"/>
            <p:nvPr/>
          </p:nvSpPr>
          <p:spPr>
            <a:xfrm>
              <a:off x="1096125" y="88196"/>
              <a:ext cx="4002130" cy="1708752"/>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800" dirty="0"/>
                <a:t>Introduce best practices of The Board-Building Cycle</a:t>
              </a:r>
              <a:endParaRPr sz="1100" dirty="0"/>
            </a:p>
          </p:txBody>
        </p:sp>
        <p:cxnSp>
          <p:nvCxnSpPr>
            <p:cNvPr id="134" name="Google Shape;134;p3">
              <a:extLst>
                <a:ext uri="{FF2B5EF4-FFF2-40B4-BE49-F238E27FC236}">
                  <a16:creationId xmlns:a16="http://schemas.microsoft.com/office/drawing/2014/main" id="{7DE3932E-D280-F7A1-449F-62D82F58C673}"/>
                </a:ext>
              </a:extLst>
            </p:cNvPr>
            <p:cNvCxnSpPr/>
            <p:nvPr/>
          </p:nvCxnSpPr>
          <p:spPr>
            <a:xfrm>
              <a:off x="1019651" y="1796948"/>
              <a:ext cx="4078604" cy="0"/>
            </a:xfrm>
            <a:prstGeom prst="straightConnector1">
              <a:avLst/>
            </a:prstGeom>
            <a:solidFill>
              <a:srgbClr val="2383C6"/>
            </a:solidFill>
            <a:ln w="15875" cap="flat" cmpd="sng">
              <a:solidFill>
                <a:srgbClr val="BBCDE5"/>
              </a:solidFill>
              <a:prstDash val="solid"/>
              <a:round/>
              <a:headEnd type="none" w="sm" len="sm"/>
              <a:tailEnd type="none" w="sm" len="sm"/>
            </a:ln>
          </p:spPr>
        </p:cxnSp>
        <p:cxnSp>
          <p:nvCxnSpPr>
            <p:cNvPr id="135" name="Google Shape;135;p3">
              <a:extLst>
                <a:ext uri="{FF2B5EF4-FFF2-40B4-BE49-F238E27FC236}">
                  <a16:creationId xmlns:a16="http://schemas.microsoft.com/office/drawing/2014/main" id="{B3752AE6-3C0C-8945-7267-CB5D6982879E}"/>
                </a:ext>
              </a:extLst>
            </p:cNvPr>
            <p:cNvCxnSpPr/>
            <p:nvPr/>
          </p:nvCxnSpPr>
          <p:spPr>
            <a:xfrm>
              <a:off x="0" y="1884223"/>
              <a:ext cx="5098256" cy="0"/>
            </a:xfrm>
            <a:prstGeom prst="straightConnector1">
              <a:avLst/>
            </a:prstGeom>
            <a:solidFill>
              <a:srgbClr val="25A1C8"/>
            </a:solidFill>
            <a:ln w="15875" cap="flat" cmpd="sng">
              <a:solidFill>
                <a:srgbClr val="25A1C8"/>
              </a:solidFill>
              <a:prstDash val="solid"/>
              <a:round/>
              <a:headEnd type="none" w="sm" len="sm"/>
              <a:tailEnd type="none" w="sm" len="sm"/>
            </a:ln>
          </p:spPr>
        </p:cxnSp>
        <p:sp>
          <p:nvSpPr>
            <p:cNvPr id="136" name="Google Shape;136;p3">
              <a:extLst>
                <a:ext uri="{FF2B5EF4-FFF2-40B4-BE49-F238E27FC236}">
                  <a16:creationId xmlns:a16="http://schemas.microsoft.com/office/drawing/2014/main" id="{F24FD6CF-48CE-B3AD-C359-832A141D8D71}"/>
                </a:ext>
              </a:extLst>
            </p:cNvPr>
            <p:cNvSpPr/>
            <p:nvPr/>
          </p:nvSpPr>
          <p:spPr>
            <a:xfrm>
              <a:off x="0" y="1884223"/>
              <a:ext cx="1019651" cy="18814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a:extLst>
                <a:ext uri="{FF2B5EF4-FFF2-40B4-BE49-F238E27FC236}">
                  <a16:creationId xmlns:a16="http://schemas.microsoft.com/office/drawing/2014/main" id="{C8DA5E58-9D2C-FDF3-EE34-336DD9AE2BE9}"/>
                </a:ext>
              </a:extLst>
            </p:cNvPr>
            <p:cNvSpPr txBox="1"/>
            <p:nvPr/>
          </p:nvSpPr>
          <p:spPr>
            <a:xfrm>
              <a:off x="0" y="1884223"/>
              <a:ext cx="1019651" cy="1881464"/>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r>
                <a:rPr lang="en-US" sz="6500" b="1" i="0">
                  <a:solidFill>
                    <a:schemeClr val="dk1"/>
                  </a:solidFill>
                  <a:latin typeface="Calibri"/>
                  <a:ea typeface="Calibri"/>
                  <a:cs typeface="Calibri"/>
                  <a:sym typeface="Calibri"/>
                </a:rPr>
                <a:t>2</a:t>
              </a:r>
              <a:endParaRPr sz="6500">
                <a:solidFill>
                  <a:schemeClr val="dk1"/>
                </a:solidFill>
                <a:latin typeface="Calibri"/>
                <a:ea typeface="Calibri"/>
                <a:cs typeface="Calibri"/>
                <a:sym typeface="Calibri"/>
              </a:endParaRPr>
            </a:p>
          </p:txBody>
        </p:sp>
        <p:sp>
          <p:nvSpPr>
            <p:cNvPr id="138" name="Google Shape;138;p3">
              <a:extLst>
                <a:ext uri="{FF2B5EF4-FFF2-40B4-BE49-F238E27FC236}">
                  <a16:creationId xmlns:a16="http://schemas.microsoft.com/office/drawing/2014/main" id="{FD8A1278-0D98-D4A1-782D-FC3702498668}"/>
                </a:ext>
              </a:extLst>
            </p:cNvPr>
            <p:cNvSpPr/>
            <p:nvPr/>
          </p:nvSpPr>
          <p:spPr>
            <a:xfrm>
              <a:off x="1096125" y="1969661"/>
              <a:ext cx="4002130" cy="1708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a:extLst>
                <a:ext uri="{FF2B5EF4-FFF2-40B4-BE49-F238E27FC236}">
                  <a16:creationId xmlns:a16="http://schemas.microsoft.com/office/drawing/2014/main" id="{D8B888BD-B806-1A51-D57C-D6923C0DFEE2}"/>
                </a:ext>
              </a:extLst>
            </p:cNvPr>
            <p:cNvSpPr txBox="1"/>
            <p:nvPr/>
          </p:nvSpPr>
          <p:spPr>
            <a:xfrm>
              <a:off x="1096125" y="1969661"/>
              <a:ext cx="4002130" cy="1708752"/>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800" dirty="0"/>
                <a:t>Review and showcase the three phases of building better boards   </a:t>
              </a:r>
              <a:br>
                <a:rPr lang="en-US" sz="2800" dirty="0"/>
              </a:br>
              <a:r>
                <a:rPr lang="en-US" sz="2800" dirty="0"/>
                <a:t>  </a:t>
              </a:r>
              <a:endParaRPr sz="2800" dirty="0"/>
            </a:p>
          </p:txBody>
        </p:sp>
        <p:cxnSp>
          <p:nvCxnSpPr>
            <p:cNvPr id="140" name="Google Shape;140;p3">
              <a:extLst>
                <a:ext uri="{FF2B5EF4-FFF2-40B4-BE49-F238E27FC236}">
                  <a16:creationId xmlns:a16="http://schemas.microsoft.com/office/drawing/2014/main" id="{4E200B77-F293-6F81-88AF-C16930B8A62A}"/>
                </a:ext>
              </a:extLst>
            </p:cNvPr>
            <p:cNvCxnSpPr/>
            <p:nvPr/>
          </p:nvCxnSpPr>
          <p:spPr>
            <a:xfrm>
              <a:off x="1019651" y="3678413"/>
              <a:ext cx="4078604" cy="0"/>
            </a:xfrm>
            <a:prstGeom prst="straightConnector1">
              <a:avLst/>
            </a:prstGeom>
            <a:solidFill>
              <a:srgbClr val="2383C6"/>
            </a:solidFill>
            <a:ln w="15875" cap="flat" cmpd="sng">
              <a:solidFill>
                <a:srgbClr val="BBCDE5"/>
              </a:solidFill>
              <a:prstDash val="solid"/>
              <a:round/>
              <a:headEnd type="none" w="sm" len="sm"/>
              <a:tailEnd type="none" w="sm" len="sm"/>
            </a:ln>
          </p:spPr>
        </p:cxnSp>
        <p:cxnSp>
          <p:nvCxnSpPr>
            <p:cNvPr id="141" name="Google Shape;141;p3">
              <a:extLst>
                <a:ext uri="{FF2B5EF4-FFF2-40B4-BE49-F238E27FC236}">
                  <a16:creationId xmlns:a16="http://schemas.microsoft.com/office/drawing/2014/main" id="{6589FB0D-3618-6F2F-8A22-897FB2C13354}"/>
                </a:ext>
              </a:extLst>
            </p:cNvPr>
            <p:cNvCxnSpPr/>
            <p:nvPr/>
          </p:nvCxnSpPr>
          <p:spPr>
            <a:xfrm>
              <a:off x="0" y="3765688"/>
              <a:ext cx="5098256" cy="0"/>
            </a:xfrm>
            <a:prstGeom prst="straightConnector1">
              <a:avLst/>
            </a:prstGeom>
            <a:solidFill>
              <a:srgbClr val="26C3CB"/>
            </a:solidFill>
            <a:ln w="15875" cap="flat" cmpd="sng">
              <a:solidFill>
                <a:srgbClr val="26C3CB"/>
              </a:solidFill>
              <a:prstDash val="solid"/>
              <a:round/>
              <a:headEnd type="none" w="sm" len="sm"/>
              <a:tailEnd type="none" w="sm" len="sm"/>
            </a:ln>
          </p:spPr>
        </p:cxnSp>
        <p:sp>
          <p:nvSpPr>
            <p:cNvPr id="142" name="Google Shape;142;p3">
              <a:extLst>
                <a:ext uri="{FF2B5EF4-FFF2-40B4-BE49-F238E27FC236}">
                  <a16:creationId xmlns:a16="http://schemas.microsoft.com/office/drawing/2014/main" id="{BC3DC4C7-D191-ADB2-61DE-421B632538D9}"/>
                </a:ext>
              </a:extLst>
            </p:cNvPr>
            <p:cNvSpPr/>
            <p:nvPr/>
          </p:nvSpPr>
          <p:spPr>
            <a:xfrm>
              <a:off x="0" y="3765688"/>
              <a:ext cx="1019651" cy="18814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a:extLst>
                <a:ext uri="{FF2B5EF4-FFF2-40B4-BE49-F238E27FC236}">
                  <a16:creationId xmlns:a16="http://schemas.microsoft.com/office/drawing/2014/main" id="{68E19253-36D4-D3E8-2FB1-067921AC6238}"/>
                </a:ext>
              </a:extLst>
            </p:cNvPr>
            <p:cNvSpPr txBox="1"/>
            <p:nvPr/>
          </p:nvSpPr>
          <p:spPr>
            <a:xfrm>
              <a:off x="0" y="3765688"/>
              <a:ext cx="1019651" cy="1881464"/>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r>
                <a:rPr lang="en-US" sz="6500" b="1" i="0">
                  <a:solidFill>
                    <a:schemeClr val="dk1"/>
                  </a:solidFill>
                  <a:latin typeface="Calibri"/>
                  <a:ea typeface="Calibri"/>
                  <a:cs typeface="Calibri"/>
                  <a:sym typeface="Calibri"/>
                </a:rPr>
                <a:t>3</a:t>
              </a:r>
              <a:endParaRPr sz="6500">
                <a:solidFill>
                  <a:schemeClr val="dk1"/>
                </a:solidFill>
                <a:latin typeface="Calibri"/>
                <a:ea typeface="Calibri"/>
                <a:cs typeface="Calibri"/>
                <a:sym typeface="Calibri"/>
              </a:endParaRPr>
            </a:p>
          </p:txBody>
        </p:sp>
        <p:sp>
          <p:nvSpPr>
            <p:cNvPr id="144" name="Google Shape;144;p3">
              <a:extLst>
                <a:ext uri="{FF2B5EF4-FFF2-40B4-BE49-F238E27FC236}">
                  <a16:creationId xmlns:a16="http://schemas.microsoft.com/office/drawing/2014/main" id="{61BEF9BF-2505-B5EF-A8FB-24671E711CD9}"/>
                </a:ext>
              </a:extLst>
            </p:cNvPr>
            <p:cNvSpPr/>
            <p:nvPr/>
          </p:nvSpPr>
          <p:spPr>
            <a:xfrm>
              <a:off x="1096125" y="3851126"/>
              <a:ext cx="4002130" cy="1708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a:extLst>
                <a:ext uri="{FF2B5EF4-FFF2-40B4-BE49-F238E27FC236}">
                  <a16:creationId xmlns:a16="http://schemas.microsoft.com/office/drawing/2014/main" id="{D7409FB1-7BCF-EE44-321B-496018414B66}"/>
                </a:ext>
              </a:extLst>
            </p:cNvPr>
            <p:cNvSpPr txBox="1"/>
            <p:nvPr/>
          </p:nvSpPr>
          <p:spPr>
            <a:xfrm>
              <a:off x="1096125" y="3851126"/>
              <a:ext cx="4002130" cy="1708752"/>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800" dirty="0"/>
                <a:t>How to put together an action plan to engage better board governance work for your organization</a:t>
              </a:r>
              <a:endParaRPr sz="2000" dirty="0">
                <a:solidFill>
                  <a:schemeClr val="dk1"/>
                </a:solidFill>
                <a:latin typeface="Calibri"/>
                <a:ea typeface="Calibri"/>
                <a:cs typeface="Calibri"/>
                <a:sym typeface="Calibri"/>
              </a:endParaRPr>
            </a:p>
          </p:txBody>
        </p:sp>
        <p:cxnSp>
          <p:nvCxnSpPr>
            <p:cNvPr id="146" name="Google Shape;146;p3">
              <a:extLst>
                <a:ext uri="{FF2B5EF4-FFF2-40B4-BE49-F238E27FC236}">
                  <a16:creationId xmlns:a16="http://schemas.microsoft.com/office/drawing/2014/main" id="{30E5F800-39AC-4B7A-4008-84F4A55A2329}"/>
                </a:ext>
              </a:extLst>
            </p:cNvPr>
            <p:cNvCxnSpPr/>
            <p:nvPr/>
          </p:nvCxnSpPr>
          <p:spPr>
            <a:xfrm>
              <a:off x="1019651" y="5559878"/>
              <a:ext cx="4078604" cy="0"/>
            </a:xfrm>
            <a:prstGeom prst="straightConnector1">
              <a:avLst/>
            </a:prstGeom>
            <a:solidFill>
              <a:srgbClr val="2383C6"/>
            </a:solidFill>
            <a:ln w="15875" cap="flat" cmpd="sng">
              <a:solidFill>
                <a:srgbClr val="BBCDE5"/>
              </a:solidFill>
              <a:prstDash val="solid"/>
              <a:round/>
              <a:headEnd type="none" w="sm" len="sm"/>
              <a:tailEnd type="none" w="sm" len="sm"/>
            </a:ln>
          </p:spPr>
        </p:cxnSp>
      </p:grpSp>
    </p:spTree>
    <p:extLst>
      <p:ext uri="{BB962C8B-B14F-4D97-AF65-F5344CB8AC3E}">
        <p14:creationId xmlns:p14="http://schemas.microsoft.com/office/powerpoint/2010/main" val="373928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mj-lt"/>
              </a:rPr>
              <a:t>Session Presenter </a:t>
            </a:r>
            <a:endParaRPr dirty="0">
              <a:latin typeface="+mj-lt"/>
            </a:endParaRPr>
          </a:p>
        </p:txBody>
      </p:sp>
      <p:pic>
        <p:nvPicPr>
          <p:cNvPr id="710" name="Google Shape;710;p39" descr="Headshot photo of Ed Bronsdon. He is a white male with a bald head, smiling"/>
          <p:cNvPicPr preferRelativeResize="0"/>
          <p:nvPr/>
        </p:nvPicPr>
        <p:blipFill rotWithShape="1">
          <a:blip r:embed="rId3">
            <a:alphaModFix/>
          </a:blip>
          <a:srcRect l="1" t="1" r="6516" b="30816"/>
          <a:stretch/>
        </p:blipFill>
        <p:spPr>
          <a:xfrm>
            <a:off x="1003829" y="1916009"/>
            <a:ext cx="3435264" cy="3813434"/>
          </a:xfrm>
          <a:prstGeom prst="rect">
            <a:avLst/>
          </a:prstGeom>
          <a:noFill/>
          <a:ln>
            <a:noFill/>
          </a:ln>
        </p:spPr>
      </p:pic>
      <p:sp>
        <p:nvSpPr>
          <p:cNvPr id="711" name="Google Shape;711;p39"/>
          <p:cNvSpPr txBox="1"/>
          <p:nvPr/>
        </p:nvSpPr>
        <p:spPr>
          <a:xfrm>
            <a:off x="4622243" y="2060466"/>
            <a:ext cx="387866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mj-lt"/>
                <a:ea typeface="Calibri"/>
                <a:cs typeface="Calibri"/>
                <a:sym typeface="Calibri"/>
              </a:rPr>
              <a:t>Ed Bronsdon</a:t>
            </a:r>
          </a:p>
          <a:p>
            <a:pPr marL="0" marR="0" lvl="0" indent="0" algn="l" rtl="0">
              <a:spcBef>
                <a:spcPts val="0"/>
              </a:spcBef>
              <a:spcAft>
                <a:spcPts val="0"/>
              </a:spcAft>
              <a:buNone/>
            </a:pPr>
            <a:r>
              <a:rPr lang="en-US" sz="2400" b="1" dirty="0">
                <a:solidFill>
                  <a:schemeClr val="dk1"/>
                </a:solidFill>
                <a:latin typeface="+mj-lt"/>
                <a:ea typeface="Calibri"/>
                <a:cs typeface="Calibri"/>
                <a:sym typeface="Calibri"/>
              </a:rPr>
              <a:t>Bronsdon for Good, LLC</a:t>
            </a:r>
          </a:p>
          <a:p>
            <a:pPr marL="0" marR="0" lvl="0" indent="0" algn="l" rtl="0">
              <a:spcBef>
                <a:spcPts val="0"/>
              </a:spcBef>
              <a:spcAft>
                <a:spcPts val="0"/>
              </a:spcAft>
              <a:buNone/>
            </a:pPr>
            <a:r>
              <a:rPr lang="en-US" sz="2000" i="1" dirty="0">
                <a:solidFill>
                  <a:schemeClr val="dk1"/>
                </a:solidFill>
                <a:latin typeface="+mj-lt"/>
                <a:ea typeface="Calibri"/>
                <a:cs typeface="Calibri"/>
                <a:sym typeface="Calibri"/>
              </a:rPr>
              <a:t>Mission driven, business minded consulting for nonprofits and their leaders</a:t>
            </a:r>
          </a:p>
          <a:p>
            <a:pPr marL="0" marR="0" lvl="0" indent="0" algn="l" rtl="0">
              <a:spcBef>
                <a:spcPts val="0"/>
              </a:spcBef>
              <a:spcAft>
                <a:spcPts val="0"/>
              </a:spcAft>
              <a:buNone/>
            </a:pPr>
            <a:endParaRPr sz="2000" i="1" dirty="0">
              <a:solidFill>
                <a:schemeClr val="dk1"/>
              </a:solidFill>
              <a:latin typeface="+mj-lt"/>
              <a:ea typeface="Calibri"/>
              <a:cs typeface="Calibri"/>
              <a:sym typeface="Calibri"/>
            </a:endParaRPr>
          </a:p>
          <a:p>
            <a:pPr marL="0" marR="0" lvl="0" indent="0" algn="l" rtl="0">
              <a:spcBef>
                <a:spcPts val="0"/>
              </a:spcBef>
              <a:spcAft>
                <a:spcPts val="0"/>
              </a:spcAft>
              <a:buNone/>
            </a:pPr>
            <a:r>
              <a:rPr lang="en-US" sz="2400" b="1" u="sng" dirty="0">
                <a:solidFill>
                  <a:srgbClr val="00B0F0"/>
                </a:solidFill>
                <a:latin typeface="+mj-lt"/>
                <a:ea typeface="Calibri"/>
                <a:cs typeface="Calibri"/>
                <a:sym typeface="Calibri"/>
                <a:hlinkClick r:id="rId4">
                  <a:extLst>
                    <a:ext uri="{A12FA001-AC4F-418D-AE19-62706E023703}">
                      <ahyp:hlinkClr xmlns:ahyp="http://schemas.microsoft.com/office/drawing/2018/hyperlinkcolor" val="tx"/>
                    </a:ext>
                  </a:extLst>
                </a:hlinkClick>
              </a:rPr>
              <a:t>edbronsdon@icloud.com</a:t>
            </a:r>
            <a:endParaRPr sz="2400" b="1" dirty="0">
              <a:solidFill>
                <a:srgbClr val="00B0F0"/>
              </a:solidFill>
              <a:latin typeface="+mj-lt"/>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mj-lt"/>
                <a:ea typeface="Calibri"/>
                <a:cs typeface="Calibri"/>
                <a:sym typeface="Calibri"/>
              </a:rPr>
              <a:t>206.499.5821</a:t>
            </a:r>
            <a:endParaRP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8">
          <a:extLst>
            <a:ext uri="{FF2B5EF4-FFF2-40B4-BE49-F238E27FC236}">
              <a16:creationId xmlns:a16="http://schemas.microsoft.com/office/drawing/2014/main" id="{0198D293-0AA8-44DF-9145-572C0BEAF408}"/>
            </a:ext>
          </a:extLst>
        </p:cNvPr>
        <p:cNvGrpSpPr/>
        <p:nvPr/>
      </p:nvGrpSpPr>
      <p:grpSpPr>
        <a:xfrm>
          <a:off x="0" y="0"/>
          <a:ext cx="0" cy="0"/>
          <a:chOff x="0" y="0"/>
          <a:chExt cx="0" cy="0"/>
        </a:xfrm>
      </p:grpSpPr>
      <p:sp>
        <p:nvSpPr>
          <p:cNvPr id="709" name="Google Shape;709;p39">
            <a:extLst>
              <a:ext uri="{FF2B5EF4-FFF2-40B4-BE49-F238E27FC236}">
                <a16:creationId xmlns:a16="http://schemas.microsoft.com/office/drawing/2014/main" id="{D6F25933-5056-C5D6-C163-8C92136BC82A}"/>
              </a:ext>
            </a:extLst>
          </p:cNvPr>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latin typeface="+mj-lt"/>
              </a:rPr>
              <a:t>Session Presenter </a:t>
            </a:r>
            <a:endParaRPr dirty="0">
              <a:latin typeface="+mj-lt"/>
            </a:endParaRPr>
          </a:p>
        </p:txBody>
      </p:sp>
      <p:pic>
        <p:nvPicPr>
          <p:cNvPr id="710" name="Google Shape;710;p39" descr="Headshot photo of Ed Bronsdon. He is a white male with a bald head, smiling">
            <a:extLst>
              <a:ext uri="{FF2B5EF4-FFF2-40B4-BE49-F238E27FC236}">
                <a16:creationId xmlns:a16="http://schemas.microsoft.com/office/drawing/2014/main" id="{69FCB080-ABC1-870C-84A7-E0A42FCD6166}"/>
              </a:ext>
            </a:extLst>
          </p:cNvPr>
          <p:cNvPicPr preferRelativeResize="0"/>
          <p:nvPr/>
        </p:nvPicPr>
        <p:blipFill rotWithShape="1">
          <a:blip r:embed="rId3">
            <a:alphaModFix/>
          </a:blip>
          <a:srcRect l="1" t="1" r="6516" b="30816"/>
          <a:stretch/>
        </p:blipFill>
        <p:spPr>
          <a:xfrm>
            <a:off x="1003829" y="1916009"/>
            <a:ext cx="3435264" cy="3813434"/>
          </a:xfrm>
          <a:prstGeom prst="rect">
            <a:avLst/>
          </a:prstGeom>
          <a:noFill/>
          <a:ln>
            <a:noFill/>
          </a:ln>
        </p:spPr>
      </p:pic>
      <p:sp>
        <p:nvSpPr>
          <p:cNvPr id="711" name="Google Shape;711;p39">
            <a:extLst>
              <a:ext uri="{FF2B5EF4-FFF2-40B4-BE49-F238E27FC236}">
                <a16:creationId xmlns:a16="http://schemas.microsoft.com/office/drawing/2014/main" id="{B8C93824-257B-63E8-5A7F-EA717E266474}"/>
              </a:ext>
            </a:extLst>
          </p:cNvPr>
          <p:cNvSpPr txBox="1"/>
          <p:nvPr/>
        </p:nvSpPr>
        <p:spPr>
          <a:xfrm>
            <a:off x="4622243" y="2060466"/>
            <a:ext cx="387866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mj-lt"/>
                <a:ea typeface="Calibri"/>
                <a:cs typeface="Calibri"/>
                <a:sym typeface="Calibri"/>
              </a:rPr>
              <a:t>Ed Bronsdon</a:t>
            </a:r>
          </a:p>
          <a:p>
            <a:pPr marL="0" marR="0" lvl="0" indent="0" algn="l" rtl="0">
              <a:spcBef>
                <a:spcPts val="0"/>
              </a:spcBef>
              <a:spcAft>
                <a:spcPts val="0"/>
              </a:spcAft>
              <a:buNone/>
            </a:pPr>
            <a:r>
              <a:rPr lang="en-US" sz="2400" b="1" dirty="0">
                <a:solidFill>
                  <a:schemeClr val="dk1"/>
                </a:solidFill>
                <a:latin typeface="+mj-lt"/>
                <a:ea typeface="Calibri"/>
                <a:cs typeface="Calibri"/>
                <a:sym typeface="Calibri"/>
              </a:rPr>
              <a:t>Bronsdon for Good, LLC</a:t>
            </a:r>
          </a:p>
          <a:p>
            <a:pPr marL="0" marR="0" lvl="0" indent="0" algn="l" rtl="0">
              <a:spcBef>
                <a:spcPts val="0"/>
              </a:spcBef>
              <a:spcAft>
                <a:spcPts val="0"/>
              </a:spcAft>
              <a:buNone/>
            </a:pPr>
            <a:r>
              <a:rPr lang="en-US" sz="2000" i="1" dirty="0">
                <a:solidFill>
                  <a:schemeClr val="dk1"/>
                </a:solidFill>
                <a:latin typeface="+mj-lt"/>
                <a:ea typeface="Calibri"/>
                <a:cs typeface="Calibri"/>
                <a:sym typeface="Calibri"/>
              </a:rPr>
              <a:t>Mission driven, business minded consulting for nonprofits and their leaders</a:t>
            </a:r>
          </a:p>
          <a:p>
            <a:pPr marL="0" marR="0" lvl="0" indent="0" algn="l" rtl="0">
              <a:spcBef>
                <a:spcPts val="0"/>
              </a:spcBef>
              <a:spcAft>
                <a:spcPts val="0"/>
              </a:spcAft>
              <a:buNone/>
            </a:pPr>
            <a:endParaRPr sz="2000" i="1" dirty="0">
              <a:solidFill>
                <a:schemeClr val="dk1"/>
              </a:solidFill>
              <a:latin typeface="+mj-lt"/>
              <a:ea typeface="Calibri"/>
              <a:cs typeface="Calibri"/>
              <a:sym typeface="Calibri"/>
            </a:endParaRPr>
          </a:p>
          <a:p>
            <a:pPr marL="0" marR="0" lvl="0" indent="0" algn="l" rtl="0">
              <a:spcBef>
                <a:spcPts val="0"/>
              </a:spcBef>
              <a:spcAft>
                <a:spcPts val="0"/>
              </a:spcAft>
              <a:buNone/>
            </a:pPr>
            <a:r>
              <a:rPr lang="en-US" sz="2400" b="1" u="sng" dirty="0">
                <a:solidFill>
                  <a:srgbClr val="00B0F0"/>
                </a:solidFill>
                <a:latin typeface="+mj-lt"/>
                <a:ea typeface="Calibri"/>
                <a:cs typeface="Calibri"/>
                <a:sym typeface="Calibri"/>
                <a:hlinkClick r:id="rId4">
                  <a:extLst>
                    <a:ext uri="{A12FA001-AC4F-418D-AE19-62706E023703}">
                      <ahyp:hlinkClr xmlns:ahyp="http://schemas.microsoft.com/office/drawing/2018/hyperlinkcolor" val="tx"/>
                    </a:ext>
                  </a:extLst>
                </a:hlinkClick>
              </a:rPr>
              <a:t>edbronsdon@icloud.com</a:t>
            </a:r>
            <a:endParaRPr sz="2400" b="1" dirty="0">
              <a:solidFill>
                <a:srgbClr val="00B0F0"/>
              </a:solidFill>
              <a:latin typeface="+mj-lt"/>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mj-lt"/>
                <a:ea typeface="Calibri"/>
                <a:cs typeface="Calibri"/>
                <a:sym typeface="Calibri"/>
              </a:rPr>
              <a:t>206.499.5821</a:t>
            </a:r>
            <a:endParaRPr dirty="0">
              <a:latin typeface="+mj-lt"/>
            </a:endParaRPr>
          </a:p>
        </p:txBody>
      </p:sp>
    </p:spTree>
    <p:extLst>
      <p:ext uri="{BB962C8B-B14F-4D97-AF65-F5344CB8AC3E}">
        <p14:creationId xmlns:p14="http://schemas.microsoft.com/office/powerpoint/2010/main" val="380841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3">
            <a:extLst>
              <a:ext uri="{C183D7F6-B498-43B3-948B-1728B52AA6E4}">
                <adec:decorative xmlns:adec="http://schemas.microsoft.com/office/drawing/2017/decorative" val="1"/>
              </a:ext>
            </a:extLst>
          </p:cNvPr>
          <p:cNvSpPr/>
          <p:nvPr/>
        </p:nvSpPr>
        <p:spPr>
          <a:xfrm>
            <a:off x="4263" y="0"/>
            <a:ext cx="913973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3">
            <a:extLst>
              <a:ext uri="{C183D7F6-B498-43B3-948B-1728B52AA6E4}">
                <adec:decorative xmlns:adec="http://schemas.microsoft.com/office/drawing/2017/decorative" val="1"/>
              </a:ext>
            </a:extLst>
          </p:cNvPr>
          <p:cNvSpPr/>
          <p:nvPr/>
        </p:nvSpPr>
        <p:spPr>
          <a:xfrm>
            <a:off x="12" y="0"/>
            <a:ext cx="3038093" cy="685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3"/>
          <p:cNvSpPr txBox="1">
            <a:spLocks noGrp="1"/>
          </p:cNvSpPr>
          <p:nvPr>
            <p:ph type="title"/>
          </p:nvPr>
        </p:nvSpPr>
        <p:spPr>
          <a:xfrm>
            <a:off x="162307" y="516835"/>
            <a:ext cx="2827792"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800"/>
              <a:buFont typeface="Calibri"/>
              <a:buNone/>
            </a:pPr>
            <a:r>
              <a:rPr lang="en-US" sz="4000" b="1" dirty="0">
                <a:solidFill>
                  <a:srgbClr val="FFFFFF"/>
                </a:solidFill>
                <a:latin typeface="+mj-lt"/>
              </a:rPr>
              <a:t>Learning Objectives</a:t>
            </a:r>
            <a:endParaRPr sz="4000" dirty="0">
              <a:latin typeface="+mj-lt"/>
            </a:endParaRPr>
          </a:p>
        </p:txBody>
      </p:sp>
      <p:sp>
        <p:nvSpPr>
          <p:cNvPr id="127" name="Google Shape;127;p3">
            <a:extLst>
              <a:ext uri="{C183D7F6-B498-43B3-948B-1728B52AA6E4}">
                <adec:decorative xmlns:adec="http://schemas.microsoft.com/office/drawing/2017/decorative" val="1"/>
              </a:ext>
            </a:extLst>
          </p:cNvPr>
          <p:cNvSpPr/>
          <p:nvPr/>
        </p:nvSpPr>
        <p:spPr>
          <a:xfrm>
            <a:off x="3030053" y="0"/>
            <a:ext cx="48006"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28" name="Google Shape;128;p3" descr="Grid with the numbers 1, 2, 3 and short descriptions of objectives"/>
          <p:cNvGrpSpPr/>
          <p:nvPr/>
        </p:nvGrpSpPr>
        <p:grpSpPr>
          <a:xfrm>
            <a:off x="3561901" y="403530"/>
            <a:ext cx="5098256" cy="5082870"/>
            <a:chOff x="0" y="2758"/>
            <a:chExt cx="5098256" cy="5644394"/>
          </a:xfrm>
        </p:grpSpPr>
        <p:cxnSp>
          <p:nvCxnSpPr>
            <p:cNvPr id="129" name="Google Shape;129;p3"/>
            <p:cNvCxnSpPr/>
            <p:nvPr/>
          </p:nvCxnSpPr>
          <p:spPr>
            <a:xfrm>
              <a:off x="0" y="2758"/>
              <a:ext cx="5098256" cy="0"/>
            </a:xfrm>
            <a:prstGeom prst="straightConnector1">
              <a:avLst/>
            </a:prstGeom>
            <a:solidFill>
              <a:srgbClr val="2383C6"/>
            </a:solidFill>
            <a:ln w="15875" cap="flat" cmpd="sng">
              <a:solidFill>
                <a:srgbClr val="2383C6"/>
              </a:solidFill>
              <a:prstDash val="solid"/>
              <a:round/>
              <a:headEnd type="none" w="sm" len="sm"/>
              <a:tailEnd type="none" w="sm" len="sm"/>
            </a:ln>
          </p:spPr>
        </p:cxnSp>
        <p:sp>
          <p:nvSpPr>
            <p:cNvPr id="130" name="Google Shape;130;p3"/>
            <p:cNvSpPr/>
            <p:nvPr/>
          </p:nvSpPr>
          <p:spPr>
            <a:xfrm>
              <a:off x="0" y="2758"/>
              <a:ext cx="1019651" cy="18814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p:nvPr/>
          </p:nvSpPr>
          <p:spPr>
            <a:xfrm>
              <a:off x="0" y="2758"/>
              <a:ext cx="1019651" cy="1881464"/>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r>
                <a:rPr lang="en-US" sz="6500" b="1" i="0">
                  <a:solidFill>
                    <a:schemeClr val="dk1"/>
                  </a:solidFill>
                  <a:latin typeface="Calibri"/>
                  <a:ea typeface="Calibri"/>
                  <a:cs typeface="Calibri"/>
                  <a:sym typeface="Calibri"/>
                </a:rPr>
                <a:t>1</a:t>
              </a:r>
              <a:endParaRPr sz="6500">
                <a:solidFill>
                  <a:schemeClr val="dk1"/>
                </a:solidFill>
                <a:latin typeface="Calibri"/>
                <a:ea typeface="Calibri"/>
                <a:cs typeface="Calibri"/>
                <a:sym typeface="Calibri"/>
              </a:endParaRPr>
            </a:p>
          </p:txBody>
        </p:sp>
        <p:sp>
          <p:nvSpPr>
            <p:cNvPr id="132" name="Google Shape;132;p3"/>
            <p:cNvSpPr/>
            <p:nvPr/>
          </p:nvSpPr>
          <p:spPr>
            <a:xfrm>
              <a:off x="1096125" y="88196"/>
              <a:ext cx="4002130" cy="1708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txBox="1"/>
            <p:nvPr/>
          </p:nvSpPr>
          <p:spPr>
            <a:xfrm>
              <a:off x="1096125" y="88196"/>
              <a:ext cx="4002130" cy="1708752"/>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800" dirty="0"/>
                <a:t>Introduce best practices of The Board-Building Cycle</a:t>
              </a:r>
              <a:endParaRPr sz="1100" dirty="0"/>
            </a:p>
          </p:txBody>
        </p:sp>
        <p:cxnSp>
          <p:nvCxnSpPr>
            <p:cNvPr id="134" name="Google Shape;134;p3"/>
            <p:cNvCxnSpPr/>
            <p:nvPr/>
          </p:nvCxnSpPr>
          <p:spPr>
            <a:xfrm>
              <a:off x="1019651" y="1796948"/>
              <a:ext cx="4078604" cy="0"/>
            </a:xfrm>
            <a:prstGeom prst="straightConnector1">
              <a:avLst/>
            </a:prstGeom>
            <a:solidFill>
              <a:srgbClr val="2383C6"/>
            </a:solidFill>
            <a:ln w="15875" cap="flat" cmpd="sng">
              <a:solidFill>
                <a:srgbClr val="BBCDE5"/>
              </a:solidFill>
              <a:prstDash val="solid"/>
              <a:round/>
              <a:headEnd type="none" w="sm" len="sm"/>
              <a:tailEnd type="none" w="sm" len="sm"/>
            </a:ln>
          </p:spPr>
        </p:cxnSp>
        <p:cxnSp>
          <p:nvCxnSpPr>
            <p:cNvPr id="135" name="Google Shape;135;p3"/>
            <p:cNvCxnSpPr/>
            <p:nvPr/>
          </p:nvCxnSpPr>
          <p:spPr>
            <a:xfrm>
              <a:off x="0" y="1884223"/>
              <a:ext cx="5098256" cy="0"/>
            </a:xfrm>
            <a:prstGeom prst="straightConnector1">
              <a:avLst/>
            </a:prstGeom>
            <a:solidFill>
              <a:srgbClr val="25A1C8"/>
            </a:solidFill>
            <a:ln w="15875" cap="flat" cmpd="sng">
              <a:solidFill>
                <a:srgbClr val="25A1C8"/>
              </a:solidFill>
              <a:prstDash val="solid"/>
              <a:round/>
              <a:headEnd type="none" w="sm" len="sm"/>
              <a:tailEnd type="none" w="sm" len="sm"/>
            </a:ln>
          </p:spPr>
        </p:cxnSp>
        <p:sp>
          <p:nvSpPr>
            <p:cNvPr id="136" name="Google Shape;136;p3"/>
            <p:cNvSpPr/>
            <p:nvPr/>
          </p:nvSpPr>
          <p:spPr>
            <a:xfrm>
              <a:off x="0" y="1884223"/>
              <a:ext cx="1019651" cy="18814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txBox="1"/>
            <p:nvPr/>
          </p:nvSpPr>
          <p:spPr>
            <a:xfrm>
              <a:off x="0" y="1884223"/>
              <a:ext cx="1019651" cy="1881464"/>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r>
                <a:rPr lang="en-US" sz="6500" b="1" i="0">
                  <a:solidFill>
                    <a:schemeClr val="dk1"/>
                  </a:solidFill>
                  <a:latin typeface="Calibri"/>
                  <a:ea typeface="Calibri"/>
                  <a:cs typeface="Calibri"/>
                  <a:sym typeface="Calibri"/>
                </a:rPr>
                <a:t>2</a:t>
              </a:r>
              <a:endParaRPr sz="6500">
                <a:solidFill>
                  <a:schemeClr val="dk1"/>
                </a:solidFill>
                <a:latin typeface="Calibri"/>
                <a:ea typeface="Calibri"/>
                <a:cs typeface="Calibri"/>
                <a:sym typeface="Calibri"/>
              </a:endParaRPr>
            </a:p>
          </p:txBody>
        </p:sp>
        <p:sp>
          <p:nvSpPr>
            <p:cNvPr id="138" name="Google Shape;138;p3"/>
            <p:cNvSpPr/>
            <p:nvPr/>
          </p:nvSpPr>
          <p:spPr>
            <a:xfrm>
              <a:off x="1096125" y="1969661"/>
              <a:ext cx="4002130" cy="1708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txBox="1"/>
            <p:nvPr/>
          </p:nvSpPr>
          <p:spPr>
            <a:xfrm>
              <a:off x="1096125" y="1969661"/>
              <a:ext cx="4002130" cy="1708752"/>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800" dirty="0"/>
                <a:t>Review and showcase the three phases of building better boards   </a:t>
              </a:r>
              <a:br>
                <a:rPr lang="en-US" sz="2800" dirty="0"/>
              </a:br>
              <a:r>
                <a:rPr lang="en-US" sz="2800" dirty="0"/>
                <a:t>  </a:t>
              </a:r>
              <a:endParaRPr sz="2800" dirty="0"/>
            </a:p>
          </p:txBody>
        </p:sp>
        <p:cxnSp>
          <p:nvCxnSpPr>
            <p:cNvPr id="140" name="Google Shape;140;p3"/>
            <p:cNvCxnSpPr/>
            <p:nvPr/>
          </p:nvCxnSpPr>
          <p:spPr>
            <a:xfrm>
              <a:off x="1019651" y="3678413"/>
              <a:ext cx="4078604" cy="0"/>
            </a:xfrm>
            <a:prstGeom prst="straightConnector1">
              <a:avLst/>
            </a:prstGeom>
            <a:solidFill>
              <a:srgbClr val="2383C6"/>
            </a:solidFill>
            <a:ln w="15875" cap="flat" cmpd="sng">
              <a:solidFill>
                <a:srgbClr val="BBCDE5"/>
              </a:solidFill>
              <a:prstDash val="solid"/>
              <a:round/>
              <a:headEnd type="none" w="sm" len="sm"/>
              <a:tailEnd type="none" w="sm" len="sm"/>
            </a:ln>
          </p:spPr>
        </p:cxnSp>
        <p:cxnSp>
          <p:nvCxnSpPr>
            <p:cNvPr id="141" name="Google Shape;141;p3"/>
            <p:cNvCxnSpPr/>
            <p:nvPr/>
          </p:nvCxnSpPr>
          <p:spPr>
            <a:xfrm>
              <a:off x="0" y="3765688"/>
              <a:ext cx="5098256" cy="0"/>
            </a:xfrm>
            <a:prstGeom prst="straightConnector1">
              <a:avLst/>
            </a:prstGeom>
            <a:solidFill>
              <a:srgbClr val="26C3CB"/>
            </a:solidFill>
            <a:ln w="15875" cap="flat" cmpd="sng">
              <a:solidFill>
                <a:srgbClr val="26C3CB"/>
              </a:solidFill>
              <a:prstDash val="solid"/>
              <a:round/>
              <a:headEnd type="none" w="sm" len="sm"/>
              <a:tailEnd type="none" w="sm" len="sm"/>
            </a:ln>
          </p:spPr>
        </p:cxnSp>
        <p:sp>
          <p:nvSpPr>
            <p:cNvPr id="142" name="Google Shape;142;p3"/>
            <p:cNvSpPr/>
            <p:nvPr/>
          </p:nvSpPr>
          <p:spPr>
            <a:xfrm>
              <a:off x="0" y="3765688"/>
              <a:ext cx="1019651" cy="18814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txBox="1"/>
            <p:nvPr/>
          </p:nvSpPr>
          <p:spPr>
            <a:xfrm>
              <a:off x="0" y="3765688"/>
              <a:ext cx="1019651" cy="1881464"/>
            </a:xfrm>
            <a:prstGeom prst="rect">
              <a:avLst/>
            </a:prstGeom>
            <a:noFill/>
            <a:ln>
              <a:noFill/>
            </a:ln>
          </p:spPr>
          <p:txBody>
            <a:bodyPr spcFirstLastPara="1" wrap="square" lIns="247650" tIns="247650" rIns="247650" bIns="247650" anchor="t" anchorCtr="0">
              <a:noAutofit/>
            </a:bodyPr>
            <a:lstStyle/>
            <a:p>
              <a:pPr marL="0" marR="0" lvl="0" indent="0" algn="l" rtl="0">
                <a:lnSpc>
                  <a:spcPct val="90000"/>
                </a:lnSpc>
                <a:spcBef>
                  <a:spcPts val="0"/>
                </a:spcBef>
                <a:spcAft>
                  <a:spcPts val="0"/>
                </a:spcAft>
                <a:buClr>
                  <a:schemeClr val="dk1"/>
                </a:buClr>
                <a:buSzPts val="6500"/>
                <a:buFont typeface="Calibri"/>
                <a:buNone/>
              </a:pPr>
              <a:r>
                <a:rPr lang="en-US" sz="6500" b="1" i="0">
                  <a:solidFill>
                    <a:schemeClr val="dk1"/>
                  </a:solidFill>
                  <a:latin typeface="Calibri"/>
                  <a:ea typeface="Calibri"/>
                  <a:cs typeface="Calibri"/>
                  <a:sym typeface="Calibri"/>
                </a:rPr>
                <a:t>3</a:t>
              </a:r>
              <a:endParaRPr sz="6500">
                <a:solidFill>
                  <a:schemeClr val="dk1"/>
                </a:solidFill>
                <a:latin typeface="Calibri"/>
                <a:ea typeface="Calibri"/>
                <a:cs typeface="Calibri"/>
                <a:sym typeface="Calibri"/>
              </a:endParaRPr>
            </a:p>
          </p:txBody>
        </p:sp>
        <p:sp>
          <p:nvSpPr>
            <p:cNvPr id="144" name="Google Shape;144;p3"/>
            <p:cNvSpPr/>
            <p:nvPr/>
          </p:nvSpPr>
          <p:spPr>
            <a:xfrm>
              <a:off x="1096125" y="3851126"/>
              <a:ext cx="4002130" cy="170875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txBox="1"/>
            <p:nvPr/>
          </p:nvSpPr>
          <p:spPr>
            <a:xfrm>
              <a:off x="1096125" y="3851126"/>
              <a:ext cx="4002130" cy="1708752"/>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800" dirty="0"/>
                <a:t>How to put together an action plan to engage better board governance work for your organization</a:t>
              </a:r>
              <a:endParaRPr sz="2000" dirty="0">
                <a:solidFill>
                  <a:schemeClr val="dk1"/>
                </a:solidFill>
                <a:latin typeface="Calibri"/>
                <a:ea typeface="Calibri"/>
                <a:cs typeface="Calibri"/>
                <a:sym typeface="Calibri"/>
              </a:endParaRPr>
            </a:p>
          </p:txBody>
        </p:sp>
        <p:cxnSp>
          <p:nvCxnSpPr>
            <p:cNvPr id="146" name="Google Shape;146;p3"/>
            <p:cNvCxnSpPr/>
            <p:nvPr/>
          </p:nvCxnSpPr>
          <p:spPr>
            <a:xfrm>
              <a:off x="1019651" y="5559878"/>
              <a:ext cx="4078604" cy="0"/>
            </a:xfrm>
            <a:prstGeom prst="straightConnector1">
              <a:avLst/>
            </a:prstGeom>
            <a:solidFill>
              <a:srgbClr val="2383C6"/>
            </a:solidFill>
            <a:ln w="15875" cap="flat" cmpd="sng">
              <a:solidFill>
                <a:srgbClr val="BBCDE5"/>
              </a:solidFill>
              <a:prstDash val="solid"/>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E924-E86E-4A55-A6DE-5294E5616827}"/>
              </a:ext>
            </a:extLst>
          </p:cNvPr>
          <p:cNvSpPr>
            <a:spLocks noGrp="1"/>
          </p:cNvSpPr>
          <p:nvPr>
            <p:ph type="title"/>
          </p:nvPr>
        </p:nvSpPr>
        <p:spPr/>
        <p:txBody>
          <a:bodyPr/>
          <a:lstStyle/>
          <a:p>
            <a:r>
              <a:rPr lang="en-US" dirty="0">
                <a:latin typeface="+mj-lt"/>
              </a:rPr>
              <a:t>Key Reference Tools:</a:t>
            </a:r>
          </a:p>
        </p:txBody>
      </p:sp>
      <p:sp>
        <p:nvSpPr>
          <p:cNvPr id="3" name="Text Placeholder 2">
            <a:extLst>
              <a:ext uri="{FF2B5EF4-FFF2-40B4-BE49-F238E27FC236}">
                <a16:creationId xmlns:a16="http://schemas.microsoft.com/office/drawing/2014/main" id="{24DACC43-C05F-14BD-325A-9F81880DF6BB}"/>
              </a:ext>
            </a:extLst>
          </p:cNvPr>
          <p:cNvSpPr>
            <a:spLocks noGrp="1"/>
          </p:cNvSpPr>
          <p:nvPr>
            <p:ph type="body" idx="1"/>
          </p:nvPr>
        </p:nvSpPr>
        <p:spPr>
          <a:xfrm>
            <a:off x="612949" y="1845734"/>
            <a:ext cx="7753811" cy="4023360"/>
          </a:xfrm>
        </p:spPr>
        <p:txBody>
          <a:bodyPr>
            <a:normAutofit fontScale="92500"/>
          </a:bodyPr>
          <a:lstStyle/>
          <a:p>
            <a:r>
              <a:rPr lang="en-US" sz="2800" dirty="0">
                <a:latin typeface="+mj-lt"/>
              </a:rPr>
              <a:t>1) </a:t>
            </a:r>
            <a:r>
              <a:rPr lang="en-US" sz="2800" i="1" dirty="0">
                <a:latin typeface="+mj-lt"/>
              </a:rPr>
              <a:t>The Board-Building Cycle </a:t>
            </a:r>
            <a:r>
              <a:rPr lang="en-US" sz="2800" dirty="0">
                <a:latin typeface="+mj-lt"/>
              </a:rPr>
              <a:t>– Susan S. Meier</a:t>
            </a:r>
            <a:br>
              <a:rPr lang="en-US" sz="2800" dirty="0">
                <a:latin typeface="+mj-lt"/>
              </a:rPr>
            </a:br>
            <a:endParaRPr lang="en-US" sz="2800" dirty="0">
              <a:latin typeface="+mj-lt"/>
            </a:endParaRPr>
          </a:p>
          <a:p>
            <a:r>
              <a:rPr lang="en-US" sz="2800" dirty="0">
                <a:latin typeface="+mj-lt"/>
              </a:rPr>
              <a:t>2) </a:t>
            </a:r>
            <a:r>
              <a:rPr lang="en-US" sz="2800" i="1" dirty="0" err="1">
                <a:latin typeface="+mj-lt"/>
              </a:rPr>
              <a:t>BoardSource</a:t>
            </a:r>
            <a:r>
              <a:rPr lang="en-US" sz="2800" dirty="0">
                <a:latin typeface="+mj-lt"/>
              </a:rPr>
              <a:t> Membership</a:t>
            </a:r>
            <a:br>
              <a:rPr lang="en-US" sz="2800" dirty="0">
                <a:latin typeface="+mj-lt"/>
              </a:rPr>
            </a:br>
            <a:br>
              <a:rPr lang="en-US" sz="2800" dirty="0">
                <a:latin typeface="+mj-lt"/>
              </a:rPr>
            </a:br>
            <a:br>
              <a:rPr lang="en-US" sz="2800" dirty="0">
                <a:latin typeface="+mj-lt"/>
              </a:rPr>
            </a:br>
            <a:r>
              <a:rPr lang="en-US" sz="2800" dirty="0">
                <a:latin typeface="+mj-lt"/>
              </a:rPr>
              <a:t>3) </a:t>
            </a:r>
            <a:r>
              <a:rPr lang="en-US" sz="2800" i="1" dirty="0" err="1">
                <a:latin typeface="+mj-lt"/>
              </a:rPr>
              <a:t>BoardSource</a:t>
            </a:r>
            <a:r>
              <a:rPr lang="en-US" sz="2800" dirty="0">
                <a:latin typeface="+mj-lt"/>
              </a:rPr>
              <a:t> Board Assessment </a:t>
            </a:r>
          </a:p>
          <a:p>
            <a:endParaRPr lang="en-US" sz="2800" dirty="0">
              <a:latin typeface="+mj-lt"/>
            </a:endParaRPr>
          </a:p>
          <a:p>
            <a:r>
              <a:rPr lang="en-US" sz="2800" dirty="0">
                <a:latin typeface="+mj-lt"/>
              </a:rPr>
              <a:t>4) </a:t>
            </a:r>
            <a:r>
              <a:rPr lang="en-US" sz="2800" i="1" dirty="0">
                <a:latin typeface="+mj-lt"/>
              </a:rPr>
              <a:t>Five Life Stages of Nonprofit Organizations </a:t>
            </a:r>
            <a:r>
              <a:rPr lang="en-US" sz="2800" dirty="0">
                <a:latin typeface="+mj-lt"/>
              </a:rPr>
              <a:t>– </a:t>
            </a:r>
            <a:br>
              <a:rPr lang="en-US" sz="2800" dirty="0">
                <a:latin typeface="+mj-lt"/>
              </a:rPr>
            </a:br>
            <a:r>
              <a:rPr lang="en-US" sz="2800" dirty="0">
                <a:latin typeface="+mj-lt"/>
              </a:rPr>
              <a:t>    Judith </a:t>
            </a:r>
            <a:r>
              <a:rPr lang="en-US" sz="2800" dirty="0" err="1">
                <a:latin typeface="+mj-lt"/>
              </a:rPr>
              <a:t>Sharken</a:t>
            </a:r>
            <a:r>
              <a:rPr lang="en-US" sz="2800" dirty="0">
                <a:latin typeface="+mj-lt"/>
              </a:rPr>
              <a:t> Simon</a:t>
            </a:r>
          </a:p>
        </p:txBody>
      </p:sp>
    </p:spTree>
    <p:extLst>
      <p:ext uri="{BB962C8B-B14F-4D97-AF65-F5344CB8AC3E}">
        <p14:creationId xmlns:p14="http://schemas.microsoft.com/office/powerpoint/2010/main" val="140202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11">
            <a:extLst>
              <a:ext uri="{C183D7F6-B498-43B3-948B-1728B52AA6E4}">
                <adec:decorative xmlns:adec="http://schemas.microsoft.com/office/drawing/2017/decorative" val="1"/>
              </a:ext>
            </a:extLst>
          </p:cNvPr>
          <p:cNvSpPr/>
          <p:nvPr/>
        </p:nvSpPr>
        <p:spPr>
          <a:xfrm>
            <a:off x="12" y="0"/>
            <a:ext cx="3038093" cy="685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1">
            <a:extLst>
              <a:ext uri="{C183D7F6-B498-43B3-948B-1728B52AA6E4}">
                <adec:decorative xmlns:adec="http://schemas.microsoft.com/office/drawing/2017/decorative" val="1"/>
              </a:ext>
            </a:extLst>
          </p:cNvPr>
          <p:cNvSpPr/>
          <p:nvPr/>
        </p:nvSpPr>
        <p:spPr>
          <a:xfrm>
            <a:off x="3030053" y="0"/>
            <a:ext cx="48006"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11" descr="Icon of two people with Questions"/>
          <p:cNvPicPr preferRelativeResize="0"/>
          <p:nvPr/>
        </p:nvPicPr>
        <p:blipFill rotWithShape="1">
          <a:blip r:embed="rId3">
            <a:alphaModFix/>
          </a:blip>
          <a:srcRect/>
          <a:stretch/>
        </p:blipFill>
        <p:spPr>
          <a:xfrm>
            <a:off x="489389" y="243039"/>
            <a:ext cx="1739098" cy="1739098"/>
          </a:xfrm>
          <a:prstGeom prst="rect">
            <a:avLst/>
          </a:prstGeom>
          <a:noFill/>
          <a:ln>
            <a:noFill/>
          </a:ln>
        </p:spPr>
      </p:pic>
      <p:sp>
        <p:nvSpPr>
          <p:cNvPr id="275" name="Google Shape;275;p11"/>
          <p:cNvSpPr txBox="1">
            <a:spLocks noGrp="1"/>
          </p:cNvSpPr>
          <p:nvPr>
            <p:ph type="title" idx="4294967295"/>
          </p:nvPr>
        </p:nvSpPr>
        <p:spPr>
          <a:xfrm>
            <a:off x="164120" y="605896"/>
            <a:ext cx="2706077" cy="5646208"/>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FF6900"/>
              </a:buClr>
              <a:buSzPts val="4400"/>
              <a:buFont typeface="Calibri"/>
              <a:buNone/>
            </a:pPr>
            <a:r>
              <a:rPr lang="en-US" sz="4000" b="1" i="0" u="none" strike="noStrike" cap="none" dirty="0">
                <a:solidFill>
                  <a:srgbClr val="FFFFFF"/>
                </a:solidFill>
                <a:latin typeface="+mj-lt"/>
                <a:ea typeface="Calibri"/>
                <a:cs typeface="Calibri"/>
                <a:sym typeface="Calibri"/>
              </a:rPr>
              <a:t>Key  Questions</a:t>
            </a:r>
            <a:endParaRPr sz="4000" dirty="0">
              <a:latin typeface="+mj-lt"/>
            </a:endParaRPr>
          </a:p>
        </p:txBody>
      </p:sp>
      <p:sp>
        <p:nvSpPr>
          <p:cNvPr id="276" name="Google Shape;276;p11"/>
          <p:cNvSpPr txBox="1"/>
          <p:nvPr/>
        </p:nvSpPr>
        <p:spPr>
          <a:xfrm>
            <a:off x="3078059" y="1"/>
            <a:ext cx="5729176" cy="6598226"/>
          </a:xfrm>
          <a:prstGeom prst="rect">
            <a:avLst/>
          </a:prstGeom>
          <a:solidFill>
            <a:schemeClr val="lt1"/>
          </a:solidFill>
          <a:ln>
            <a:noFill/>
          </a:ln>
        </p:spPr>
        <p:txBody>
          <a:bodyPr spcFirstLastPara="1" wrap="square" lIns="0" tIns="45700" rIns="0" bIns="45700" anchor="ctr" anchorCtr="0">
            <a:noAutofit/>
          </a:bodyPr>
          <a:lstStyle/>
          <a:p>
            <a:pPr marL="342900" marR="0" lvl="0" indent="-257175" algn="l" rtl="0">
              <a:lnSpc>
                <a:spcPct val="90000"/>
              </a:lnSpc>
              <a:spcBef>
                <a:spcPts val="0"/>
              </a:spcBef>
              <a:spcAft>
                <a:spcPts val="0"/>
              </a:spcAft>
              <a:buClr>
                <a:schemeClr val="accent1"/>
              </a:buClr>
              <a:buSzPts val="2400"/>
              <a:buFont typeface="Calibri"/>
              <a:buAutoNum type="arabicPeriod"/>
            </a:pPr>
            <a:r>
              <a:rPr lang="en-US" sz="2400" b="1" dirty="0">
                <a:solidFill>
                  <a:srgbClr val="3F3F3F"/>
                </a:solidFill>
                <a:latin typeface="+mj-lt"/>
                <a:ea typeface="Calibri"/>
                <a:cs typeface="Calibri"/>
                <a:sym typeface="Calibri"/>
              </a:rPr>
              <a:t>  </a:t>
            </a:r>
            <a:r>
              <a:rPr lang="en-US" sz="2400" dirty="0">
                <a:solidFill>
                  <a:srgbClr val="3F3F3F"/>
                </a:solidFill>
                <a:latin typeface="+mj-lt"/>
                <a:ea typeface="Calibri"/>
                <a:cs typeface="Calibri"/>
                <a:sym typeface="Calibri"/>
              </a:rPr>
              <a:t>What are your Board Governance     </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  needs now and for the future?</a:t>
            </a:r>
            <a:br>
              <a:rPr lang="en-US" sz="2400" dirty="0">
                <a:solidFill>
                  <a:srgbClr val="3F3F3F"/>
                </a:solidFill>
                <a:latin typeface="+mj-lt"/>
                <a:ea typeface="Calibri"/>
                <a:cs typeface="Calibri"/>
                <a:sym typeface="Calibri"/>
              </a:rPr>
            </a:br>
            <a:endParaRPr dirty="0">
              <a:latin typeface="+mj-lt"/>
            </a:endParaRPr>
          </a:p>
          <a:p>
            <a:pPr marL="542925" marR="0" lvl="0" indent="-457200" algn="l" rtl="0">
              <a:lnSpc>
                <a:spcPct val="90000"/>
              </a:lnSpc>
              <a:spcBef>
                <a:spcPts val="450"/>
              </a:spcBef>
              <a:spcAft>
                <a:spcPts val="0"/>
              </a:spcAft>
              <a:buClr>
                <a:schemeClr val="accent1"/>
              </a:buClr>
              <a:buSzPts val="2400"/>
              <a:buFont typeface="Calibri"/>
              <a:buAutoNum type="arabicPeriod" startAt="2"/>
            </a:pPr>
            <a:r>
              <a:rPr lang="en-US" sz="2400" dirty="0">
                <a:solidFill>
                  <a:srgbClr val="3F3F3F"/>
                </a:solidFill>
                <a:latin typeface="+mj-lt"/>
                <a:ea typeface="Calibri"/>
                <a:cs typeface="Calibri"/>
                <a:sym typeface="Calibri"/>
              </a:rPr>
              <a:t>Do you have agreement to pursue best practices?</a:t>
            </a:r>
            <a:r>
              <a:rPr lang="en-US" dirty="0">
                <a:latin typeface="+mj-lt"/>
                <a:ea typeface="Calibri"/>
              </a:rPr>
              <a:t> </a:t>
            </a:r>
            <a:r>
              <a:rPr lang="en-US" sz="2400" dirty="0">
                <a:solidFill>
                  <a:srgbClr val="3F3F3F"/>
                </a:solidFill>
                <a:latin typeface="+mj-lt"/>
                <a:ea typeface="Calibri"/>
                <a:cs typeface="Calibri"/>
                <a:sym typeface="Calibri"/>
              </a:rPr>
              <a:t>If so, then conduct a self-assessment</a:t>
            </a:r>
            <a:br>
              <a:rPr lang="en-US" sz="2400" dirty="0">
                <a:solidFill>
                  <a:srgbClr val="3F3F3F"/>
                </a:solidFill>
                <a:latin typeface="+mj-lt"/>
                <a:ea typeface="Calibri"/>
                <a:cs typeface="Calibri"/>
                <a:sym typeface="Calibri"/>
              </a:rPr>
            </a:br>
            <a:endParaRPr lang="en-US" sz="2400" dirty="0">
              <a:solidFill>
                <a:srgbClr val="3F3F3F"/>
              </a:solidFill>
              <a:latin typeface="+mj-lt"/>
              <a:ea typeface="Calibri"/>
              <a:cs typeface="Calibri"/>
              <a:sym typeface="Calibri"/>
            </a:endParaRPr>
          </a:p>
          <a:p>
            <a:pPr marL="542925" marR="0" lvl="0" indent="-457200" algn="l" rtl="0">
              <a:lnSpc>
                <a:spcPct val="90000"/>
              </a:lnSpc>
              <a:spcBef>
                <a:spcPts val="450"/>
              </a:spcBef>
              <a:spcAft>
                <a:spcPts val="0"/>
              </a:spcAft>
              <a:buClr>
                <a:schemeClr val="accent1"/>
              </a:buClr>
              <a:buSzPts val="2400"/>
              <a:buFont typeface="Calibri"/>
              <a:buAutoNum type="arabicPeriod" startAt="2"/>
            </a:pPr>
            <a:r>
              <a:rPr lang="en-US" sz="2400" dirty="0">
                <a:solidFill>
                  <a:srgbClr val="3F3F3F"/>
                </a:solidFill>
                <a:latin typeface="+mj-lt"/>
                <a:ea typeface="Calibri"/>
                <a:cs typeface="Calibri"/>
                <a:sym typeface="Calibri"/>
              </a:rPr>
              <a:t>Do all involved understand board vs staff roles? If not, educate.</a:t>
            </a:r>
            <a:br>
              <a:rPr lang="en-US" sz="2400" dirty="0">
                <a:solidFill>
                  <a:srgbClr val="3F3F3F"/>
                </a:solidFill>
                <a:latin typeface="+mj-lt"/>
                <a:ea typeface="Calibri"/>
                <a:cs typeface="Calibri"/>
                <a:sym typeface="Calibri"/>
              </a:rPr>
            </a:br>
            <a:endParaRPr lang="en-US" sz="2400" dirty="0">
              <a:solidFill>
                <a:srgbClr val="3F3F3F"/>
              </a:solidFill>
              <a:latin typeface="+mj-lt"/>
              <a:ea typeface="Calibri"/>
              <a:cs typeface="Calibri"/>
              <a:sym typeface="Calibri"/>
            </a:endParaRPr>
          </a:p>
          <a:p>
            <a:pPr marL="542925" marR="0" lvl="0" indent="-457200" algn="l" rtl="0">
              <a:lnSpc>
                <a:spcPct val="90000"/>
              </a:lnSpc>
              <a:spcBef>
                <a:spcPts val="450"/>
              </a:spcBef>
              <a:spcAft>
                <a:spcPts val="0"/>
              </a:spcAft>
              <a:buClr>
                <a:schemeClr val="accent1"/>
              </a:buClr>
              <a:buSzPts val="2400"/>
              <a:buFont typeface="Calibri"/>
              <a:buAutoNum type="arabicPeriod" startAt="4"/>
            </a:pPr>
            <a:r>
              <a:rPr lang="en-US" sz="2400" dirty="0">
                <a:solidFill>
                  <a:srgbClr val="3F3F3F"/>
                </a:solidFill>
                <a:latin typeface="+mj-lt"/>
                <a:ea typeface="Calibri"/>
                <a:cs typeface="Calibri"/>
                <a:sym typeface="Calibri"/>
              </a:rPr>
              <a:t>Do you have agreement on who will do what and when? Engage a task force or committee for follow up.</a:t>
            </a:r>
            <a:br>
              <a:rPr lang="en-US" sz="2400" dirty="0">
                <a:solidFill>
                  <a:srgbClr val="3F3F3F"/>
                </a:solidFill>
                <a:latin typeface="+mj-lt"/>
                <a:ea typeface="Calibri"/>
                <a:cs typeface="Calibri"/>
                <a:sym typeface="Calibri"/>
              </a:rPr>
            </a:br>
            <a:endParaRPr lang="en-US" sz="2400" dirty="0">
              <a:solidFill>
                <a:srgbClr val="3F3F3F"/>
              </a:solidFill>
              <a:latin typeface="+mj-lt"/>
              <a:ea typeface="Calibri"/>
              <a:cs typeface="Calibri"/>
              <a:sym typeface="Calibri"/>
            </a:endParaRPr>
          </a:p>
          <a:p>
            <a:pPr marL="542925" marR="0" lvl="0" indent="-457200" algn="l" rtl="0">
              <a:lnSpc>
                <a:spcPct val="90000"/>
              </a:lnSpc>
              <a:spcBef>
                <a:spcPts val="450"/>
              </a:spcBef>
              <a:spcAft>
                <a:spcPts val="0"/>
              </a:spcAft>
              <a:buClr>
                <a:schemeClr val="accent1"/>
              </a:buClr>
              <a:buSzPts val="2400"/>
              <a:buFont typeface="Calibri"/>
              <a:buAutoNum type="arabicPeriod" startAt="4"/>
            </a:pPr>
            <a:r>
              <a:rPr lang="en-US" sz="2400" dirty="0">
                <a:solidFill>
                  <a:srgbClr val="3F3F3F"/>
                </a:solidFill>
                <a:latin typeface="+mj-lt"/>
                <a:ea typeface="Calibri"/>
                <a:cs typeface="Calibri"/>
                <a:sym typeface="Calibri"/>
              </a:rPr>
              <a:t>How do you eat an elephant?</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Three phases for follow up: </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Recruit + Engage + Revitalize</a:t>
            </a:r>
            <a:br>
              <a:rPr lang="en-US" sz="2400" dirty="0">
                <a:solidFill>
                  <a:srgbClr val="3F3F3F"/>
                </a:solidFill>
                <a:latin typeface="+mj-lt"/>
                <a:ea typeface="Calibri"/>
                <a:cs typeface="Calibri"/>
                <a:sym typeface="Calibri"/>
              </a:rPr>
            </a:br>
            <a:r>
              <a:rPr lang="en-US" sz="2400" dirty="0">
                <a:solidFill>
                  <a:srgbClr val="3F3F3F"/>
                </a:solidFill>
                <a:latin typeface="+mj-lt"/>
                <a:ea typeface="Calibri"/>
                <a:cs typeface="Calibri"/>
                <a:sym typeface="Calibri"/>
              </a:rPr>
              <a:t>Remember, it is an ongoing cycle.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6EAE-E638-A731-9466-2EA124756602}"/>
              </a:ext>
            </a:extLst>
          </p:cNvPr>
          <p:cNvSpPr>
            <a:spLocks noGrp="1"/>
          </p:cNvSpPr>
          <p:nvPr>
            <p:ph type="title"/>
          </p:nvPr>
        </p:nvSpPr>
        <p:spPr>
          <a:xfrm>
            <a:off x="822960" y="286604"/>
            <a:ext cx="7543800" cy="1356301"/>
          </a:xfrm>
        </p:spPr>
        <p:txBody>
          <a:bodyPr/>
          <a:lstStyle/>
          <a:p>
            <a:r>
              <a:rPr lang="en-US" dirty="0">
                <a:latin typeface="+mj-lt"/>
              </a:rPr>
              <a:t>The Board-Building Cycle</a:t>
            </a:r>
          </a:p>
        </p:txBody>
      </p:sp>
      <p:sp>
        <p:nvSpPr>
          <p:cNvPr id="3" name="Text Placeholder 2">
            <a:extLst>
              <a:ext uri="{FF2B5EF4-FFF2-40B4-BE49-F238E27FC236}">
                <a16:creationId xmlns:a16="http://schemas.microsoft.com/office/drawing/2014/main" id="{B131D25C-8280-92A2-FF5D-F5CE84FD0D03}"/>
              </a:ext>
            </a:extLst>
          </p:cNvPr>
          <p:cNvSpPr>
            <a:spLocks noGrp="1"/>
          </p:cNvSpPr>
          <p:nvPr>
            <p:ph type="body" idx="1"/>
          </p:nvPr>
        </p:nvSpPr>
        <p:spPr/>
        <p:txBody>
          <a:bodyPr/>
          <a:lstStyle/>
          <a:p>
            <a:endParaRPr lang="en-US"/>
          </a:p>
        </p:txBody>
      </p:sp>
      <p:pic>
        <p:nvPicPr>
          <p:cNvPr id="4" name="Picture 3" descr="A diagram of a diagram">
            <a:extLst>
              <a:ext uri="{FF2B5EF4-FFF2-40B4-BE49-F238E27FC236}">
                <a16:creationId xmlns:a16="http://schemas.microsoft.com/office/drawing/2014/main" id="{DE1BD1C1-CFA0-CFDF-65D1-1DD57475BE7D}"/>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55371" y="1786506"/>
            <a:ext cx="4561952" cy="4469688"/>
          </a:xfrm>
          <a:prstGeom prst="rect">
            <a:avLst/>
          </a:prstGeom>
          <a:noFill/>
          <a:ln>
            <a:noFill/>
          </a:ln>
        </p:spPr>
      </p:pic>
    </p:spTree>
    <p:extLst>
      <p:ext uri="{BB962C8B-B14F-4D97-AF65-F5344CB8AC3E}">
        <p14:creationId xmlns:p14="http://schemas.microsoft.com/office/powerpoint/2010/main" val="118620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822960" y="286604"/>
            <a:ext cx="7656022" cy="1450757"/>
          </a:xfrm>
        </p:spPr>
        <p:txBody>
          <a:bodyPr spcFirstLastPara="1" wrap="square" lIns="91425" tIns="45700" rIns="91425" bIns="45700" anchor="ctr" anchorCtr="0">
            <a:normAutofit/>
          </a:bodyPr>
          <a:lstStyle/>
          <a:p>
            <a:pPr marL="0" lvl="0" indent="0" rtl="0">
              <a:spcBef>
                <a:spcPts val="0"/>
              </a:spcBef>
              <a:spcAft>
                <a:spcPts val="0"/>
              </a:spcAft>
              <a:buClr>
                <a:srgbClr val="262626"/>
              </a:buClr>
              <a:buSzPts val="8000"/>
              <a:buFont typeface="Calibri"/>
              <a:buNone/>
            </a:pPr>
            <a:r>
              <a:rPr lang="en-US" dirty="0">
                <a:latin typeface="+mj-lt"/>
              </a:rPr>
              <a:t>Phase 1: Strategic Recruitment</a:t>
            </a:r>
          </a:p>
        </p:txBody>
      </p:sp>
      <p:sp>
        <p:nvSpPr>
          <p:cNvPr id="171" name="Google Shape;171;p6"/>
          <p:cNvSpPr txBox="1">
            <a:spLocks noGrp="1"/>
          </p:cNvSpPr>
          <p:nvPr>
            <p:ph type="body" idx="4294967295"/>
          </p:nvPr>
        </p:nvSpPr>
        <p:spPr>
          <a:xfrm>
            <a:off x="822960" y="1927861"/>
            <a:ext cx="3581400" cy="4352544"/>
          </a:xfrm>
        </p:spPr>
        <p:txBody>
          <a:bodyPr spcFirstLastPara="1" lIns="91425" tIns="45700" rIns="91425" bIns="45700" anchor="t" anchorCtr="0">
            <a:normAutofit/>
          </a:bodyPr>
          <a:lstStyle/>
          <a:p>
            <a:pPr marL="0" lvl="0" indent="0">
              <a:spcBef>
                <a:spcPts val="0"/>
              </a:spcBef>
              <a:spcAft>
                <a:spcPts val="600"/>
              </a:spcAft>
              <a:buClr>
                <a:srgbClr val="000000"/>
              </a:buClr>
              <a:buSzPts val="2400"/>
              <a:buFont typeface="Arial"/>
              <a:buNone/>
            </a:pPr>
            <a:r>
              <a:rPr lang="en-US" b="0" i="0" u="none" strike="noStrike" cap="none" dirty="0">
                <a:latin typeface="+mj-lt"/>
              </a:rPr>
              <a:t>Three step process: </a:t>
            </a:r>
            <a:br>
              <a:rPr lang="en-US" b="0" i="0" u="none" strike="noStrike" cap="none" dirty="0">
                <a:latin typeface="+mj-lt"/>
              </a:rPr>
            </a:br>
            <a:br>
              <a:rPr lang="en-US" b="0" i="0" u="none" strike="noStrike" cap="none" dirty="0">
                <a:latin typeface="+mj-lt"/>
              </a:rPr>
            </a:br>
            <a:r>
              <a:rPr lang="en-US" b="0" i="0" u="none" strike="noStrike" cap="none" dirty="0">
                <a:latin typeface="+mj-lt"/>
              </a:rPr>
              <a:t>1) Identify + </a:t>
            </a:r>
            <a:endParaRPr lang="en-US" dirty="0">
              <a:latin typeface="+mj-lt"/>
            </a:endParaRPr>
          </a:p>
          <a:p>
            <a:pPr marL="0" lvl="0" indent="0">
              <a:spcBef>
                <a:spcPts val="0"/>
              </a:spcBef>
              <a:spcAft>
                <a:spcPts val="600"/>
              </a:spcAft>
              <a:buClr>
                <a:srgbClr val="000000"/>
              </a:buClr>
              <a:buSzPts val="2400"/>
              <a:buFont typeface="Arial"/>
              <a:buNone/>
            </a:pPr>
            <a:r>
              <a:rPr lang="en-US" b="0" i="0" u="none" strike="noStrike" cap="none" dirty="0">
                <a:latin typeface="+mj-lt"/>
              </a:rPr>
              <a:t>2) Cultivate + </a:t>
            </a:r>
            <a:endParaRPr lang="en-US" dirty="0">
              <a:latin typeface="+mj-lt"/>
            </a:endParaRPr>
          </a:p>
          <a:p>
            <a:pPr marL="0" lvl="0" indent="0">
              <a:spcBef>
                <a:spcPts val="0"/>
              </a:spcBef>
              <a:spcAft>
                <a:spcPts val="600"/>
              </a:spcAft>
              <a:buClr>
                <a:srgbClr val="000000"/>
              </a:buClr>
              <a:buSzPts val="2400"/>
              <a:buFont typeface="Arial"/>
              <a:buNone/>
            </a:pPr>
            <a:r>
              <a:rPr lang="en-US" b="0" i="0" u="none" strike="noStrike" cap="none" dirty="0">
                <a:latin typeface="+mj-lt"/>
              </a:rPr>
              <a:t>3) Recruit</a:t>
            </a:r>
          </a:p>
        </p:txBody>
      </p:sp>
      <p:pic>
        <p:nvPicPr>
          <p:cNvPr id="2" name="Picture 1" descr="A diagram of a diagram">
            <a:extLst>
              <a:ext uri="{FF2B5EF4-FFF2-40B4-BE49-F238E27FC236}">
                <a16:creationId xmlns:a16="http://schemas.microsoft.com/office/drawing/2014/main" id="{25BE59ED-0831-B109-B170-7965CDF0CBAF}"/>
              </a:ext>
            </a:extLst>
          </p:cNvPr>
          <p:cNvPicPr>
            <a:picLocks noChangeAspect="1"/>
          </p:cNvPicPr>
          <p:nvPr/>
        </p:nvPicPr>
        <p:blipFill>
          <a:blip r:embed="rId3" r:link="rId4">
            <a:extLst>
              <a:ext uri="{28A0092B-C50C-407E-A947-70E740481C1C}">
                <a14:useLocalDpi xmlns:a14="http://schemas.microsoft.com/office/drawing/2010/main" val="0"/>
              </a:ext>
            </a:extLst>
          </a:blip>
          <a:srcRect l="31446" t="7992" r="9330" b="38540"/>
          <a:stretch>
            <a:fillRect/>
          </a:stretch>
        </p:blipFill>
        <p:spPr bwMode="auto">
          <a:xfrm>
            <a:off x="4181582" y="1993186"/>
            <a:ext cx="4232953" cy="3745171"/>
          </a:xfrm>
          <a:prstGeom prst="rect">
            <a:avLst/>
          </a:prstGeom>
          <a:noFill/>
          <a:ln w="28575">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9DA6-C530-D8FA-4A24-15DF659E5AB3}"/>
              </a:ext>
            </a:extLst>
          </p:cNvPr>
          <p:cNvSpPr>
            <a:spLocks noGrp="1"/>
          </p:cNvSpPr>
          <p:nvPr>
            <p:ph type="title"/>
          </p:nvPr>
        </p:nvSpPr>
        <p:spPr>
          <a:xfrm>
            <a:off x="822960" y="286604"/>
            <a:ext cx="7868864" cy="1450757"/>
          </a:xfrm>
        </p:spPr>
        <p:txBody>
          <a:bodyPr/>
          <a:lstStyle/>
          <a:p>
            <a:r>
              <a:rPr lang="en-US" dirty="0">
                <a:latin typeface="+mj-lt"/>
              </a:rPr>
              <a:t>Phase 1: Strategic Recruitment</a:t>
            </a:r>
          </a:p>
        </p:txBody>
      </p:sp>
      <p:sp>
        <p:nvSpPr>
          <p:cNvPr id="3" name="Text Placeholder 2">
            <a:extLst>
              <a:ext uri="{FF2B5EF4-FFF2-40B4-BE49-F238E27FC236}">
                <a16:creationId xmlns:a16="http://schemas.microsoft.com/office/drawing/2014/main" id="{D7D0D6D8-7E32-F451-13F4-2E1564C2E5E0}"/>
              </a:ext>
            </a:extLst>
          </p:cNvPr>
          <p:cNvSpPr>
            <a:spLocks noGrp="1"/>
          </p:cNvSpPr>
          <p:nvPr>
            <p:ph type="body" idx="1"/>
          </p:nvPr>
        </p:nvSpPr>
        <p:spPr/>
        <p:txBody>
          <a:bodyPr>
            <a:normAutofit fontScale="85000" lnSpcReduction="10000"/>
          </a:bodyPr>
          <a:lstStyle/>
          <a:p>
            <a:pPr marL="342900" marR="0" lvl="0" indent="-342900">
              <a:lnSpc>
                <a:spcPct val="107000"/>
              </a:lnSpc>
              <a:spcAft>
                <a:spcPts val="800"/>
              </a:spcAft>
              <a:buSzPts val="1000"/>
              <a:buFont typeface="Symbol" panose="05050102010706020507" pitchFamily="18" charset="2"/>
              <a:buChar char=""/>
              <a:tabLst>
                <a:tab pos="228600" algn="l"/>
              </a:tabLst>
            </a:pPr>
            <a:r>
              <a:rPr lang="en-US" sz="1800" kern="0" dirty="0">
                <a:solidFill>
                  <a:srgbClr val="6A6A6A"/>
                </a:solidFill>
                <a:effectLst/>
                <a:latin typeface="+mj-lt"/>
                <a:ea typeface="Times New Roman" panose="02020603050405020304" pitchFamily="18" charset="0"/>
                <a:cs typeface="Segoe UI" panose="020B0502040204020203" pitchFamily="34" charset="0"/>
              </a:rPr>
              <a:t>Step 1: Identify the future needs of the board. Determine the diversity of skills, knowledge, backgrounds, and perspectives you need to implement the strategic plan or framework and address upcoming opportunities and challenges. What do you have? What is missing?</a:t>
            </a:r>
            <a:endParaRPr lang="en-US" sz="18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228600" algn="l"/>
              </a:tabLst>
            </a:pPr>
            <a:r>
              <a:rPr lang="en-US" sz="1800" kern="0" dirty="0">
                <a:solidFill>
                  <a:srgbClr val="6A6A6A"/>
                </a:solidFill>
                <a:effectLst/>
                <a:latin typeface="+mj-lt"/>
                <a:ea typeface="Times New Roman" panose="02020603050405020304" pitchFamily="18" charset="0"/>
                <a:cs typeface="Segoe UI" panose="020B0502040204020203" pitchFamily="34" charset="0"/>
              </a:rPr>
              <a:t>Step 2: Cultivate potential board members and identify individuals with the desired characteristics. Ask current board members, senior staff, past board leaders, and key supporters to suggest potential candidates, but also seek diverse prospects from beyond familiar circles of connections. Find ways to connect with candidates, get them interested in your organization, and keep them informed of your process.</a:t>
            </a:r>
            <a:endParaRPr lang="en-US" sz="1800" kern="100" dirty="0">
              <a:effectLst/>
              <a:latin typeface="+mj-lt"/>
              <a:ea typeface="Aptos" panose="020B000402020202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228600" algn="l"/>
              </a:tabLst>
            </a:pPr>
            <a:r>
              <a:rPr lang="en-US" sz="1800" kern="0" dirty="0">
                <a:solidFill>
                  <a:srgbClr val="6A6A6A"/>
                </a:solidFill>
                <a:effectLst/>
                <a:latin typeface="+mj-lt"/>
                <a:ea typeface="Times New Roman" panose="02020603050405020304" pitchFamily="18" charset="0"/>
                <a:cs typeface="Segoe UI" panose="020B0502040204020203" pitchFamily="34" charset="0"/>
              </a:rPr>
              <a:t>Step 3: Recruit prospects. Describe why prospective members are wanted and needed. Explain THE BOARD-BUILDING CYCLE 13 Introduction expectations and responsibilities of board members, and don’t minimize requirements. Invite questions, elicit prospects’ interest, and find out if they are prepared to serve.</a:t>
            </a:r>
            <a:endParaRPr lang="en-US" sz="18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463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499CB899-51DE-E055-AB4E-561B7145B6B1}"/>
            </a:ext>
          </a:extLst>
        </p:cNvPr>
        <p:cNvGrpSpPr/>
        <p:nvPr/>
      </p:nvGrpSpPr>
      <p:grpSpPr>
        <a:xfrm>
          <a:off x="0" y="0"/>
          <a:ext cx="0" cy="0"/>
          <a:chOff x="0" y="0"/>
          <a:chExt cx="0" cy="0"/>
        </a:xfrm>
      </p:grpSpPr>
      <p:sp>
        <p:nvSpPr>
          <p:cNvPr id="170" name="Google Shape;170;p6">
            <a:extLst>
              <a:ext uri="{FF2B5EF4-FFF2-40B4-BE49-F238E27FC236}">
                <a16:creationId xmlns:a16="http://schemas.microsoft.com/office/drawing/2014/main" id="{82EF8FB2-A6C9-217F-1650-DA2E1EC5223C}"/>
              </a:ext>
            </a:extLst>
          </p:cNvPr>
          <p:cNvSpPr txBox="1">
            <a:spLocks noGrp="1"/>
          </p:cNvSpPr>
          <p:nvPr>
            <p:ph type="title"/>
          </p:nvPr>
        </p:nvSpPr>
        <p:spPr>
          <a:xfrm>
            <a:off x="822960" y="286604"/>
            <a:ext cx="7930622" cy="1450757"/>
          </a:xfrm>
        </p:spPr>
        <p:txBody>
          <a:bodyPr spcFirstLastPara="1" wrap="square" lIns="91425" tIns="45700" rIns="91425" bIns="45700" anchor="ctr" anchorCtr="0">
            <a:normAutofit/>
          </a:bodyPr>
          <a:lstStyle/>
          <a:p>
            <a:pPr marL="0" lvl="0" indent="0" rtl="0">
              <a:spcBef>
                <a:spcPts val="0"/>
              </a:spcBef>
              <a:spcAft>
                <a:spcPts val="0"/>
              </a:spcAft>
              <a:buClr>
                <a:srgbClr val="262626"/>
              </a:buClr>
              <a:buSzPts val="8000"/>
              <a:buFont typeface="Calibri"/>
              <a:buNone/>
            </a:pPr>
            <a:r>
              <a:rPr lang="en-US" dirty="0">
                <a:latin typeface="+mj-lt"/>
              </a:rPr>
              <a:t>Phase 2: Effective Engagement</a:t>
            </a:r>
          </a:p>
        </p:txBody>
      </p:sp>
      <p:sp>
        <p:nvSpPr>
          <p:cNvPr id="171" name="Google Shape;171;p6">
            <a:extLst>
              <a:ext uri="{FF2B5EF4-FFF2-40B4-BE49-F238E27FC236}">
                <a16:creationId xmlns:a16="http://schemas.microsoft.com/office/drawing/2014/main" id="{DE339FEF-9CA0-52AA-1D9D-DE70EC733048}"/>
              </a:ext>
            </a:extLst>
          </p:cNvPr>
          <p:cNvSpPr txBox="1">
            <a:spLocks noGrp="1"/>
          </p:cNvSpPr>
          <p:nvPr>
            <p:ph type="body" idx="4294967295"/>
          </p:nvPr>
        </p:nvSpPr>
        <p:spPr>
          <a:xfrm>
            <a:off x="822960" y="1927861"/>
            <a:ext cx="3581400" cy="4352544"/>
          </a:xfrm>
        </p:spPr>
        <p:txBody>
          <a:bodyPr spcFirstLastPara="1" lIns="91425" tIns="45700" rIns="91425" bIns="45700" anchor="t" anchorCtr="0">
            <a:normAutofit/>
          </a:bodyPr>
          <a:lstStyle/>
          <a:p>
            <a:pPr marL="0" lvl="0" indent="0">
              <a:spcBef>
                <a:spcPts val="0"/>
              </a:spcBef>
              <a:spcAft>
                <a:spcPts val="600"/>
              </a:spcAft>
              <a:buClr>
                <a:srgbClr val="000000"/>
              </a:buClr>
              <a:buSzPts val="2400"/>
              <a:buFont typeface="Arial"/>
              <a:buNone/>
            </a:pPr>
            <a:r>
              <a:rPr lang="en-US" sz="2400" dirty="0">
                <a:latin typeface="+mj-lt"/>
              </a:rPr>
              <a:t>Also t</a:t>
            </a:r>
            <a:r>
              <a:rPr lang="en-US" sz="2400" b="0" i="0" u="none" strike="noStrike" cap="none" dirty="0">
                <a:latin typeface="+mj-lt"/>
              </a:rPr>
              <a:t>hree steps: </a:t>
            </a:r>
          </a:p>
          <a:p>
            <a:pPr marL="0" lvl="0" indent="0">
              <a:spcBef>
                <a:spcPts val="0"/>
              </a:spcBef>
              <a:spcAft>
                <a:spcPts val="600"/>
              </a:spcAft>
              <a:buClr>
                <a:srgbClr val="000000"/>
              </a:buClr>
              <a:buSzPts val="2400"/>
              <a:buFont typeface="Arial"/>
              <a:buNone/>
            </a:pPr>
            <a:r>
              <a:rPr lang="en-US" sz="2400" b="0" i="0" u="none" strike="noStrike" cap="none" dirty="0">
                <a:latin typeface="+mj-lt"/>
              </a:rPr>
              <a:t>1) Orient + </a:t>
            </a:r>
          </a:p>
          <a:p>
            <a:pPr marL="0" lvl="0" indent="0">
              <a:spcBef>
                <a:spcPts val="0"/>
              </a:spcBef>
              <a:spcAft>
                <a:spcPts val="600"/>
              </a:spcAft>
              <a:buClr>
                <a:srgbClr val="000000"/>
              </a:buClr>
              <a:buSzPts val="2400"/>
              <a:buFont typeface="Arial"/>
              <a:buNone/>
            </a:pPr>
            <a:r>
              <a:rPr lang="en-US" sz="2400" b="0" i="0" u="none" strike="noStrike" cap="none" dirty="0">
                <a:latin typeface="+mj-lt"/>
              </a:rPr>
              <a:t>2) Involve + </a:t>
            </a:r>
          </a:p>
          <a:p>
            <a:pPr marL="0" lvl="0" indent="0">
              <a:spcBef>
                <a:spcPts val="0"/>
              </a:spcBef>
              <a:spcAft>
                <a:spcPts val="600"/>
              </a:spcAft>
              <a:buClr>
                <a:srgbClr val="000000"/>
              </a:buClr>
              <a:buSzPts val="2400"/>
              <a:buFont typeface="Arial"/>
              <a:buNone/>
            </a:pPr>
            <a:r>
              <a:rPr lang="en-US" sz="2400" b="0" i="0" u="none" strike="noStrike" cap="none" dirty="0">
                <a:latin typeface="+mj-lt"/>
              </a:rPr>
              <a:t>3) Educate</a:t>
            </a:r>
            <a:endParaRPr lang="en-US" b="0" i="0" u="none" strike="noStrike" cap="none" dirty="0">
              <a:latin typeface="+mj-lt"/>
            </a:endParaRPr>
          </a:p>
        </p:txBody>
      </p:sp>
      <p:pic>
        <p:nvPicPr>
          <p:cNvPr id="2" name="Picture 1" descr="A diagram of a diagram">
            <a:extLst>
              <a:ext uri="{FF2B5EF4-FFF2-40B4-BE49-F238E27FC236}">
                <a16:creationId xmlns:a16="http://schemas.microsoft.com/office/drawing/2014/main" id="{30167CCA-1EF2-0CAC-C48C-68D4C2B8EF11}"/>
              </a:ext>
            </a:extLst>
          </p:cNvPr>
          <p:cNvPicPr>
            <a:picLocks noChangeAspect="1"/>
          </p:cNvPicPr>
          <p:nvPr/>
        </p:nvPicPr>
        <p:blipFill>
          <a:blip r:embed="rId3" r:link="rId4">
            <a:extLst>
              <a:ext uri="{28A0092B-C50C-407E-A947-70E740481C1C}">
                <a14:useLocalDpi xmlns:a14="http://schemas.microsoft.com/office/drawing/2010/main" val="0"/>
              </a:ext>
            </a:extLst>
          </a:blip>
          <a:srcRect l="20805" t="50685" r="10869" b="2051"/>
          <a:stretch>
            <a:fillRect/>
          </a:stretch>
        </p:blipFill>
        <p:spPr bwMode="auto">
          <a:xfrm>
            <a:off x="3573045" y="2130251"/>
            <a:ext cx="5180537" cy="3511898"/>
          </a:xfrm>
          <a:prstGeom prst="rect">
            <a:avLst/>
          </a:prstGeom>
          <a:noFill/>
          <a:ln w="28575">
            <a:solidFill>
              <a:schemeClr val="tx1"/>
            </a:solidFill>
          </a:ln>
        </p:spPr>
      </p:pic>
    </p:spTree>
    <p:extLst>
      <p:ext uri="{BB962C8B-B14F-4D97-AF65-F5344CB8AC3E}">
        <p14:creationId xmlns:p14="http://schemas.microsoft.com/office/powerpoint/2010/main" val="2885132658"/>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1677</Words>
  <Application>Microsoft Office PowerPoint</Application>
  <PresentationFormat>On-screen Show (4:3)</PresentationFormat>
  <Paragraphs>198</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Symbol</vt:lpstr>
      <vt:lpstr>Montserrat ExtraBold</vt:lpstr>
      <vt:lpstr>Arial</vt:lpstr>
      <vt:lpstr>Verdana</vt:lpstr>
      <vt:lpstr>Calibri</vt:lpstr>
      <vt:lpstr>Gill Sans MT</vt:lpstr>
      <vt:lpstr>Retrospect</vt:lpstr>
      <vt:lpstr>Building Better Boards</vt:lpstr>
      <vt:lpstr>Session Presenter </vt:lpstr>
      <vt:lpstr>Learning Objectives</vt:lpstr>
      <vt:lpstr>Key Reference Tools:</vt:lpstr>
      <vt:lpstr>Key  Questions</vt:lpstr>
      <vt:lpstr>The Board-Building Cycle</vt:lpstr>
      <vt:lpstr>Phase 1: Strategic Recruitment</vt:lpstr>
      <vt:lpstr>Phase 1: Strategic Recruitment</vt:lpstr>
      <vt:lpstr>Phase 2: Effective Engagement</vt:lpstr>
      <vt:lpstr>Phase 2: Effective Engagement</vt:lpstr>
      <vt:lpstr>Phase 3: Intentional Revitalization</vt:lpstr>
      <vt:lpstr>Phase 3: Effective Engagement</vt:lpstr>
      <vt:lpstr>Key  Questions</vt:lpstr>
      <vt:lpstr>Putting together an action plan for your board</vt:lpstr>
      <vt:lpstr>PowerPoint Presentation</vt:lpstr>
      <vt:lpstr>PowerPoint Presentation</vt:lpstr>
      <vt:lpstr>Summary</vt:lpstr>
      <vt:lpstr>Thank you! Q&amp;A</vt:lpstr>
      <vt:lpstr>Learning Objectives</vt:lpstr>
      <vt:lpstr>Session Presenter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Kimberle Easton (NSCD)</dc:creator>
  <cp:lastModifiedBy>Ed Bronsdon</cp:lastModifiedBy>
  <cp:revision>9</cp:revision>
  <dcterms:created xsi:type="dcterms:W3CDTF">2022-03-25T20:29:02Z</dcterms:created>
  <dcterms:modified xsi:type="dcterms:W3CDTF">2025-05-08T12:04:23Z</dcterms:modified>
</cp:coreProperties>
</file>