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  <p:sldMasterId id="2147483654" r:id="rId3"/>
    <p:sldMasterId id="2147483656" r:id="rId4"/>
    <p:sldMasterId id="2147483662" r:id="rId5"/>
    <p:sldMasterId id="2147483664" r:id="rId6"/>
    <p:sldMasterId id="2147483666" r:id="rId7"/>
    <p:sldMasterId id="2147483668" r:id="rId8"/>
    <p:sldMasterId id="2147483658" r:id="rId9"/>
    <p:sldMasterId id="2147483660" r:id="rId10"/>
  </p:sldMasterIdLst>
  <p:sldIdLst>
    <p:sldId id="260" r:id="rId11"/>
    <p:sldId id="275" r:id="rId12"/>
    <p:sldId id="277" r:id="rId13"/>
    <p:sldId id="299" r:id="rId14"/>
    <p:sldId id="300" r:id="rId15"/>
    <p:sldId id="286" r:id="rId16"/>
    <p:sldId id="289" r:id="rId17"/>
    <p:sldId id="295" r:id="rId18"/>
    <p:sldId id="290" r:id="rId19"/>
    <p:sldId id="296" r:id="rId20"/>
    <p:sldId id="297" r:id="rId21"/>
    <p:sldId id="292" r:id="rId22"/>
    <p:sldId id="298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DC9C57-2558-4811-9DDD-71A7EA5F289A}" v="66" dt="2025-05-04T00:09:29.935"/>
    <p1510:client id="{9EA2C43F-0D63-4667-B57D-546C5A1730AB}" v="2" dt="2025-05-05T15:15:17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7" autoAdjust="0"/>
    <p:restoredTop sz="94660"/>
  </p:normalViewPr>
  <p:slideViewPr>
    <p:cSldViewPr snapToGrid="0">
      <p:cViewPr>
        <p:scale>
          <a:sx n="115" d="100"/>
          <a:sy n="115" d="100"/>
        </p:scale>
        <p:origin x="258" y="-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39D1-55F5-B545-B3C1-D2779C975C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3E85C-23C4-9D49-A616-F1EFF90A3B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25542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0B570-A22B-364A-BC03-3BB3B78D64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154EEC-7753-244F-8D3C-769C76331F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91996-96B2-6641-9C3A-19B599FBC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841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DD7E6-BDAB-834D-90A8-C8840717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9144000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24FE1-7233-704B-B440-C106C8BD4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74372"/>
            <a:ext cx="1135117" cy="247103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7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06319C-FB51-7D4F-9010-D3E341FD93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B4F3FB-316E-BF42-B96D-CD437FB415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C2B277D-F96E-B345-902E-21599F3E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2F86664-394E-F64E-B476-E1615CC0D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09317-4804-114E-BBC9-749ADE2A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7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AC0B3B-0651-0941-A1FA-9888F8C21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060"/>
                </a:solidFill>
              </a:defRPr>
            </a:lvl1pPr>
          </a:lstStyle>
          <a:p>
            <a:r>
              <a:rPr lang="en-US"/>
              <a:t>Title Slide 3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C69A87-9049-B547-A73E-B8B4DF77F5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559752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7920D87-571D-CC4B-B389-D3610F6FE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65522"/>
            <a:ext cx="12191999" cy="173694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/>
              <a:t>Title Slide 4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A97885D-6546-714E-B343-8B08B239D2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792158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7920D87-571D-CC4B-B389-D3610F6FE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65522"/>
            <a:ext cx="12191999" cy="173694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/>
              <a:t>Title Slide 4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A97885D-6546-714E-B343-8B08B239D2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51680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6B6FD4-9028-7F40-BB72-29574A6E69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060"/>
                </a:solidFill>
              </a:defRPr>
            </a:lvl1pPr>
          </a:lstStyle>
          <a:p>
            <a:r>
              <a:rPr lang="en-US"/>
              <a:t>Title Slide 5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8E8998-340B-5044-BF2F-35289E5DDA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0027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49014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9032E25-2363-5343-A306-954E3827CE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573A1B3-25CF-C244-9A9F-F0AD140606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135158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11FECBE-7F2E-A244-8F06-AF3BB9BB36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4E4369A-837A-B34E-AB83-109EFB99D8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186C50-8FFD-7347-8887-535491AC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E9C16E7-4A5A-4B4E-BA20-0C425483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77279D-D2B1-9448-9829-8902CDD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98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D98944-5FB2-7641-BA8C-3BC8B879F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2AF28D-B86D-764D-8A6F-60792F83E6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23C805C-5779-B140-967F-711AD0F2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62160A3-3C78-164A-80CF-088B6777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F522088-8007-C54F-BAFD-E38F1BC5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6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B368A2-AC66-FE4A-8EC8-E3E30573AE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75522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A72228A-5E29-C145-80EF-434C7B772C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70841"/>
            <a:ext cx="9144000" cy="42671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9E35023-709E-1C4A-8278-01DEE8054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841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0177154-BAF0-BD41-9F12-EA6B5F88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9144000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350143E-FE8D-7C42-8AED-C584C1C21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8883" y="6474372"/>
            <a:ext cx="1135117" cy="247103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274C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4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75">
          <a:fgClr>
            <a:schemeClr val="bg2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755742-0700-034C-B4AE-306C657BF8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076D48-578B-E44B-A42E-714FD8BD89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6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75">
          <a:fgClr>
            <a:schemeClr val="bg2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A5AFCB-4427-7648-906B-B22FE1ABE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9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75">
          <a:fgClr>
            <a:schemeClr val="bg2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6AE793-216F-9043-A865-4A7387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6860" b="47968"/>
          <a:stretch/>
        </p:blipFill>
        <p:spPr>
          <a:xfrm>
            <a:off x="0" y="4445876"/>
            <a:ext cx="12192000" cy="2412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A1A8D0-A3C8-B248-8599-C115BE86BC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C2826E-A3E5-7747-897A-4D24F311CB33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F62719F2-9F25-264A-A7EB-37BBAC79DE4E}"/>
              </a:ext>
            </a:extLst>
          </p:cNvPr>
          <p:cNvSpPr txBox="1">
            <a:spLocks/>
          </p:cNvSpPr>
          <p:nvPr userDrawn="1"/>
        </p:nvSpPr>
        <p:spPr>
          <a:xfrm>
            <a:off x="1524000" y="3005958"/>
            <a:ext cx="9144000" cy="140789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 Slide 2</a:t>
            </a:r>
          </a:p>
        </p:txBody>
      </p:sp>
    </p:spTree>
    <p:extLst>
      <p:ext uri="{BB962C8B-B14F-4D97-AF65-F5344CB8AC3E}">
        <p14:creationId xmlns:p14="http://schemas.microsoft.com/office/powerpoint/2010/main" val="233759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75">
          <a:fgClr>
            <a:schemeClr val="bg2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D28CFBB-05A1-0D4C-BAEF-C1396714FC35}"/>
              </a:ext>
            </a:extLst>
          </p:cNvPr>
          <p:cNvSpPr/>
          <p:nvPr userDrawn="1"/>
        </p:nvSpPr>
        <p:spPr>
          <a:xfrm>
            <a:off x="0" y="4445876"/>
            <a:ext cx="12192000" cy="2412124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B21C43-EF3E-6740-B05D-A420238469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14D7EA-B9D7-E440-914A-16FF19E03683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64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75">
          <a:fgClr>
            <a:schemeClr val="bg2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64DC30-33F2-914A-85DA-D78716190C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90F6DA-EA76-C84A-B8B9-B99EFAAB62A9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23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75">
          <a:fgClr>
            <a:schemeClr val="bg2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A444A1-CF09-3B4A-BCB2-1DA487F87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6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75">
          <a:fgClr>
            <a:schemeClr val="bg2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DAB1EC-0489-EA49-8E53-4995A99E3C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8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75">
          <a:fgClr>
            <a:schemeClr val="bg2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9E5877-559A-F243-8967-3F1F8DC826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2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75">
          <a:fgClr>
            <a:schemeClr val="bg2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D707EE-9733-844D-B774-2267A7C3D8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75">
          <a:fgClr>
            <a:schemeClr val="bg2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407B-BDEC-6E4B-A6EE-D9480A01E2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5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7B3DE-BCDC-CC42-9CA3-B3170B929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" sz="4000" dirty="0">
                <a:solidFill>
                  <a:schemeClr val="tx1"/>
                </a:solidFill>
                <a:latin typeface="Arial"/>
                <a:ea typeface="Calibri"/>
                <a:cs typeface="Calibri"/>
              </a:rPr>
              <a:t>Pioneering Concussion Baseline Testing in Collegiate Para Athletes</a:t>
            </a:r>
            <a:endParaRPr lang="en-US" dirty="0">
              <a:solidFill>
                <a:schemeClr val="tx1"/>
              </a:solidFill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15490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176B38-BF45-8B23-CFB8-17563F0E1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95A22C-87B5-BDB9-B404-A1812D5F61D1}"/>
              </a:ext>
            </a:extLst>
          </p:cNvPr>
          <p:cNvSpPr txBox="1"/>
          <p:nvPr/>
        </p:nvSpPr>
        <p:spPr>
          <a:xfrm>
            <a:off x="0" y="0"/>
            <a:ext cx="12192000" cy="62758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55B83-29ED-6BC7-7409-3A445004A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134" y="252750"/>
            <a:ext cx="10972800" cy="864092"/>
          </a:xfrm>
        </p:spPr>
        <p:txBody>
          <a:bodyPr lIns="91440" tIns="45720" rIns="91440" bIns="45720" anchor="b"/>
          <a:lstStyle/>
          <a:p>
            <a:pPr lvl="1">
              <a:spcBef>
                <a:spcPts val="500"/>
              </a:spcBef>
            </a:pP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Visual Acuity Test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B0903-32FC-271C-AD9E-4F86E6267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677" y="1449503"/>
            <a:ext cx="11558381" cy="4596031"/>
          </a:xfrm>
        </p:spPr>
        <p:txBody>
          <a:bodyPr lIns="91440" tIns="45720" rIns="91440" bIns="45720" anchor="t"/>
          <a:lstStyle/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rial"/>
              <a:ea typeface="Calibri"/>
              <a:cs typeface="Arial"/>
            </a:endParaRPr>
          </a:p>
          <a:p>
            <a:endParaRPr lang="en-US"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4" name="Picture 3" descr="A screenshot of a computer test&#10;&#10;AI-generated content may be incorrect.">
            <a:extLst>
              <a:ext uri="{FF2B5EF4-FFF2-40B4-BE49-F238E27FC236}">
                <a16:creationId xmlns:a16="http://schemas.microsoft.com/office/drawing/2014/main" id="{A366CF6A-9156-CA28-194B-3A0FF18B5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362075"/>
            <a:ext cx="5514975" cy="4143375"/>
          </a:xfrm>
          <a:prstGeom prst="rect">
            <a:avLst/>
          </a:prstGeom>
        </p:spPr>
      </p:pic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01153E7-8E4F-69D7-4C43-A2722086D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65487"/>
            <a:ext cx="54864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0C49BF-641A-6756-2333-51BEC89EC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51C448-77CB-9153-6543-9C86343CAC4C}"/>
              </a:ext>
            </a:extLst>
          </p:cNvPr>
          <p:cNvSpPr txBox="1"/>
          <p:nvPr/>
        </p:nvSpPr>
        <p:spPr>
          <a:xfrm>
            <a:off x="0" y="0"/>
            <a:ext cx="12192000" cy="62758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B6DCA-AFF6-41C2-3D5F-7CEAABA54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134" y="252750"/>
            <a:ext cx="10972800" cy="864092"/>
          </a:xfrm>
        </p:spPr>
        <p:txBody>
          <a:bodyPr lIns="91440" tIns="45720" rIns="91440" bIns="45720" anchor="b"/>
          <a:lstStyle/>
          <a:p>
            <a:pPr lvl="1">
              <a:spcBef>
                <a:spcPts val="500"/>
              </a:spcBef>
            </a:pP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Trails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8FB49-82EF-519C-E8FC-2FB9E8976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677" y="1449503"/>
            <a:ext cx="11558381" cy="4596031"/>
          </a:xfrm>
        </p:spPr>
        <p:txBody>
          <a:bodyPr lIns="91440" tIns="45720" rIns="91440" bIns="45720" anchor="t"/>
          <a:lstStyle/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rial"/>
              <a:ea typeface="Calibri"/>
              <a:cs typeface="Arial"/>
            </a:endParaRPr>
          </a:p>
          <a:p>
            <a:endParaRPr lang="en-US"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4" name="Picture 3" descr="A screenshot of a game&#10;&#10;AI-generated content may be incorrect.">
            <a:extLst>
              <a:ext uri="{FF2B5EF4-FFF2-40B4-BE49-F238E27FC236}">
                <a16:creationId xmlns:a16="http://schemas.microsoft.com/office/drawing/2014/main" id="{6651E0C2-A2E3-9E4F-BEAC-A4A980425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524000"/>
            <a:ext cx="5248275" cy="3971925"/>
          </a:xfrm>
          <a:prstGeom prst="rect">
            <a:avLst/>
          </a:prstGeom>
        </p:spPr>
      </p:pic>
      <p:pic>
        <p:nvPicPr>
          <p:cNvPr id="5" name="Picture 4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A3B0F60E-EC4A-928A-982B-2273DCC48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373" y="1524000"/>
            <a:ext cx="53340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53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08C436-487A-1192-D784-541C8A4B4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68A8454-8633-282F-42CF-C8D7F6C4C6AE}"/>
              </a:ext>
            </a:extLst>
          </p:cNvPr>
          <p:cNvSpPr txBox="1"/>
          <p:nvPr/>
        </p:nvSpPr>
        <p:spPr>
          <a:xfrm>
            <a:off x="0" y="0"/>
            <a:ext cx="12192000" cy="62758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9EFFCA-981C-5513-0039-0A134ABFC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134" y="252750"/>
            <a:ext cx="9144000" cy="864092"/>
          </a:xfrm>
        </p:spPr>
        <p:txBody>
          <a:bodyPr lIns="91440" tIns="45720" rIns="91440" bIns="45720" anchor="b"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cs typeface="Arial"/>
              </a:rPr>
              <a:t>Future Direction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D6F92-576C-2606-1A7A-1439EA980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677" y="1449503"/>
            <a:ext cx="11615531" cy="4596031"/>
          </a:xfrm>
        </p:spPr>
        <p:txBody>
          <a:bodyPr lIns="91440" tIns="45720" rIns="91440" bIns="45720" anchor="t"/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Calibri"/>
                <a:cs typeface="Arial"/>
              </a:rPr>
              <a:t>Symptom checklists and baseline information has been useful for treatment of para athletes who have sustained concussions in season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Calibri"/>
                <a:cs typeface="Arial"/>
              </a:rPr>
              <a:t>Recognize current tests are not testing what we want to test. A need to create and modify tests to increase variability and inclusivity</a:t>
            </a:r>
            <a:endParaRPr lang="en-US">
              <a:ea typeface="Calibri"/>
              <a:cs typeface="Calibri"/>
            </a:endParaRPr>
          </a:p>
          <a:p>
            <a:pPr marL="742950" lvl="1" indent="-342900">
              <a:buFont typeface="Arial"/>
              <a:buChar char="•"/>
            </a:pPr>
            <a:r>
              <a:rPr lang="en-US" dirty="0">
                <a:latin typeface="Arial"/>
                <a:ea typeface="Calibri"/>
                <a:cs typeface="Arial"/>
              </a:rPr>
              <a:t>Collaborate with outside groups (e.g., Adaptive Cognitive Lab)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rial"/>
                <a:ea typeface="Calibri"/>
                <a:cs typeface="Arial"/>
              </a:rPr>
              <a:t>Research to further understand how concussions are experienced by para athletes</a:t>
            </a:r>
          </a:p>
          <a:p>
            <a:pPr marL="742950" lvl="1" indent="-342900">
              <a:buFont typeface="Arial"/>
              <a:buChar char="•"/>
            </a:pPr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602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627FE0-7BBC-FD83-685A-80FB56441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1E3AED-515A-75DB-C410-E04E8115A039}"/>
              </a:ext>
            </a:extLst>
          </p:cNvPr>
          <p:cNvSpPr txBox="1"/>
          <p:nvPr/>
        </p:nvSpPr>
        <p:spPr>
          <a:xfrm>
            <a:off x="0" y="0"/>
            <a:ext cx="12192000" cy="62758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E56E4C-8C49-3702-4BE6-F28F6E2F0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134" y="252750"/>
            <a:ext cx="9144000" cy="864092"/>
          </a:xfrm>
        </p:spPr>
        <p:txBody>
          <a:bodyPr lIns="91440" tIns="45720" rIns="91440" bIns="45720" anchor="b"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cs typeface="Arial"/>
              </a:rPr>
              <a:t>Contact Information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BE2AA-650E-18A8-233C-349C63111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677" y="1449503"/>
            <a:ext cx="11615531" cy="4596031"/>
          </a:xfrm>
        </p:spPr>
        <p:txBody>
          <a:bodyPr lIns="91440" tIns="45720" rIns="91440" bIns="45720" anchor="t"/>
          <a:lstStyle/>
          <a:p>
            <a:pPr marL="400050" lvl="1"/>
            <a:endParaRPr lang="en-US" sz="3000" dirty="0">
              <a:latin typeface="Arial"/>
              <a:ea typeface="Calibri"/>
              <a:cs typeface="Arial"/>
            </a:endParaRPr>
          </a:p>
          <a:p>
            <a:pPr marL="400050" lvl="1"/>
            <a:r>
              <a:rPr lang="en-US" sz="3000" dirty="0">
                <a:latin typeface="Arial"/>
                <a:ea typeface="Calibri"/>
                <a:cs typeface="Arial"/>
              </a:rPr>
              <a:t>Lily Tiefel</a:t>
            </a:r>
            <a:endParaRPr lang="en-US" sz="3000" dirty="0">
              <a:ea typeface="Calibri" panose="020F0502020204030204"/>
              <a:cs typeface="Calibri" panose="020F0502020204030204"/>
            </a:endParaRPr>
          </a:p>
          <a:p>
            <a:pPr marL="400050" lvl="1"/>
            <a:r>
              <a:rPr lang="en-US" sz="3000" dirty="0">
                <a:latin typeface="Arial"/>
                <a:ea typeface="Calibri"/>
                <a:cs typeface="Arial"/>
              </a:rPr>
              <a:t>Tiefelli@umich.edu</a:t>
            </a:r>
          </a:p>
        </p:txBody>
      </p:sp>
    </p:spTree>
    <p:extLst>
      <p:ext uri="{BB962C8B-B14F-4D97-AF65-F5344CB8AC3E}">
        <p14:creationId xmlns:p14="http://schemas.microsoft.com/office/powerpoint/2010/main" val="3038967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8BF2B7-733F-BA5E-A6FB-1D6978C68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4BD445-E770-2DFB-1BEE-FEDA3D2289A5}"/>
              </a:ext>
            </a:extLst>
          </p:cNvPr>
          <p:cNvSpPr txBox="1"/>
          <p:nvPr/>
        </p:nvSpPr>
        <p:spPr>
          <a:xfrm>
            <a:off x="0" y="0"/>
            <a:ext cx="12192000" cy="62758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B2731A-0774-72D1-03F6-494157526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152" y="839903"/>
            <a:ext cx="11558381" cy="4596031"/>
          </a:xfrm>
        </p:spPr>
        <p:txBody>
          <a:bodyPr lIns="91440" tIns="45720" rIns="91440" bIns="45720" anchor="t"/>
          <a:lstStyle/>
          <a:p>
            <a:pPr algn="ctr"/>
            <a:endParaRPr lang="en-US" sz="7000" dirty="0">
              <a:latin typeface="Calibri" panose="020F0502020204030204"/>
              <a:ea typeface="Calibri"/>
              <a:cs typeface="Calibri"/>
            </a:endParaRPr>
          </a:p>
          <a:p>
            <a:pPr algn="ctr"/>
            <a:r>
              <a:rPr lang="en-US" sz="7000" dirty="0">
                <a:latin typeface="Calibri" panose="020F0502020204030204"/>
                <a:ea typeface="Calibri"/>
                <a:cs typeface="Calibri"/>
              </a:rPr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12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F7C6B6-9BF7-C409-C87E-3F6186CE5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9B1EDF5-5758-B6F4-BEB5-142DD959FD97}"/>
              </a:ext>
            </a:extLst>
          </p:cNvPr>
          <p:cNvSpPr txBox="1"/>
          <p:nvPr/>
        </p:nvSpPr>
        <p:spPr>
          <a:xfrm>
            <a:off x="0" y="0"/>
            <a:ext cx="12192000" cy="62758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10668-3E44-2378-0F6B-059713F3E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134" y="263554"/>
            <a:ext cx="9144000" cy="864092"/>
          </a:xfrm>
        </p:spPr>
        <p:txBody>
          <a:bodyPr lIns="91440" tIns="45720" rIns="91440" bIns="45720" anchor="b"/>
          <a:lstStyle/>
          <a:p>
            <a:r>
              <a:rPr lang="en-US" sz="4000" b="0">
                <a:solidFill>
                  <a:schemeClr val="tx1"/>
                </a:solidFill>
                <a:latin typeface="Arial"/>
                <a:ea typeface="Calibri Light"/>
                <a:cs typeface="Calibri Light"/>
              </a:rPr>
              <a:t>Session Overview</a:t>
            </a:r>
            <a:endParaRPr lang="en-US" sz="4000" b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7DDED9-583F-6904-9394-E0831A720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677" y="1449503"/>
            <a:ext cx="11615531" cy="4596031"/>
          </a:xfrm>
        </p:spPr>
        <p:txBody>
          <a:bodyPr lIns="91440" tIns="45720" rIns="91440" bIns="45720" anchor="t"/>
          <a:lstStyle/>
          <a:p>
            <a:pPr marL="342900" indent="-342900">
              <a:lnSpc>
                <a:spcPct val="150000"/>
              </a:lnSpc>
              <a:buChar char="•"/>
            </a:pPr>
            <a:r>
              <a:rPr lang="en-US" dirty="0">
                <a:latin typeface="Arial"/>
                <a:ea typeface="+mn-lt"/>
                <a:cs typeface="+mn-lt"/>
              </a:rPr>
              <a:t>History of concussions and standardized measures and testing</a:t>
            </a:r>
            <a:endParaRPr lang="en-US" dirty="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 dirty="0">
                <a:latin typeface="Arial"/>
                <a:ea typeface="+mn-lt"/>
                <a:cs typeface="+mn-lt"/>
              </a:rPr>
              <a:t>The current state of para sport and concussion</a:t>
            </a:r>
            <a:endParaRPr lang="en-US" dirty="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 dirty="0">
                <a:latin typeface="Arial"/>
                <a:ea typeface="+mn-lt"/>
                <a:cs typeface="+mn-lt"/>
              </a:rPr>
              <a:t>Concussion baseline testing discussion and demonstration</a:t>
            </a:r>
            <a:endParaRPr lang="en-US" dirty="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 dirty="0">
                <a:latin typeface="Arial"/>
                <a:ea typeface="+mn-lt"/>
                <a:cs typeface="+mn-lt"/>
              </a:rPr>
              <a:t>Future directions of concussion knowledge in para sports</a:t>
            </a:r>
            <a:endParaRPr lang="en-US" dirty="0">
              <a:latin typeface="Arial"/>
              <a:ea typeface="Calibri" panose="020F0502020204030204"/>
              <a:cs typeface="Calibri" panose="020F0502020204030204"/>
            </a:endParaRPr>
          </a:p>
          <a:p>
            <a:endParaRPr lang="en-US">
              <a:latin typeface="Arial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3334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B1FA65-42D9-8044-1BB5-A3E4DD7D9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A3EBF0F-3348-4984-BC9C-F880A400C47E}"/>
              </a:ext>
            </a:extLst>
          </p:cNvPr>
          <p:cNvSpPr txBox="1"/>
          <p:nvPr/>
        </p:nvSpPr>
        <p:spPr>
          <a:xfrm>
            <a:off x="0" y="0"/>
            <a:ext cx="12192000" cy="62758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D4FAC6-88D1-CEC0-7026-0939C4715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134" y="259574"/>
            <a:ext cx="9144000" cy="864092"/>
          </a:xfrm>
        </p:spPr>
        <p:txBody>
          <a:bodyPr lIns="91440" tIns="45720" rIns="91440" bIns="45720" anchor="b"/>
          <a:lstStyle/>
          <a:p>
            <a:r>
              <a:rPr lang="en-US" sz="4000" b="0">
                <a:solidFill>
                  <a:schemeClr val="tx1"/>
                </a:solidFill>
                <a:latin typeface="Arial"/>
                <a:ea typeface="Calibri Light"/>
                <a:cs typeface="Calibri Light"/>
              </a:rPr>
              <a:t>Meet our Team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297A5-4019-A1D8-ABF8-4B7EF72CA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677" y="1551861"/>
            <a:ext cx="11615531" cy="4596031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Arial"/>
                <a:ea typeface="Calibri"/>
                <a:cs typeface="Calibri"/>
              </a:rPr>
              <a:t>Lily Tiefel </a:t>
            </a:r>
            <a:r>
              <a:rPr lang="en-US" sz="2000" dirty="0">
                <a:latin typeface="Arial"/>
                <a:ea typeface="Calibri"/>
                <a:cs typeface="Calibri"/>
              </a:rPr>
              <a:t>MPH</a:t>
            </a:r>
          </a:p>
          <a:p>
            <a:endParaRPr lang="en-US">
              <a:latin typeface="Arial"/>
              <a:ea typeface="Calibri"/>
              <a:cs typeface="Calibri"/>
            </a:endParaRPr>
          </a:p>
          <a:p>
            <a:r>
              <a:rPr lang="en-US" dirty="0">
                <a:latin typeface="Arial"/>
                <a:ea typeface="Calibri"/>
                <a:cs typeface="Calibri"/>
              </a:rPr>
              <a:t>Dr. James </a:t>
            </a:r>
            <a:r>
              <a:rPr lang="en-US" dirty="0" err="1">
                <a:latin typeface="Arial"/>
                <a:ea typeface="Calibri"/>
                <a:cs typeface="Calibri"/>
              </a:rPr>
              <a:t>Eckner</a:t>
            </a:r>
            <a:r>
              <a:rPr lang="en-US" dirty="0">
                <a:latin typeface="Arial"/>
                <a:ea typeface="Calibri"/>
                <a:cs typeface="Calibri"/>
              </a:rPr>
              <a:t> </a:t>
            </a:r>
            <a:r>
              <a:rPr lang="en-US" sz="2000" dirty="0">
                <a:latin typeface="Arial"/>
                <a:ea typeface="+mn-lt"/>
                <a:cs typeface="+mn-lt"/>
              </a:rPr>
              <a:t>Associate Professor, Department of </a:t>
            </a:r>
            <a:r>
              <a:rPr lang="en-US" sz="2000" dirty="0">
                <a:latin typeface="Arial"/>
                <a:ea typeface="+mn-lt"/>
                <a:cs typeface="Arial"/>
              </a:rPr>
              <a:t>Physical Medicine &amp; Rehabilitation</a:t>
            </a:r>
          </a:p>
          <a:p>
            <a:endParaRPr lang="en-US">
              <a:latin typeface="Arial"/>
              <a:ea typeface="+mn-lt"/>
              <a:cs typeface="+mn-lt"/>
            </a:endParaRPr>
          </a:p>
          <a:p>
            <a:r>
              <a:rPr lang="en-US" dirty="0">
                <a:latin typeface="Arial"/>
                <a:ea typeface="Calibri"/>
                <a:cs typeface="Calibri"/>
              </a:rPr>
              <a:t>Dr. Melissa Tinney </a:t>
            </a:r>
            <a:r>
              <a:rPr lang="en-US" sz="2000" dirty="0">
                <a:latin typeface="Arial"/>
                <a:ea typeface="+mn-lt"/>
                <a:cs typeface="+mn-lt"/>
              </a:rPr>
              <a:t>Clinical Assistant Professor, Department of Physical Medicine &amp; Rehabilitation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 dirty="0">
                <a:latin typeface="Arial"/>
                <a:ea typeface="Calibri"/>
                <a:cs typeface="Calibri"/>
              </a:rPr>
              <a:t>Kurt Beach </a:t>
            </a:r>
            <a:r>
              <a:rPr lang="en-US" sz="2000" dirty="0">
                <a:latin typeface="Arial"/>
                <a:ea typeface="Calibri"/>
                <a:cs typeface="Calibri"/>
              </a:rPr>
              <a:t>ATC</a:t>
            </a:r>
          </a:p>
        </p:txBody>
      </p:sp>
    </p:spTree>
    <p:extLst>
      <p:ext uri="{BB962C8B-B14F-4D97-AF65-F5344CB8AC3E}">
        <p14:creationId xmlns:p14="http://schemas.microsoft.com/office/powerpoint/2010/main" val="2210795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7856FA-2E01-3040-0635-BF36599A7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6B91A89-2E14-516E-6961-7D951CAB32FC}"/>
              </a:ext>
            </a:extLst>
          </p:cNvPr>
          <p:cNvSpPr txBox="1"/>
          <p:nvPr/>
        </p:nvSpPr>
        <p:spPr>
          <a:xfrm>
            <a:off x="0" y="0"/>
            <a:ext cx="12192000" cy="62758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F20DE1-DA35-4FE0-C2F6-CB6928578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677" y="1551861"/>
            <a:ext cx="11615531" cy="4596031"/>
          </a:xfrm>
        </p:spPr>
        <p:txBody>
          <a:bodyPr lIns="91440" tIns="45720" rIns="91440" bIns="45720" anchor="t"/>
          <a:lstStyle/>
          <a:p>
            <a:endParaRPr lang="en-US" sz="2000" dirty="0">
              <a:latin typeface="Arial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885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3A95D-9844-6A37-D17C-FE671D85F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54AA993-9201-9C9F-2567-C8EF69240299}"/>
              </a:ext>
            </a:extLst>
          </p:cNvPr>
          <p:cNvSpPr txBox="1"/>
          <p:nvPr/>
        </p:nvSpPr>
        <p:spPr>
          <a:xfrm>
            <a:off x="0" y="0"/>
            <a:ext cx="12192000" cy="62758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FFF050-8577-F654-D970-86C0A0316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677" y="1551861"/>
            <a:ext cx="11615531" cy="4596031"/>
          </a:xfrm>
        </p:spPr>
        <p:txBody>
          <a:bodyPr lIns="91440" tIns="45720" rIns="91440" bIns="45720" anchor="t"/>
          <a:lstStyle/>
          <a:p>
            <a:endParaRPr lang="en-US" sz="2000" dirty="0">
              <a:latin typeface="Arial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0935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8E2349-0E1C-3032-18AF-BD6B26764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81175CD-163A-04F3-8D18-A74FF43BC96B}"/>
              </a:ext>
            </a:extLst>
          </p:cNvPr>
          <p:cNvSpPr txBox="1"/>
          <p:nvPr/>
        </p:nvSpPr>
        <p:spPr>
          <a:xfrm>
            <a:off x="0" y="0"/>
            <a:ext cx="12192000" cy="62758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F49A3-C412-930D-33DF-10EEAED20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134" y="391076"/>
            <a:ext cx="11384507" cy="864092"/>
          </a:xfrm>
        </p:spPr>
        <p:txBody>
          <a:bodyPr lIns="91440" tIns="45720" rIns="91440" bIns="45720" anchor="b"/>
          <a:lstStyle/>
          <a:p>
            <a:r>
              <a:rPr lang="en-US" sz="4000" b="0">
                <a:solidFill>
                  <a:schemeClr val="tx1"/>
                </a:solidFill>
                <a:latin typeface="Arial"/>
                <a:cs typeface="Arial"/>
              </a:rPr>
              <a:t>University of Michigan's Adaptive Sports and Fitness Concussion Program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A7724-8DA2-A80A-0217-9F704ECEF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677" y="1678103"/>
            <a:ext cx="11615531" cy="4596031"/>
          </a:xfrm>
        </p:spPr>
        <p:txBody>
          <a:bodyPr lIns="91440" tIns="45720" rIns="91440" bIns="45720" anchor="t"/>
          <a:lstStyle/>
          <a:p>
            <a:pPr marL="571500" indent="-571500">
              <a:buChar char="•"/>
            </a:pPr>
            <a:r>
              <a:rPr lang="en-US" dirty="0">
                <a:latin typeface="Arial"/>
                <a:ea typeface="Calibri"/>
                <a:cs typeface="Arial"/>
              </a:rPr>
              <a:t>Objective was to develop and implement a baseline concussion testing program for the University of Michigan’s Adaptive Sports and Fitness (ASF) competitive sports teams.</a:t>
            </a:r>
            <a:endParaRPr lang="en-US" dirty="0">
              <a:latin typeface="Arial"/>
              <a:ea typeface="Calibri"/>
              <a:cs typeface="Calibri"/>
            </a:endParaRPr>
          </a:p>
          <a:p>
            <a:pPr marL="571500" indent="-571500">
              <a:buChar char="•"/>
            </a:pPr>
            <a:r>
              <a:rPr lang="en-US" dirty="0">
                <a:latin typeface="Arial"/>
                <a:cs typeface="Arial"/>
              </a:rPr>
              <a:t>The UM ASF program pioneered its first concussion evaluation program in 2024</a:t>
            </a:r>
            <a:endParaRPr lang="en-US" dirty="0">
              <a:latin typeface="Arial"/>
              <a:ea typeface="Calibri"/>
              <a:cs typeface="Calibri"/>
            </a:endParaRPr>
          </a:p>
          <a:p>
            <a:pPr marL="1028700" lvl="1" indent="-571500" algn="l">
              <a:buChar char="•"/>
            </a:pPr>
            <a:r>
              <a:rPr lang="en-US" dirty="0">
                <a:latin typeface="Arial"/>
                <a:cs typeface="Arial"/>
              </a:rPr>
              <a:t>43</a:t>
            </a:r>
            <a:r>
              <a:rPr lang="en-US" dirty="0">
                <a:latin typeface="Arial"/>
              </a:rPr>
              <a:t> athletes completed the baseline concussion assessment </a:t>
            </a:r>
            <a:endParaRPr lang="en-US">
              <a:latin typeface="Arial"/>
              <a:ea typeface="Calibri"/>
              <a:cs typeface="Calibri"/>
            </a:endParaRPr>
          </a:p>
          <a:p>
            <a:pPr marL="1028700" lvl="1" indent="-571500" algn="l">
              <a:buChar char="•"/>
            </a:pPr>
            <a:r>
              <a:rPr lang="en-US" dirty="0">
                <a:latin typeface="Arial"/>
              </a:rPr>
              <a:t>Baseline program ran between May-August 2024</a:t>
            </a:r>
            <a:endParaRPr lang="en-US" dirty="0">
              <a:latin typeface="Arial"/>
              <a:ea typeface="Calibri"/>
              <a:cs typeface="Calibri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187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50BB88-1804-6E12-9C3D-076D7D0BE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0BAD3F-6878-9697-E7E6-8428166CE552}"/>
              </a:ext>
            </a:extLst>
          </p:cNvPr>
          <p:cNvSpPr txBox="1"/>
          <p:nvPr/>
        </p:nvSpPr>
        <p:spPr>
          <a:xfrm>
            <a:off x="0" y="0"/>
            <a:ext cx="12192000" cy="62758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91D710-78A0-9355-8099-62DD59C7D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134" y="252750"/>
            <a:ext cx="9144000" cy="864092"/>
          </a:xfrm>
        </p:spPr>
        <p:txBody>
          <a:bodyPr lIns="91440" tIns="45720" rIns="91440" bIns="45720" anchor="b"/>
          <a:lstStyle/>
          <a:p>
            <a:r>
              <a:rPr lang="en-US" sz="4000" b="0">
                <a:solidFill>
                  <a:schemeClr val="tx1"/>
                </a:solidFill>
                <a:latin typeface="Arial"/>
                <a:cs typeface="Arial"/>
              </a:rPr>
              <a:t>Workflow Steps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4B47A7-8323-6A0F-B8B8-F2594D49E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677" y="1449503"/>
            <a:ext cx="6327024" cy="4596031"/>
          </a:xfrm>
        </p:spPr>
        <p:txBody>
          <a:bodyPr lIns="91440" tIns="45720" rIns="91440" bIns="45720" anchor="t"/>
          <a:lstStyle/>
          <a:p>
            <a:endParaRPr lang="en-US">
              <a:latin typeface="Arial"/>
              <a:cs typeface="Arial"/>
            </a:endParaRPr>
          </a:p>
          <a:p>
            <a:pPr lvl="1" algn="l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Graded </a:t>
            </a:r>
            <a:r>
              <a:rPr lang="en-US" sz="2400">
                <a:latin typeface="Arial"/>
                <a:cs typeface="Arial"/>
              </a:rPr>
              <a:t>Symptom</a:t>
            </a:r>
            <a:r>
              <a:rPr lang="en-US" sz="2400" dirty="0">
                <a:latin typeface="Arial"/>
                <a:cs typeface="Arial"/>
              </a:rPr>
              <a:t> Checklist</a:t>
            </a:r>
          </a:p>
          <a:p>
            <a:pPr lvl="1" algn="l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Standardized Assessment of Concussion</a:t>
            </a:r>
          </a:p>
          <a:p>
            <a:pPr lvl="1" algn="l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Balance Assessment: WESS</a:t>
            </a:r>
          </a:p>
          <a:p>
            <a:pPr lvl="1" algn="l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Delayed Recall</a:t>
            </a:r>
          </a:p>
          <a:p>
            <a:pPr lvl="1" algn="l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Visual Acuity</a:t>
            </a:r>
          </a:p>
          <a:p>
            <a:pPr lvl="1" algn="l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Processing Speed Test</a:t>
            </a:r>
          </a:p>
          <a:p>
            <a:pPr lvl="1" algn="l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Simple Reaction Time</a:t>
            </a:r>
          </a:p>
          <a:p>
            <a:pPr lvl="1" algn="l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Choice Reaction Time</a:t>
            </a:r>
          </a:p>
          <a:p>
            <a:pPr lvl="1" algn="l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Trail-Making Test A</a:t>
            </a:r>
          </a:p>
          <a:p>
            <a:pPr lvl="1" algn="l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Trail-Making Test B 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4" name="Picture 3" descr="A screenshot of a chat&#10;&#10;AI-generated content may be incorrect.">
            <a:extLst>
              <a:ext uri="{FF2B5EF4-FFF2-40B4-BE49-F238E27FC236}">
                <a16:creationId xmlns:a16="http://schemas.microsoft.com/office/drawing/2014/main" id="{07FB0371-F671-56A1-9A9A-DECA4AA78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208" y="193343"/>
            <a:ext cx="4076226" cy="3946478"/>
          </a:xfrm>
          <a:prstGeom prst="rect">
            <a:avLst/>
          </a:prstGeom>
        </p:spPr>
      </p:pic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9738F1AF-545A-83B4-1F14-5D954EBE2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685" y="4140617"/>
            <a:ext cx="4077270" cy="201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31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C05B47-173E-B678-6C24-030A3D736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E80089-194D-E7F1-D711-7B126C7FB708}"/>
              </a:ext>
            </a:extLst>
          </p:cNvPr>
          <p:cNvSpPr txBox="1"/>
          <p:nvPr/>
        </p:nvSpPr>
        <p:spPr>
          <a:xfrm>
            <a:off x="0" y="0"/>
            <a:ext cx="12192000" cy="62758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3207-BB6D-9B39-D37D-0061C9825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134" y="252750"/>
            <a:ext cx="10972800" cy="864092"/>
          </a:xfrm>
        </p:spPr>
        <p:txBody>
          <a:bodyPr lIns="91440" tIns="45720" rIns="91440" bIns="45720" anchor="b"/>
          <a:lstStyle/>
          <a:p>
            <a:pPr lvl="1">
              <a:spcBef>
                <a:spcPts val="500"/>
              </a:spcBef>
            </a:pP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Findings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33056-8F9A-8D58-2D77-6E02C8FB5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677" y="1449503"/>
            <a:ext cx="11558381" cy="4596031"/>
          </a:xfrm>
        </p:spPr>
        <p:txBody>
          <a:bodyPr lIns="91440" tIns="45720" rIns="91440" bIns="45720" anchor="t"/>
          <a:lstStyle/>
          <a:p>
            <a:pPr marL="342900" indent="-34290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Graded </a:t>
            </a:r>
            <a:r>
              <a:rPr lang="en-US">
                <a:latin typeface="Arial"/>
                <a:cs typeface="Arial"/>
              </a:rPr>
              <a:t>Symptom</a:t>
            </a:r>
            <a:r>
              <a:rPr lang="en-US" dirty="0">
                <a:latin typeface="Arial"/>
                <a:cs typeface="Arial"/>
              </a:rPr>
              <a:t> Checklist- Para athletes reported more symptoms overall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Standardized Assessment of Concussion responses were mostly verbal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Executive function tests were impacted by motor control</a:t>
            </a:r>
            <a:endParaRPr lang="en-US" dirty="0">
              <a:latin typeface="Arial"/>
              <a:ea typeface="Calibri"/>
              <a:cs typeface="Calibri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ea typeface="Calibri"/>
                <a:cs typeface="Arial"/>
              </a:rPr>
              <a:t>Visual Accuity- </a:t>
            </a:r>
            <a:r>
              <a:rPr lang="en-US" sz="2400" dirty="0">
                <a:latin typeface="Arial"/>
                <a:ea typeface="+mn-lt"/>
                <a:cs typeface="+mn-lt"/>
              </a:rPr>
              <a:t>Athletes would turn their head to a metronome rhythm, testing their motor control of whether they could turn their head to the beat instead of visual acuity</a:t>
            </a:r>
            <a:endParaRPr lang="en-US" sz="2400">
              <a:latin typeface="Arial"/>
              <a:ea typeface="Calibri"/>
              <a:cs typeface="Calibri" panose="020F0502020204030204"/>
            </a:endParaRPr>
          </a:p>
          <a:p>
            <a:pPr marL="800100" lvl="1" indent="-342900" algn="l">
              <a:buFont typeface="Arial"/>
              <a:buChar char="•"/>
            </a:pPr>
            <a:r>
              <a:rPr lang="en-US" sz="2400" dirty="0">
                <a:latin typeface="Arial"/>
                <a:ea typeface="Calibri"/>
                <a:cs typeface="Arial"/>
              </a:rPr>
              <a:t>Trails Tests- Athletes' manual dexterity and motor control affected the cognitive processes' purpose of the tests </a:t>
            </a:r>
            <a:endParaRPr lang="en-US" dirty="0">
              <a:latin typeface="Arial"/>
              <a:ea typeface="Calibri"/>
              <a:cs typeface="Arial"/>
            </a:endParaRPr>
          </a:p>
          <a:p>
            <a:pPr lvl="1"/>
            <a:endParaRPr lang="en-US"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rial"/>
              <a:ea typeface="Calibri"/>
              <a:cs typeface="Arial"/>
            </a:endParaRPr>
          </a:p>
          <a:p>
            <a:endParaRPr lang="en-US"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156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F0C19C-6F14-61E7-395B-35EAC7095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D5F6935-5348-DAE2-74C1-864049A1430B}"/>
              </a:ext>
            </a:extLst>
          </p:cNvPr>
          <p:cNvSpPr txBox="1"/>
          <p:nvPr/>
        </p:nvSpPr>
        <p:spPr>
          <a:xfrm>
            <a:off x="0" y="0"/>
            <a:ext cx="12192000" cy="62758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BBE0C-A41C-31AB-F25D-E799E3D45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134" y="252750"/>
            <a:ext cx="10972800" cy="864092"/>
          </a:xfrm>
        </p:spPr>
        <p:txBody>
          <a:bodyPr lIns="91440" tIns="45720" rIns="91440" bIns="45720" anchor="b"/>
          <a:lstStyle/>
          <a:p>
            <a:pPr lvl="1">
              <a:spcBef>
                <a:spcPts val="500"/>
              </a:spcBef>
            </a:pPr>
            <a:r>
              <a:rPr lang="en-US" sz="4000">
                <a:solidFill>
                  <a:schemeClr val="tx1"/>
                </a:solidFill>
                <a:latin typeface="Arial"/>
                <a:cs typeface="Arial"/>
              </a:rPr>
              <a:t>Wheelchair Error Scoring System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165D3-E0E3-1208-B29F-46EFFF3E8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677" y="1449503"/>
            <a:ext cx="7681706" cy="4596031"/>
          </a:xfrm>
        </p:spPr>
        <p:txBody>
          <a:bodyPr lIns="91440" tIns="45720" rIns="91440" bIns="45720" anchor="t"/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Currently the only balance protocol offered 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The WESS has six parts to the assessment.</a:t>
            </a:r>
            <a:endParaRPr lang="en-US" dirty="0">
              <a:ea typeface="Calibri"/>
              <a:cs typeface="Calibri"/>
            </a:endParaRPr>
          </a:p>
          <a:p>
            <a:pPr lvl="1" algn="l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Seated on PT table with eyes open </a:t>
            </a:r>
          </a:p>
          <a:p>
            <a:pPr lvl="1" algn="l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Seated on PT table with eyes closed</a:t>
            </a:r>
          </a:p>
          <a:p>
            <a:pPr lvl="1" algn="l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Seated on a disc on top of the PT table with eyes open</a:t>
            </a:r>
          </a:p>
          <a:p>
            <a:pPr lvl="1" algn="l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Seated on a disc on top of the PT table with eyes closed</a:t>
            </a:r>
          </a:p>
          <a:p>
            <a:pPr lvl="1" algn="l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Wheelie in chair, eyes open</a:t>
            </a:r>
          </a:p>
          <a:p>
            <a:pPr lvl="1" algn="l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Wheelie in chair, eyes closed</a:t>
            </a:r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rial"/>
              <a:cs typeface="Arial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CF34F1A-B63B-C0EB-0607-0C6F2BD97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0" y="685800"/>
            <a:ext cx="371475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0722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ontent Slide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Slide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 Slid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 Slid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ent Slide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ontent Slide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</Words>
  <Application>Microsoft Office PowerPoint</Application>
  <PresentationFormat>Widescreen</PresentationFormat>
  <Paragraphs>64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Arial,Sans-Serif</vt:lpstr>
      <vt:lpstr>Calibri</vt:lpstr>
      <vt:lpstr>Calibri Light</vt:lpstr>
      <vt:lpstr>Title Slide 2</vt:lpstr>
      <vt:lpstr>Title Slide 3</vt:lpstr>
      <vt:lpstr>Title Slide 4</vt:lpstr>
      <vt:lpstr>Title Slide 5</vt:lpstr>
      <vt:lpstr>Content Slide 1</vt:lpstr>
      <vt:lpstr>Content Slide 2</vt:lpstr>
      <vt:lpstr>Content Slide 3</vt:lpstr>
      <vt:lpstr>Content Slide 4</vt:lpstr>
      <vt:lpstr>Content Slide 5</vt:lpstr>
      <vt:lpstr>Content Slide 6</vt:lpstr>
      <vt:lpstr>Pioneering Concussion Baseline Testing in Collegiate Para Athletes</vt:lpstr>
      <vt:lpstr>Session Overview</vt:lpstr>
      <vt:lpstr>Meet our Team </vt:lpstr>
      <vt:lpstr>PowerPoint Presentation</vt:lpstr>
      <vt:lpstr>PowerPoint Presentation</vt:lpstr>
      <vt:lpstr>University of Michigan's Adaptive Sports and Fitness Concussion Program</vt:lpstr>
      <vt:lpstr>Workflow Steps </vt:lpstr>
      <vt:lpstr>Findings</vt:lpstr>
      <vt:lpstr>Wheelchair Error Scoring System</vt:lpstr>
      <vt:lpstr>Visual Acuity Test </vt:lpstr>
      <vt:lpstr>Trails </vt:lpstr>
      <vt:lpstr>Future Direction</vt:lpstr>
      <vt:lpstr>Contact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Microsoft Office User</dc:creator>
  <cp:lastModifiedBy>James Arnold</cp:lastModifiedBy>
  <cp:revision>273</cp:revision>
  <dcterms:created xsi:type="dcterms:W3CDTF">2019-11-08T16:47:49Z</dcterms:created>
  <dcterms:modified xsi:type="dcterms:W3CDTF">2025-05-14T14:01:04Z</dcterms:modified>
</cp:coreProperties>
</file>