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85" r:id="rId1"/>
  </p:sldMasterIdLst>
  <p:notesMasterIdLst>
    <p:notesMasterId r:id="rId19"/>
  </p:notesMasterIdLst>
  <p:handoutMasterIdLst>
    <p:handoutMasterId r:id="rId20"/>
  </p:handoutMasterIdLst>
  <p:sldIdLst>
    <p:sldId id="256" r:id="rId2"/>
    <p:sldId id="330" r:id="rId3"/>
    <p:sldId id="332" r:id="rId4"/>
    <p:sldId id="333" r:id="rId5"/>
    <p:sldId id="357" r:id="rId6"/>
    <p:sldId id="362" r:id="rId7"/>
    <p:sldId id="363" r:id="rId8"/>
    <p:sldId id="364" r:id="rId9"/>
    <p:sldId id="327" r:id="rId10"/>
    <p:sldId id="365" r:id="rId11"/>
    <p:sldId id="356" r:id="rId12"/>
    <p:sldId id="366" r:id="rId13"/>
    <p:sldId id="368" r:id="rId14"/>
    <p:sldId id="328" r:id="rId15"/>
    <p:sldId id="369" r:id="rId16"/>
    <p:sldId id="371" r:id="rId17"/>
    <p:sldId id="352" r:id="rId18"/>
  </p:sldIdLst>
  <p:sldSz cx="10080625" cy="7559675"/>
  <p:notesSz cx="7559675" cy="10691813"/>
  <p:defaultTextStyle>
    <a:defPPr>
      <a:defRPr lang="en-GB"/>
    </a:defPPr>
    <a:lvl1pPr algn="l" defTabSz="7190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68" charset="2"/>
      <a:defRPr sz="2400" kern="1200">
        <a:solidFill>
          <a:schemeClr val="bg1"/>
        </a:solidFill>
        <a:latin typeface="Arial" pitchFamily="68" charset="0"/>
        <a:ea typeface="+mn-ea"/>
        <a:cs typeface="+mn-cs"/>
      </a:defRPr>
    </a:lvl1pPr>
    <a:lvl2pPr marL="431755" indent="-215878" algn="l" defTabSz="7190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68" charset="2"/>
      <a:defRPr sz="2400" kern="1200">
        <a:solidFill>
          <a:schemeClr val="bg1"/>
        </a:solidFill>
        <a:latin typeface="Arial" pitchFamily="68" charset="0"/>
        <a:ea typeface="+mn-ea"/>
        <a:cs typeface="+mn-cs"/>
      </a:defRPr>
    </a:lvl2pPr>
    <a:lvl3pPr marL="647633" indent="-215878" algn="l" defTabSz="7190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68" charset="2"/>
      <a:defRPr sz="2400" kern="1200">
        <a:solidFill>
          <a:schemeClr val="bg1"/>
        </a:solidFill>
        <a:latin typeface="Arial" pitchFamily="68" charset="0"/>
        <a:ea typeface="+mn-ea"/>
        <a:cs typeface="+mn-cs"/>
      </a:defRPr>
    </a:lvl3pPr>
    <a:lvl4pPr marL="863511" indent="-215878" algn="l" defTabSz="7190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68" charset="2"/>
      <a:defRPr sz="2400" kern="1200">
        <a:solidFill>
          <a:schemeClr val="bg1"/>
        </a:solidFill>
        <a:latin typeface="Arial" pitchFamily="68" charset="0"/>
        <a:ea typeface="+mn-ea"/>
        <a:cs typeface="+mn-cs"/>
      </a:defRPr>
    </a:lvl4pPr>
    <a:lvl5pPr marL="1079388" indent="-215878" algn="l" defTabSz="7190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68" charset="2"/>
      <a:defRPr sz="2400" kern="1200">
        <a:solidFill>
          <a:schemeClr val="bg1"/>
        </a:solidFill>
        <a:latin typeface="Arial" pitchFamily="68" charset="0"/>
        <a:ea typeface="+mn-ea"/>
        <a:cs typeface="+mn-cs"/>
      </a:defRPr>
    </a:lvl5pPr>
    <a:lvl6pPr marL="2285763" algn="l" defTabSz="457152" rtl="0" eaLnBrk="1" latinLnBrk="0" hangingPunct="1">
      <a:defRPr sz="2400" kern="1200">
        <a:solidFill>
          <a:schemeClr val="bg1"/>
        </a:solidFill>
        <a:latin typeface="Arial" pitchFamily="68" charset="0"/>
        <a:ea typeface="+mn-ea"/>
        <a:cs typeface="+mn-cs"/>
      </a:defRPr>
    </a:lvl6pPr>
    <a:lvl7pPr marL="2742916" algn="l" defTabSz="457152" rtl="0" eaLnBrk="1" latinLnBrk="0" hangingPunct="1">
      <a:defRPr sz="2400" kern="1200">
        <a:solidFill>
          <a:schemeClr val="bg1"/>
        </a:solidFill>
        <a:latin typeface="Arial" pitchFamily="68" charset="0"/>
        <a:ea typeface="+mn-ea"/>
        <a:cs typeface="+mn-cs"/>
      </a:defRPr>
    </a:lvl7pPr>
    <a:lvl8pPr marL="3200068" algn="l" defTabSz="457152" rtl="0" eaLnBrk="1" latinLnBrk="0" hangingPunct="1">
      <a:defRPr sz="2400" kern="1200">
        <a:solidFill>
          <a:schemeClr val="bg1"/>
        </a:solidFill>
        <a:latin typeface="Arial" pitchFamily="68" charset="0"/>
        <a:ea typeface="+mn-ea"/>
        <a:cs typeface="+mn-cs"/>
      </a:defRPr>
    </a:lvl8pPr>
    <a:lvl9pPr marL="3657221" algn="l" defTabSz="457152" rtl="0" eaLnBrk="1" latinLnBrk="0" hangingPunct="1">
      <a:defRPr sz="2400" kern="1200">
        <a:solidFill>
          <a:schemeClr val="bg1"/>
        </a:solidFill>
        <a:latin typeface="Arial" pitchFamily="6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vid Glover" initials="DG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C34569-847C-4E73-99B0-FCD0422FFDF9}" v="1" dt="2025-04-18T21:33:41.6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7" autoAdjust="0"/>
    <p:restoredTop sz="86614" autoAdjust="0"/>
  </p:normalViewPr>
  <p:slideViewPr>
    <p:cSldViewPr>
      <p:cViewPr>
        <p:scale>
          <a:sx n="76" d="100"/>
          <a:sy n="76" d="100"/>
        </p:scale>
        <p:origin x="1120" y="27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-4176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Palmquist" userId="20776b5471985aaa" providerId="LiveId" clId="{D1C34569-847C-4E73-99B0-FCD0422FFDF9}"/>
    <pc:docChg chg="undo custSel delSld modSld">
      <pc:chgData name="Chris Palmquist" userId="20776b5471985aaa" providerId="LiveId" clId="{D1C34569-847C-4E73-99B0-FCD0422FFDF9}" dt="2025-04-18T21:47:20.528" v="1082" actId="404"/>
      <pc:docMkLst>
        <pc:docMk/>
      </pc:docMkLst>
      <pc:sldChg chg="modSp mod">
        <pc:chgData name="Chris Palmquist" userId="20776b5471985aaa" providerId="LiveId" clId="{D1C34569-847C-4E73-99B0-FCD0422FFDF9}" dt="2025-04-18T21:18:53.172" v="11" actId="20577"/>
        <pc:sldMkLst>
          <pc:docMk/>
          <pc:sldMk cId="0" sldId="256"/>
        </pc:sldMkLst>
        <pc:spChg chg="mod">
          <ac:chgData name="Chris Palmquist" userId="20776b5471985aaa" providerId="LiveId" clId="{D1C34569-847C-4E73-99B0-FCD0422FFDF9}" dt="2025-04-18T21:18:53.172" v="11" actId="20577"/>
          <ac:spMkLst>
            <pc:docMk/>
            <pc:sldMk cId="0" sldId="256"/>
            <ac:spMk id="4" creationId="{00000000-0000-0000-0000-000000000000}"/>
          </ac:spMkLst>
        </pc:spChg>
      </pc:sldChg>
      <pc:sldChg chg="del">
        <pc:chgData name="Chris Palmquist" userId="20776b5471985aaa" providerId="LiveId" clId="{D1C34569-847C-4E73-99B0-FCD0422FFDF9}" dt="2025-04-18T21:19:27.028" v="12" actId="2696"/>
        <pc:sldMkLst>
          <pc:docMk/>
          <pc:sldMk cId="0" sldId="321"/>
        </pc:sldMkLst>
      </pc:sldChg>
      <pc:sldChg chg="del">
        <pc:chgData name="Chris Palmquist" userId="20776b5471985aaa" providerId="LiveId" clId="{D1C34569-847C-4E73-99B0-FCD0422FFDF9}" dt="2025-04-18T21:18:17.974" v="0" actId="2696"/>
        <pc:sldMkLst>
          <pc:docMk/>
          <pc:sldMk cId="0" sldId="329"/>
        </pc:sldMkLst>
      </pc:sldChg>
      <pc:sldChg chg="modSp mod">
        <pc:chgData name="Chris Palmquist" userId="20776b5471985aaa" providerId="LiveId" clId="{D1C34569-847C-4E73-99B0-FCD0422FFDF9}" dt="2025-04-18T21:39:40.800" v="1077" actId="20577"/>
        <pc:sldMkLst>
          <pc:docMk/>
          <pc:sldMk cId="851516341" sldId="330"/>
        </pc:sldMkLst>
        <pc:spChg chg="mod">
          <ac:chgData name="Chris Palmquist" userId="20776b5471985aaa" providerId="LiveId" clId="{D1C34569-847C-4E73-99B0-FCD0422FFDF9}" dt="2025-04-18T21:39:40.800" v="1077" actId="20577"/>
          <ac:spMkLst>
            <pc:docMk/>
            <pc:sldMk cId="851516341" sldId="330"/>
            <ac:spMk id="3" creationId="{00000000-0000-0000-0000-000000000000}"/>
          </ac:spMkLst>
        </pc:spChg>
        <pc:picChg chg="mod">
          <ac:chgData name="Chris Palmquist" userId="20776b5471985aaa" providerId="LiveId" clId="{D1C34569-847C-4E73-99B0-FCD0422FFDF9}" dt="2025-04-18T21:36:19.305" v="940" actId="14100"/>
          <ac:picMkLst>
            <pc:docMk/>
            <pc:sldMk cId="851516341" sldId="330"/>
            <ac:picMk id="5" creationId="{B64F5C53-16DE-4EB1-8EC5-8C54B7FCCA09}"/>
          </ac:picMkLst>
        </pc:picChg>
      </pc:sldChg>
      <pc:sldChg chg="modSp mod">
        <pc:chgData name="Chris Palmquist" userId="20776b5471985aaa" providerId="LiveId" clId="{D1C34569-847C-4E73-99B0-FCD0422FFDF9}" dt="2025-04-18T21:47:20.528" v="1082" actId="404"/>
        <pc:sldMkLst>
          <pc:docMk/>
          <pc:sldMk cId="277575584" sldId="357"/>
        </pc:sldMkLst>
        <pc:spChg chg="mod">
          <ac:chgData name="Chris Palmquist" userId="20776b5471985aaa" providerId="LiveId" clId="{D1C34569-847C-4E73-99B0-FCD0422FFDF9}" dt="2025-04-18T21:47:20.528" v="1082" actId="404"/>
          <ac:spMkLst>
            <pc:docMk/>
            <pc:sldMk cId="277575584" sldId="357"/>
            <ac:spMk id="5" creationId="{8D658B7F-B5DB-4079-90E6-BC8392FDCB8D}"/>
          </ac:spMkLst>
        </pc:spChg>
      </pc:sldChg>
      <pc:sldChg chg="modSp mod">
        <pc:chgData name="Chris Palmquist" userId="20776b5471985aaa" providerId="LiveId" clId="{D1C34569-847C-4E73-99B0-FCD0422FFDF9}" dt="2025-04-18T21:47:11.565" v="1081" actId="404"/>
        <pc:sldMkLst>
          <pc:docMk/>
          <pc:sldMk cId="4158295010" sldId="362"/>
        </pc:sldMkLst>
        <pc:spChg chg="mod">
          <ac:chgData name="Chris Palmquist" userId="20776b5471985aaa" providerId="LiveId" clId="{D1C34569-847C-4E73-99B0-FCD0422FFDF9}" dt="2025-04-18T21:47:11.565" v="1081" actId="404"/>
          <ac:spMkLst>
            <pc:docMk/>
            <pc:sldMk cId="4158295010" sldId="362"/>
            <ac:spMk id="5" creationId="{8D658B7F-B5DB-4079-90E6-BC8392FDCB8D}"/>
          </ac:spMkLst>
        </pc:spChg>
      </pc:sldChg>
      <pc:sldChg chg="modSp mod">
        <pc:chgData name="Chris Palmquist" userId="20776b5471985aaa" providerId="LiveId" clId="{D1C34569-847C-4E73-99B0-FCD0422FFDF9}" dt="2025-04-18T21:47:01.664" v="1080" actId="404"/>
        <pc:sldMkLst>
          <pc:docMk/>
          <pc:sldMk cId="804980808" sldId="364"/>
        </pc:sldMkLst>
        <pc:spChg chg="mod">
          <ac:chgData name="Chris Palmquist" userId="20776b5471985aaa" providerId="LiveId" clId="{D1C34569-847C-4E73-99B0-FCD0422FFDF9}" dt="2025-04-18T21:47:01.664" v="1080" actId="404"/>
          <ac:spMkLst>
            <pc:docMk/>
            <pc:sldMk cId="804980808" sldId="364"/>
            <ac:spMk id="5" creationId="{8D658B7F-B5DB-4079-90E6-BC8392FDCB8D}"/>
          </ac:spMkLst>
        </pc:spChg>
      </pc:sldChg>
      <pc:sldChg chg="delSp modSp mod">
        <pc:chgData name="Chris Palmquist" userId="20776b5471985aaa" providerId="LiveId" clId="{D1C34569-847C-4E73-99B0-FCD0422FFDF9}" dt="2025-04-18T21:46:35.893" v="1079" actId="404"/>
        <pc:sldMkLst>
          <pc:docMk/>
          <pc:sldMk cId="2294792720" sldId="366"/>
        </pc:sldMkLst>
        <pc:spChg chg="mod">
          <ac:chgData name="Chris Palmquist" userId="20776b5471985aaa" providerId="LiveId" clId="{D1C34569-847C-4E73-99B0-FCD0422FFDF9}" dt="2025-04-18T21:20:54.542" v="34" actId="20577"/>
          <ac:spMkLst>
            <pc:docMk/>
            <pc:sldMk cId="2294792720" sldId="366"/>
            <ac:spMk id="2" creationId="{00000000-0000-0000-0000-000000000000}"/>
          </ac:spMkLst>
        </pc:spChg>
        <pc:spChg chg="mod">
          <ac:chgData name="Chris Palmquist" userId="20776b5471985aaa" providerId="LiveId" clId="{D1C34569-847C-4E73-99B0-FCD0422FFDF9}" dt="2025-04-18T21:46:35.893" v="1079" actId="404"/>
          <ac:spMkLst>
            <pc:docMk/>
            <pc:sldMk cId="2294792720" sldId="366"/>
            <ac:spMk id="3" creationId="{00000000-0000-0000-0000-000000000000}"/>
          </ac:spMkLst>
        </pc:spChg>
        <pc:picChg chg="del">
          <ac:chgData name="Chris Palmquist" userId="20776b5471985aaa" providerId="LiveId" clId="{D1C34569-847C-4E73-99B0-FCD0422FFDF9}" dt="2025-04-18T21:23:01.890" v="67" actId="478"/>
          <ac:picMkLst>
            <pc:docMk/>
            <pc:sldMk cId="2294792720" sldId="366"/>
            <ac:picMk id="7" creationId="{3C8D660A-A808-4931-AD58-F13BE3F26E04}"/>
          </ac:picMkLst>
        </pc:picChg>
      </pc:sldChg>
      <pc:sldChg chg="del">
        <pc:chgData name="Chris Palmquist" userId="20776b5471985aaa" providerId="LiveId" clId="{D1C34569-847C-4E73-99B0-FCD0422FFDF9}" dt="2025-04-18T21:28:41.257" v="534" actId="2696"/>
        <pc:sldMkLst>
          <pc:docMk/>
          <pc:sldMk cId="2470165677" sldId="367"/>
        </pc:sldMkLst>
      </pc:sldChg>
      <pc:sldChg chg="delSp modSp mod">
        <pc:chgData name="Chris Palmquist" userId="20776b5471985aaa" providerId="LiveId" clId="{D1C34569-847C-4E73-99B0-FCD0422FFDF9}" dt="2025-04-18T21:46:17.955" v="1078" actId="404"/>
        <pc:sldMkLst>
          <pc:docMk/>
          <pc:sldMk cId="2983826483" sldId="368"/>
        </pc:sldMkLst>
        <pc:spChg chg="mod">
          <ac:chgData name="Chris Palmquist" userId="20776b5471985aaa" providerId="LiveId" clId="{D1C34569-847C-4E73-99B0-FCD0422FFDF9}" dt="2025-04-18T21:29:04.625" v="536" actId="1076"/>
          <ac:spMkLst>
            <pc:docMk/>
            <pc:sldMk cId="2983826483" sldId="368"/>
            <ac:spMk id="2" creationId="{00000000-0000-0000-0000-000000000000}"/>
          </ac:spMkLst>
        </pc:spChg>
        <pc:spChg chg="mod">
          <ac:chgData name="Chris Palmquist" userId="20776b5471985aaa" providerId="LiveId" clId="{D1C34569-847C-4E73-99B0-FCD0422FFDF9}" dt="2025-04-18T21:46:17.955" v="1078" actId="404"/>
          <ac:spMkLst>
            <pc:docMk/>
            <pc:sldMk cId="2983826483" sldId="368"/>
            <ac:spMk id="8" creationId="{7F588BB6-50FB-48BE-8C55-14A4A34E00E2}"/>
          </ac:spMkLst>
        </pc:spChg>
        <pc:picChg chg="del">
          <ac:chgData name="Chris Palmquist" userId="20776b5471985aaa" providerId="LiveId" clId="{D1C34569-847C-4E73-99B0-FCD0422FFDF9}" dt="2025-04-18T21:28:52.744" v="535" actId="478"/>
          <ac:picMkLst>
            <pc:docMk/>
            <pc:sldMk cId="2983826483" sldId="368"/>
            <ac:picMk id="5" creationId="{B8D37DFC-C87A-2851-EBA6-6157650DF9FD}"/>
          </ac:picMkLst>
        </pc:picChg>
      </pc:sldChg>
      <pc:sldChg chg="del">
        <pc:chgData name="Chris Palmquist" userId="20776b5471985aaa" providerId="LiveId" clId="{D1C34569-847C-4E73-99B0-FCD0422FFDF9}" dt="2025-04-18T21:18:30.305" v="1" actId="2696"/>
        <pc:sldMkLst>
          <pc:docMk/>
          <pc:sldMk cId="4229414888" sldId="37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6E9CCD-90E7-40DA-9D7E-DD2834838564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54DC22-4628-446A-96F8-4F96FC973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2362" cy="3698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4462" cy="4105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7190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68" charset="0"/>
      <a:defRPr sz="1200" kern="1200">
        <a:solidFill>
          <a:srgbClr val="000000"/>
        </a:solidFill>
        <a:latin typeface="Times New Roman" pitchFamily="68" charset="0"/>
        <a:ea typeface="+mn-ea"/>
        <a:cs typeface="+mn-cs"/>
      </a:defRPr>
    </a:lvl1pPr>
    <a:lvl2pPr marL="742873" indent="-285721" algn="l" defTabSz="7190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68" charset="0"/>
      <a:defRPr sz="1200" kern="1200">
        <a:solidFill>
          <a:srgbClr val="000000"/>
        </a:solidFill>
        <a:latin typeface="Times New Roman" pitchFamily="68" charset="0"/>
        <a:ea typeface="+mn-ea"/>
        <a:cs typeface="+mn-cs"/>
      </a:defRPr>
    </a:lvl2pPr>
    <a:lvl3pPr marL="1142881" indent="-228576" algn="l" defTabSz="7190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68" charset="0"/>
      <a:defRPr sz="1200" kern="1200">
        <a:solidFill>
          <a:srgbClr val="000000"/>
        </a:solidFill>
        <a:latin typeface="Times New Roman" pitchFamily="68" charset="0"/>
        <a:ea typeface="+mn-ea"/>
        <a:cs typeface="+mn-cs"/>
      </a:defRPr>
    </a:lvl3pPr>
    <a:lvl4pPr marL="1600034" indent="-228576" algn="l" defTabSz="7190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68" charset="0"/>
      <a:defRPr sz="1200" kern="1200">
        <a:solidFill>
          <a:srgbClr val="000000"/>
        </a:solidFill>
        <a:latin typeface="Times New Roman" pitchFamily="68" charset="0"/>
        <a:ea typeface="+mn-ea"/>
        <a:cs typeface="+mn-cs"/>
      </a:defRPr>
    </a:lvl4pPr>
    <a:lvl5pPr marL="2057187" indent="-228576" algn="l" defTabSz="7190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68" charset="0"/>
      <a:defRPr sz="1200" kern="1200">
        <a:solidFill>
          <a:srgbClr val="000000"/>
        </a:solidFill>
        <a:latin typeface="Times New Roman" pitchFamily="68" charset="0"/>
        <a:ea typeface="+mn-ea"/>
        <a:cs typeface="+mn-cs"/>
      </a:defRPr>
    </a:lvl5pPr>
    <a:lvl6pPr marL="2285763" algn="l" defTabSz="457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6" algn="l" defTabSz="457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457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1" algn="l" defTabSz="457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84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729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12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General Template One A….</a:t>
            </a: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0336D4A-3FF4-4561-A9DC-6B45BCB17703}" type="slidenum">
              <a:rPr lang="en-US" altLang="en-US" sz="1200"/>
              <a:pPr eaLnBrk="1" hangingPunct="1"/>
              <a:t>17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749607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2348400"/>
            <a:ext cx="8568531" cy="16204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094" y="4283816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August 6,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David B. Glover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98F13C-C543-7E44-8395-F9594C87F8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August 6,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David B. Glover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D37C78-0F4D-6246-B447-590CF0DE0C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453" y="302738"/>
            <a:ext cx="2268141" cy="64502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302738"/>
            <a:ext cx="6636411" cy="64502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August 6,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David B. Glover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D37C78-0F4D-6246-B447-590CF0DE0C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98437"/>
            <a:ext cx="10080625" cy="167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August 6,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David B. Glover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2A4DB3-3207-4D3F-AD52-F6A398DD822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300" y="4857792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300" y="3204114"/>
            <a:ext cx="8568531" cy="165367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9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August 6,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David B. Glover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D37C78-0F4D-6246-B447-590CF0DE0C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31" y="1763925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1763925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August 6, 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David B. Glover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762336-7E9D-4397-AF85-5291C0BBF7D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692178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0818" y="1692178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August 6, 2011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David B. Glover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77650F-82DA-7141-ABF0-CC787232DF1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August 6, 2011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David B. Glover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A86A45-176A-4B79-8818-D63991E0BE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August 6, 2011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David B. Glover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84560A-F9CA-974C-A9F0-2AA199C487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2" y="300987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245" y="300988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032" y="1581933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August 6, 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David B. Glover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3D9EEF-DC24-9444-A861-22C0163292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/>
          <a:lstStyle>
            <a:lvl1pPr marL="0" indent="0">
              <a:buNone/>
              <a:defRPr sz="3500"/>
            </a:lvl1pPr>
            <a:lvl2pPr marL="503972" indent="0">
              <a:buNone/>
              <a:defRPr sz="3100"/>
            </a:lvl2pPr>
            <a:lvl3pPr marL="1007943" indent="0">
              <a:buNone/>
              <a:defRPr sz="2600"/>
            </a:lvl3pPr>
            <a:lvl4pPr marL="1511915" indent="0">
              <a:buNone/>
              <a:defRPr sz="2200"/>
            </a:lvl4pPr>
            <a:lvl5pPr marL="2015886" indent="0">
              <a:buNone/>
              <a:defRPr sz="2200"/>
            </a:lvl5pPr>
            <a:lvl6pPr marL="2519858" indent="0">
              <a:buNone/>
              <a:defRPr sz="2200"/>
            </a:lvl6pPr>
            <a:lvl7pPr marL="3023829" indent="0">
              <a:buNone/>
              <a:defRPr sz="2200"/>
            </a:lvl7pPr>
            <a:lvl8pPr marL="3527801" indent="0">
              <a:buNone/>
              <a:defRPr sz="2200"/>
            </a:lvl8pPr>
            <a:lvl9pPr marL="4031772" indent="0">
              <a:buNone/>
              <a:defRPr sz="22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August 6, 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David B. Glover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BC6E84-2CE8-1F48-8F98-BEC04F01D1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vert="horz" lIns="100794" tIns="50397" rIns="100794" bIns="50397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763925"/>
            <a:ext cx="9072563" cy="4989036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031" y="7006699"/>
            <a:ext cx="2352146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August 6,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214" y="7006699"/>
            <a:ext cx="3192198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David B. Glover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64966" y="6827837"/>
            <a:ext cx="2352146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BD37C78-0F4D-6246-B447-590CF0DE0C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l" defTabSz="1007943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79" indent="-377979" algn="l" defTabSz="10079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Calibri (Body)"/>
          <a:ea typeface="+mn-ea"/>
          <a:cs typeface="Calibri (Body)"/>
        </a:defRPr>
      </a:lvl1pPr>
      <a:lvl2pPr marL="818954" indent="-314982" algn="l" defTabSz="1007943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24eKGuZzKkI?feature=oembed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paratriathlon@usatriathlon.org" TargetMode="External"/><Relationship Id="rId5" Type="http://schemas.openxmlformats.org/officeDocument/2006/relationships/hyperlink" Target="http://www.usaparatriathlon.org/" TargetMode="External"/><Relationship Id="rId4" Type="http://schemas.openxmlformats.org/officeDocument/2006/relationships/hyperlink" Target="mailto:cspalmquist@gmail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415253" y="1224213"/>
            <a:ext cx="7250112" cy="70490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</a:rPr>
              <a:t>Paratriathlon Overview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792410" y="6142037"/>
            <a:ext cx="4495799" cy="1550917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Chris Palmquist</a:t>
            </a:r>
          </a:p>
          <a:p>
            <a:r>
              <a:rPr lang="en-US" sz="1600" dirty="0">
                <a:solidFill>
                  <a:schemeClr val="tx1"/>
                </a:solidFill>
              </a:rPr>
              <a:t>Dare2tri</a:t>
            </a:r>
          </a:p>
          <a:p>
            <a:r>
              <a:rPr lang="en-US" sz="1600" dirty="0">
                <a:solidFill>
                  <a:schemeClr val="tx1"/>
                </a:solidFill>
              </a:rPr>
              <a:t>USA Paratriathlon National Team Coach</a:t>
            </a:r>
          </a:p>
        </p:txBody>
      </p:sp>
      <p:pic>
        <p:nvPicPr>
          <p:cNvPr id="3" name="Picture 2" descr="A group of people standing in front of a crowd posing for the camera&#10;&#10;Description automatically generated">
            <a:extLst>
              <a:ext uri="{FF2B5EF4-FFF2-40B4-BE49-F238E27FC236}">
                <a16:creationId xmlns:a16="http://schemas.microsoft.com/office/drawing/2014/main" id="{AE27061E-7912-425A-8A7B-6BBE70DED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253" y="1932347"/>
            <a:ext cx="7250112" cy="4077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2A4DB3-3207-4D3F-AD52-F6A398DD822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77812" y="960437"/>
            <a:ext cx="9525000" cy="126047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Adaptive Triathlon Division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8762" y="1838325"/>
            <a:ext cx="9563100" cy="4989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USAT wants to welcome and support any person who wants to race a triathlon. USAT has created ATD categories and competition rules to cover those triathletes who require adaptations but do not fall under the paratriathlon categories. </a:t>
            </a:r>
          </a:p>
          <a:p>
            <a:pPr marL="0" indent="0">
              <a:buNone/>
            </a:pPr>
            <a:r>
              <a:rPr lang="en-US" sz="2400" dirty="0"/>
              <a:t>Examples include:</a:t>
            </a:r>
          </a:p>
          <a:p>
            <a:r>
              <a:rPr lang="en-US" sz="2400" dirty="0"/>
              <a:t>ATD2 – Neuro-Diverse Athletes who require adaptations to compete (Down’s Syndrome, autism, etc.)</a:t>
            </a:r>
          </a:p>
          <a:p>
            <a:r>
              <a:rPr lang="en-US" sz="2400" dirty="0"/>
              <a:t>ATD3 - Physical impairments that do not fall under typical paratriathlon categories </a:t>
            </a:r>
          </a:p>
          <a:p>
            <a:r>
              <a:rPr lang="en-US" sz="2400" dirty="0"/>
              <a:t>ATD4 – Duo Racing – racing with a co-athlete as a team</a:t>
            </a:r>
          </a:p>
          <a:p>
            <a:r>
              <a:rPr lang="en-US" sz="2400" dirty="0"/>
              <a:t>ATTMI (Adaptive Triathlon Temporary Mobility Injury) – Significant and temporary injury that requires accommodations for participation</a:t>
            </a:r>
          </a:p>
          <a:p>
            <a:pPr marL="0" indent="0">
              <a:buNone/>
            </a:pP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929940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584" y="1036637"/>
            <a:ext cx="5206503" cy="1259946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Racing Opportunities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4810" y="2216219"/>
            <a:ext cx="6197102" cy="49890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 dirty="0"/>
              <a:t>USAT Paratriathlon Development Series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USAT Paratriathlon Nationals 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USAT Youth and Junior Nationals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USAT “Paratriathlon Friendly” races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ATD1 in local/regional races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Age-Grouper in local/regional races</a:t>
            </a:r>
          </a:p>
          <a:p>
            <a:pPr marL="440975" lvl="1" indent="0">
              <a:buNone/>
            </a:pPr>
            <a:r>
              <a:rPr lang="en-US" sz="1900" i="1" dirty="0"/>
              <a:t>Call RD ahead to discuss accessibility</a:t>
            </a:r>
          </a:p>
        </p:txBody>
      </p:sp>
      <p:pic>
        <p:nvPicPr>
          <p:cNvPr id="6" name="Picture 5" descr="A group of people riding on the back of a bicycle&#10;&#10;Description automatically generated">
            <a:extLst>
              <a:ext uri="{FF2B5EF4-FFF2-40B4-BE49-F238E27FC236}">
                <a16:creationId xmlns:a16="http://schemas.microsoft.com/office/drawing/2014/main" id="{73DA13EF-70C8-44FA-9764-ADFB71BA58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96" r="28937" b="3"/>
          <a:stretch/>
        </p:blipFill>
        <p:spPr>
          <a:xfrm>
            <a:off x="6613155" y="2040042"/>
            <a:ext cx="3252660" cy="3644796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64966" y="6827837"/>
            <a:ext cx="2352146" cy="402483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2F2A4DB3-3207-4D3F-AD52-F6A398DD822A}" type="slidenum">
              <a:rPr lang="en-US" smtClean="0"/>
              <a:pPr>
                <a:spcAft>
                  <a:spcPts val="600"/>
                </a:spcAft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451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584" y="1036637"/>
            <a:ext cx="9034328" cy="1259946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USAT Paratriathlon National Qualifier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4810" y="2019994"/>
            <a:ext cx="9702302" cy="4989036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b="1" u="sng" dirty="0"/>
              <a:t>2025 Races</a:t>
            </a:r>
            <a:endParaRPr lang="en-US" sz="2400" b="1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000" b="1" dirty="0"/>
              <a:t>CLASH Endurance </a:t>
            </a:r>
            <a:r>
              <a:rPr lang="en-US" sz="2000" dirty="0"/>
              <a:t>– March 30, 2025– Miami, FL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b="1" dirty="0"/>
              <a:t>St. Anthony’s Triathlon </a:t>
            </a:r>
            <a:r>
              <a:rPr lang="en-US" sz="2000" dirty="0"/>
              <a:t>- April 27, 2025, St. Petersburg, FL</a:t>
            </a:r>
            <a:endParaRPr lang="en-US" sz="2000" b="1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000" b="1" dirty="0"/>
              <a:t>Lago Mar Triathlon </a:t>
            </a:r>
            <a:r>
              <a:rPr lang="en-US" sz="2000" dirty="0"/>
              <a:t>-- May 18, 2025 – Texas City, TX </a:t>
            </a:r>
            <a:endParaRPr lang="en-US" sz="2000" b="1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000" b="1" dirty="0"/>
              <a:t>Leon's Triathlon </a:t>
            </a:r>
            <a:r>
              <a:rPr lang="en-US" sz="2000" dirty="0"/>
              <a:t>-- June 1, 2025 -- Hammond, IN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b="1" dirty="0"/>
              <a:t>Treasure Valley Triathlon </a:t>
            </a:r>
            <a:r>
              <a:rPr lang="en-US" sz="2000" dirty="0"/>
              <a:t>– June 7, 2025 – Boise, ID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b="1" dirty="0"/>
              <a:t>Got The Nerve Triathlon </a:t>
            </a:r>
            <a:r>
              <a:rPr lang="en-US" sz="2000" dirty="0"/>
              <a:t>– June 22, 2025 – Ephrata, PA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b="1" dirty="0"/>
              <a:t>Pleasant Prairie Triathlon </a:t>
            </a:r>
            <a:r>
              <a:rPr lang="en-US" sz="2000" dirty="0"/>
              <a:t>– June 22, 2025 – Pleasant Prairie, WI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b="1" dirty="0"/>
              <a:t>Long Beach Legacy Triathlon</a:t>
            </a:r>
            <a:r>
              <a:rPr lang="en-US" sz="2000" dirty="0"/>
              <a:t> – July 20, 2025 – Long Beach, CA</a:t>
            </a:r>
            <a:endParaRPr lang="en-US" sz="2000" b="1" dirty="0"/>
          </a:p>
          <a:p>
            <a:pPr marL="0" indent="0">
              <a:lnSpc>
                <a:spcPct val="90000"/>
              </a:lnSpc>
              <a:buNone/>
            </a:pPr>
            <a:endParaRPr lang="en-US" sz="2400" b="1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400" b="1" dirty="0">
                <a:highlight>
                  <a:srgbClr val="FFFF00"/>
                </a:highlight>
              </a:rPr>
              <a:t>USAT Paratriathlon Nationals </a:t>
            </a:r>
            <a:r>
              <a:rPr lang="en-US" sz="2400" dirty="0">
                <a:highlight>
                  <a:srgbClr val="FFFF00"/>
                </a:highlight>
              </a:rPr>
              <a:t>– August 10, 2025 – Milwaukee, Wisconsin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64966" y="6827837"/>
            <a:ext cx="2352146" cy="402483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2F2A4DB3-3207-4D3F-AD52-F6A398DD822A}" type="slidenum">
              <a:rPr lang="en-US" smtClean="0"/>
              <a:pPr>
                <a:spcAft>
                  <a:spcPts val="600"/>
                </a:spcAft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792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810" y="1265237"/>
            <a:ext cx="9865814" cy="1259946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USAT Youth/Junior Paratriathlon National Championships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64966" y="6827837"/>
            <a:ext cx="2352146" cy="402483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2F2A4DB3-3207-4D3F-AD52-F6A398DD822A}" type="slidenum">
              <a:rPr lang="en-US" smtClean="0"/>
              <a:pPr>
                <a:spcAft>
                  <a:spcPts val="600"/>
                </a:spcAft>
                <a:defRPr/>
              </a:pPr>
              <a:t>13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BF4672-6572-494F-8EFF-8DC205E8A827}"/>
              </a:ext>
            </a:extLst>
          </p:cNvPr>
          <p:cNvSpPr txBox="1"/>
          <p:nvPr/>
        </p:nvSpPr>
        <p:spPr>
          <a:xfrm>
            <a:off x="214810" y="4105789"/>
            <a:ext cx="4215902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i="1" dirty="0">
              <a:solidFill>
                <a:srgbClr val="01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588BB6-50FB-48BE-8C55-14A4A34E00E2}"/>
              </a:ext>
            </a:extLst>
          </p:cNvPr>
          <p:cNvSpPr txBox="1"/>
          <p:nvPr/>
        </p:nvSpPr>
        <p:spPr>
          <a:xfrm>
            <a:off x="1154112" y="2242579"/>
            <a:ext cx="8610600" cy="4099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10000"/>
                </a:solidFill>
              </a:rPr>
              <a:t>August 1-3, 2025, West Chester, Ohio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10000"/>
                </a:solidFill>
              </a:rPr>
              <a:t>Aug 1</a:t>
            </a:r>
            <a:r>
              <a:rPr lang="en-US" sz="2000" baseline="30000" dirty="0">
                <a:solidFill>
                  <a:srgbClr val="010000"/>
                </a:solidFill>
              </a:rPr>
              <a:t>st</a:t>
            </a:r>
            <a:r>
              <a:rPr lang="en-US" sz="2000" dirty="0">
                <a:solidFill>
                  <a:srgbClr val="010000"/>
                </a:solidFill>
              </a:rPr>
              <a:t> – Free paratriathlon clinic in a.m.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10000"/>
                </a:solidFill>
              </a:rPr>
              <a:t>Aug 1</a:t>
            </a:r>
            <a:r>
              <a:rPr lang="en-US" sz="2000" baseline="30000" dirty="0">
                <a:solidFill>
                  <a:srgbClr val="010000"/>
                </a:solidFill>
              </a:rPr>
              <a:t>st</a:t>
            </a:r>
            <a:r>
              <a:rPr lang="en-US" sz="2000" dirty="0">
                <a:solidFill>
                  <a:srgbClr val="010000"/>
                </a:solidFill>
              </a:rPr>
              <a:t> – Dinner for athletes/families/coaches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10000"/>
                </a:solidFill>
              </a:rPr>
              <a:t>Sunday, Aug 3</a:t>
            </a:r>
            <a:r>
              <a:rPr lang="en-US" sz="2000" baseline="30000" dirty="0">
                <a:solidFill>
                  <a:srgbClr val="010000"/>
                </a:solidFill>
              </a:rPr>
              <a:t>rd</a:t>
            </a:r>
            <a:r>
              <a:rPr lang="en-US" sz="2000" dirty="0">
                <a:solidFill>
                  <a:srgbClr val="010000"/>
                </a:solidFill>
              </a:rPr>
              <a:t> – Para Youth National Champs</a:t>
            </a:r>
          </a:p>
          <a:p>
            <a:endParaRPr lang="en-US" sz="2000" b="1" dirty="0">
              <a:solidFill>
                <a:srgbClr val="010000"/>
              </a:solidFill>
            </a:endParaRPr>
          </a:p>
          <a:p>
            <a:r>
              <a:rPr lang="en-US" sz="2000" b="1" dirty="0">
                <a:solidFill>
                  <a:srgbClr val="010000"/>
                </a:solidFill>
              </a:rPr>
              <a:t>Ages 7-18 </a:t>
            </a:r>
            <a:r>
              <a:rPr lang="en-US" sz="2000" dirty="0">
                <a:solidFill>
                  <a:srgbClr val="010000"/>
                </a:solidFill>
              </a:rPr>
              <a:t>(as of December 31</a:t>
            </a:r>
            <a:r>
              <a:rPr lang="en-US" sz="2000" baseline="30000" dirty="0">
                <a:solidFill>
                  <a:srgbClr val="010000"/>
                </a:solidFill>
              </a:rPr>
              <a:t>st</a:t>
            </a:r>
            <a:r>
              <a:rPr lang="en-US" sz="2000" dirty="0">
                <a:solidFill>
                  <a:srgbClr val="010000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10000"/>
                </a:solidFill>
              </a:rPr>
              <a:t>ATD1 Rules</a:t>
            </a:r>
          </a:p>
          <a:p>
            <a:pPr marL="558777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10000"/>
                </a:solidFill>
              </a:rPr>
              <a:t>Classification not required</a:t>
            </a:r>
          </a:p>
          <a:p>
            <a:pPr marL="558777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10000"/>
                </a:solidFill>
              </a:rPr>
              <a:t>200m swim, 10km bike, 2km run</a:t>
            </a:r>
          </a:p>
          <a:p>
            <a:endParaRPr lang="en-US" sz="2000" b="1" dirty="0">
              <a:solidFill>
                <a:srgbClr val="010000"/>
              </a:solidFill>
            </a:endParaRPr>
          </a:p>
          <a:p>
            <a:r>
              <a:rPr lang="en-US" sz="2000" b="1" dirty="0">
                <a:solidFill>
                  <a:srgbClr val="010000"/>
                </a:solidFill>
              </a:rPr>
              <a:t>Racing Categories</a:t>
            </a:r>
          </a:p>
          <a:p>
            <a:pPr marL="558777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10000"/>
                </a:solidFill>
              </a:rPr>
              <a:t>ATD1 Wheelchair</a:t>
            </a:r>
          </a:p>
          <a:p>
            <a:pPr marL="558777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10000"/>
                </a:solidFill>
              </a:rPr>
              <a:t>ATD1 Ambulatory</a:t>
            </a:r>
          </a:p>
          <a:p>
            <a:pPr marL="558777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10000"/>
                </a:solidFill>
              </a:rPr>
              <a:t>ATD1 Visually Impaired</a:t>
            </a:r>
            <a:endParaRPr lang="en-US" dirty="0">
              <a:solidFill>
                <a:srgbClr val="01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826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2A4DB3-3207-4D3F-AD52-F6A398DD822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885" y="1376362"/>
            <a:ext cx="9072562" cy="1260475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2"/>
                </a:solidFill>
              </a:rPr>
              <a:t>Racing in Local/Regional Triathlons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03528" y="2408237"/>
            <a:ext cx="9185275" cy="5259387"/>
          </a:xfrm>
        </p:spPr>
        <p:txBody>
          <a:bodyPr/>
          <a:lstStyle/>
          <a:p>
            <a:r>
              <a:rPr lang="en-US" sz="2400" dirty="0"/>
              <a:t>USAT Paratriathlon Friendly Designation (in process)</a:t>
            </a:r>
          </a:p>
          <a:p>
            <a:r>
              <a:rPr lang="en-US" sz="2400" dirty="0"/>
              <a:t>ATD1 or Age Group</a:t>
            </a:r>
          </a:p>
          <a:p>
            <a:r>
              <a:rPr lang="en-US" sz="2400" dirty="0"/>
              <a:t>Safe, accessible course? (Requires conversation with Race Director)</a:t>
            </a:r>
          </a:p>
          <a:p>
            <a:pPr lvl="1"/>
            <a:r>
              <a:rPr lang="en-US" sz="2200" dirty="0"/>
              <a:t>Swim start?</a:t>
            </a:r>
          </a:p>
          <a:p>
            <a:pPr lvl="1"/>
            <a:r>
              <a:rPr lang="en-US" sz="2200" dirty="0"/>
              <a:t>Swim exit volunteers?</a:t>
            </a:r>
          </a:p>
          <a:p>
            <a:pPr lvl="1"/>
            <a:r>
              <a:rPr lang="en-US" sz="2200" dirty="0"/>
              <a:t>Pre-transition area?</a:t>
            </a:r>
          </a:p>
          <a:p>
            <a:pPr lvl="1"/>
            <a:r>
              <a:rPr lang="en-US" sz="2000" dirty="0"/>
              <a:t>Are there hills on the bike or run course?</a:t>
            </a:r>
          </a:p>
          <a:p>
            <a:pPr lvl="1"/>
            <a:r>
              <a:rPr lang="en-US" sz="2000" dirty="0"/>
              <a:t>Grass, curbs, steps, sand, rocks, trails?</a:t>
            </a:r>
          </a:p>
          <a:p>
            <a:pPr lvl="1"/>
            <a:r>
              <a:rPr lang="en-US" sz="2000" dirty="0"/>
              <a:t>Is transition area accessible (curbs, steps, grass, sand)?</a:t>
            </a:r>
          </a:p>
          <a:p>
            <a:pPr lvl="1"/>
            <a:r>
              <a:rPr lang="en-US" sz="2000" dirty="0"/>
              <a:t>Are handlers, guides, race partners, co-athletes allowed?</a:t>
            </a:r>
          </a:p>
          <a:p>
            <a:r>
              <a:rPr lang="en-US" sz="2400" dirty="0"/>
              <a:t>Check to see if this race will offer awards for ATD1 athletes</a:t>
            </a:r>
          </a:p>
          <a:p>
            <a:pPr lvl="1"/>
            <a:endParaRPr lang="en-US" dirty="0"/>
          </a:p>
          <a:p>
            <a:pPr marL="503972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348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2A4DB3-3207-4D3F-AD52-F6A398DD822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3" name="Online Media 2" title="Get ready for the extraordinary 2023 World Triathlon Para Series">
            <a:hlinkClick r:id="" action="ppaction://media"/>
            <a:extLst>
              <a:ext uri="{FF2B5EF4-FFF2-40B4-BE49-F238E27FC236}">
                <a16:creationId xmlns:a16="http://schemas.microsoft.com/office/drawing/2014/main" id="{0B060FB5-2813-D0A6-E275-30CFBD9ADDC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13969" y="1493837"/>
            <a:ext cx="8852686" cy="500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37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E3799E-3D19-4337-9F86-202A33A3A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84560A-F9CA-974C-A9F0-2AA199C487C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5" name="Picture 4" descr="A person riding a bike&#10;&#10;Description automatically generated with low confidence">
            <a:extLst>
              <a:ext uri="{FF2B5EF4-FFF2-40B4-BE49-F238E27FC236}">
                <a16:creationId xmlns:a16="http://schemas.microsoft.com/office/drawing/2014/main" id="{D53937BB-196B-4E1A-9A4B-8E4EFB825D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112" y="1493837"/>
            <a:ext cx="8191500" cy="546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9998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6"/>
          <p:cNvSpPr>
            <a:spLocks noGrp="1"/>
          </p:cNvSpPr>
          <p:nvPr>
            <p:ph type="title"/>
          </p:nvPr>
        </p:nvSpPr>
        <p:spPr>
          <a:xfrm>
            <a:off x="5124319" y="1417637"/>
            <a:ext cx="9072563" cy="1259946"/>
          </a:xfrm>
        </p:spPr>
        <p:txBody>
          <a:bodyPr anchor="ctr">
            <a:normAutofit/>
          </a:bodyPr>
          <a:lstStyle/>
          <a:p>
            <a:r>
              <a:rPr lang="en-US" altLang="en-US" b="1" dirty="0">
                <a:solidFill>
                  <a:srgbClr val="002060"/>
                </a:solidFill>
              </a:rPr>
              <a:t>Questions? </a:t>
            </a:r>
            <a:br>
              <a:rPr lang="en-US" altLang="en-US" dirty="0">
                <a:solidFill>
                  <a:srgbClr val="002060"/>
                </a:solidFill>
              </a:rPr>
            </a:br>
            <a:endParaRPr lang="en-US" altLang="en-US" dirty="0">
              <a:solidFill>
                <a:srgbClr val="002060"/>
              </a:solidFill>
            </a:endParaRPr>
          </a:p>
        </p:txBody>
      </p:sp>
      <p:pic>
        <p:nvPicPr>
          <p:cNvPr id="5" name="Picture 4" descr="A group of people sitting posing for the camera&#10;&#10;Description automatically generated">
            <a:extLst>
              <a:ext uri="{FF2B5EF4-FFF2-40B4-BE49-F238E27FC236}">
                <a16:creationId xmlns:a16="http://schemas.microsoft.com/office/drawing/2014/main" id="{6BD9DE3D-32CC-4B8D-AA26-8691037080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045" r="17756" b="-2"/>
          <a:stretch/>
        </p:blipFill>
        <p:spPr>
          <a:xfrm>
            <a:off x="504031" y="1763925"/>
            <a:ext cx="4452276" cy="4989036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5111367" y="2267902"/>
            <a:ext cx="4969257" cy="4989036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sz="2600" b="1" dirty="0"/>
              <a:t>Chris Palmquist</a:t>
            </a:r>
          </a:p>
          <a:p>
            <a:pPr>
              <a:lnSpc>
                <a:spcPct val="90000"/>
              </a:lnSpc>
            </a:pPr>
            <a:r>
              <a:rPr lang="en-US" altLang="en-US" sz="2600" b="1" dirty="0"/>
              <a:t>Email: </a:t>
            </a:r>
            <a:r>
              <a:rPr lang="en-US" altLang="en-US" sz="2600" b="1" dirty="0">
                <a:hlinkClick r:id="rId4"/>
              </a:rPr>
              <a:t>cspalmquist@gmail.com</a:t>
            </a:r>
            <a:r>
              <a:rPr lang="en-US" altLang="en-US" sz="2600" b="1" dirty="0"/>
              <a:t> </a:t>
            </a:r>
          </a:p>
          <a:p>
            <a:pPr>
              <a:lnSpc>
                <a:spcPct val="90000"/>
              </a:lnSpc>
            </a:pPr>
            <a:r>
              <a:rPr lang="en-US" altLang="en-US" sz="2600" b="1" dirty="0"/>
              <a:t>Phone: 630-779-0836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2600" b="1" dirty="0"/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600" b="1" dirty="0"/>
              <a:t>USAT Paratriathlon </a:t>
            </a:r>
          </a:p>
          <a:p>
            <a:pPr>
              <a:lnSpc>
                <a:spcPct val="90000"/>
              </a:lnSpc>
            </a:pPr>
            <a:r>
              <a:rPr lang="en-US" altLang="en-US" sz="2600" b="1" dirty="0"/>
              <a:t>Website: </a:t>
            </a:r>
            <a:r>
              <a:rPr lang="en-US" altLang="en-US" sz="2600" b="1" dirty="0">
                <a:hlinkClick r:id="rId5"/>
              </a:rPr>
              <a:t>www.usaparatriathlon.org</a:t>
            </a:r>
            <a:endParaRPr lang="en-US" altLang="en-US" sz="2600" b="1" dirty="0"/>
          </a:p>
          <a:p>
            <a:pPr>
              <a:lnSpc>
                <a:spcPct val="90000"/>
              </a:lnSpc>
            </a:pPr>
            <a:r>
              <a:rPr lang="en-US" altLang="en-US" sz="2600" b="1" dirty="0"/>
              <a:t>Email: </a:t>
            </a:r>
            <a:r>
              <a:rPr lang="en-US" altLang="en-US" sz="2400" b="1" dirty="0">
                <a:hlinkClick r:id="rId6"/>
              </a:rPr>
              <a:t>paratriathlon@usatriathlon.org</a:t>
            </a:r>
            <a:endParaRPr lang="en-US" altLang="en-US" sz="2600" b="1" dirty="0"/>
          </a:p>
        </p:txBody>
      </p:sp>
      <p:sp>
        <p:nvSpPr>
          <p:cNvPr id="71" name="Slide Number Placeholder 4">
            <a:extLst>
              <a:ext uri="{FF2B5EF4-FFF2-40B4-BE49-F238E27FC236}">
                <a16:creationId xmlns:a16="http://schemas.microsoft.com/office/drawing/2014/main" id="{A2420884-7156-48D9-B06E-F382337E0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64966" y="6827837"/>
            <a:ext cx="2352146" cy="402483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fld id="{17762336-7E9D-4397-AF85-5291C0BBF7DB}" type="slidenum">
              <a:rPr lang="en-US" smtClean="0"/>
              <a:pPr>
                <a:spcAft>
                  <a:spcPts val="600"/>
                </a:spcAft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588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712" y="1493837"/>
            <a:ext cx="4452277" cy="762000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History of Paratriathlon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9711" y="2257133"/>
            <a:ext cx="4716595" cy="49890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Governed by World Triathlon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2010:  ITU and IPC announced Paratriathlon debut at Rio 2016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2010:  USAT Paratriathlon begins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2016:  Rio (4 USA medals,             2 Gold, 1 Silver, 1 Bronze)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2021: Tokyo (5 USA medals,         3 Gold, 2 Silver)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2024: Paris (8 USA medals,           3 Gold, 3 Silver, 2 Bronze)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2028: LA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2032: Brisbane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 dirty="0"/>
          </a:p>
          <a:p>
            <a:pPr marL="0" indent="0">
              <a:lnSpc>
                <a:spcPct val="90000"/>
              </a:lnSpc>
              <a:buNone/>
            </a:pP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4F5C53-16DE-4EB1-8EC5-8C54B7FCCA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30" r="33371" b="-2"/>
          <a:stretch/>
        </p:blipFill>
        <p:spPr>
          <a:xfrm>
            <a:off x="5124318" y="1763925"/>
            <a:ext cx="4452276" cy="4989036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64966" y="6827837"/>
            <a:ext cx="2352146" cy="402483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2F2A4DB3-3207-4D3F-AD52-F6A398DD822A}" type="slidenum">
              <a:rPr lang="en-US" smtClean="0"/>
              <a:pPr>
                <a:spcAft>
                  <a:spcPts val="600"/>
                </a:spcAft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516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811712" y="1479284"/>
            <a:ext cx="5268913" cy="762000"/>
          </a:xfrm>
        </p:spPr>
        <p:txBody>
          <a:bodyPr vert="horz" lIns="100794" tIns="50397" rIns="100794" bIns="50397" rtlCol="0" anchor="ctr">
            <a:normAutofit/>
          </a:bodyPr>
          <a:lstStyle/>
          <a:p>
            <a:r>
              <a:rPr lang="en-US" sz="28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Paralympic Development Pathway</a:t>
            </a:r>
          </a:p>
        </p:txBody>
      </p:sp>
      <p:pic>
        <p:nvPicPr>
          <p:cNvPr id="5" name="Content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327" y="1633958"/>
            <a:ext cx="4188872" cy="54224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90740" y="2091580"/>
            <a:ext cx="5268913" cy="4989036"/>
          </a:xfrm>
          <a:prstGeom prst="rect">
            <a:avLst/>
          </a:prstGeom>
        </p:spPr>
        <p:txBody>
          <a:bodyPr vert="horz" lIns="100794" tIns="50397" rIns="100794" bIns="50397" rtlCol="0">
            <a:normAutofit fontScale="92500" lnSpcReduction="10000"/>
          </a:bodyPr>
          <a:lstStyle/>
          <a:p>
            <a:pPr defTabSz="1007943" hangingPunct="1">
              <a:spcBef>
                <a:spcPct val="20000"/>
              </a:spcBef>
              <a:buFont typeface="Arial" pitchFamily="34" charset="0"/>
            </a:pPr>
            <a:r>
              <a:rPr lang="en-US" altLang="en-US" sz="1500" b="1" u="sng" dirty="0">
                <a:solidFill>
                  <a:schemeClr val="tx1"/>
                </a:solidFill>
              </a:rPr>
              <a:t>Youth/Junior/College Development</a:t>
            </a:r>
          </a:p>
          <a:p>
            <a:pPr marL="285750" indent="-285750" defTabSz="1007943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en-US" sz="1500" dirty="0">
                <a:solidFill>
                  <a:schemeClr val="tx1"/>
                </a:solidFill>
              </a:rPr>
              <a:t>USAT Para Junior/U23 Development Team</a:t>
            </a:r>
          </a:p>
          <a:p>
            <a:pPr marL="285750" indent="-285750" defTabSz="1007943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en-US" sz="1500" dirty="0">
                <a:solidFill>
                  <a:schemeClr val="tx1"/>
                </a:solidFill>
              </a:rPr>
              <a:t>USAT Youth and Junior Nationals (ages 7-18)</a:t>
            </a:r>
          </a:p>
          <a:p>
            <a:pPr marL="285750" indent="-285750" defTabSz="1007943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en-US" sz="1500" dirty="0">
                <a:solidFill>
                  <a:schemeClr val="tx1"/>
                </a:solidFill>
              </a:rPr>
              <a:t>Collegiate Club Nationals</a:t>
            </a:r>
          </a:p>
          <a:p>
            <a:pPr defTabSz="1007943" hangingPunct="1">
              <a:spcBef>
                <a:spcPct val="20000"/>
              </a:spcBef>
              <a:buFont typeface="Arial" pitchFamily="34" charset="0"/>
            </a:pPr>
            <a:endParaRPr lang="en-US" altLang="en-US" sz="1500" dirty="0">
              <a:solidFill>
                <a:schemeClr val="tx1"/>
              </a:solidFill>
            </a:endParaRPr>
          </a:p>
          <a:p>
            <a:pPr marL="25445" defTabSz="1007943" hangingPunct="1">
              <a:spcBef>
                <a:spcPct val="20000"/>
              </a:spcBef>
              <a:buClrTx/>
              <a:buSzTx/>
              <a:buFont typeface="Arial" pitchFamily="34" charset="0"/>
            </a:pPr>
            <a:r>
              <a:rPr lang="en-US" altLang="en-US" sz="1500" b="1" u="sng" dirty="0">
                <a:solidFill>
                  <a:schemeClr val="tx1"/>
                </a:solidFill>
              </a:rPr>
              <a:t>USAT Paratriathlon Nationals </a:t>
            </a:r>
          </a:p>
          <a:p>
            <a:pPr marL="311195" indent="-285750" defTabSz="1007943" hangingPunct="1">
              <a:spcBef>
                <a:spcPct val="20000"/>
              </a:spcBef>
              <a:buClrTx/>
              <a:buSzTx/>
              <a:buFont typeface="Arial" pitchFamily="34" charset="0"/>
              <a:buChar char="•"/>
            </a:pPr>
            <a:r>
              <a:rPr lang="en-US" altLang="en-US" sz="1500" dirty="0">
                <a:solidFill>
                  <a:schemeClr val="tx1"/>
                </a:solidFill>
              </a:rPr>
              <a:t>Ages 16 and older</a:t>
            </a:r>
          </a:p>
          <a:p>
            <a:pPr marL="311195" indent="-285750" defTabSz="1007943" hangingPunct="1">
              <a:spcBef>
                <a:spcPct val="20000"/>
              </a:spcBef>
              <a:buClrTx/>
              <a:buSzTx/>
              <a:buFont typeface="Arial" pitchFamily="34" charset="0"/>
              <a:buChar char="•"/>
            </a:pPr>
            <a:r>
              <a:rPr lang="en-US" altLang="en-US" sz="1500" dirty="0">
                <a:solidFill>
                  <a:schemeClr val="tx1"/>
                </a:solidFill>
              </a:rPr>
              <a:t>Paratriathlon Championship Division and ATD1 Division</a:t>
            </a:r>
          </a:p>
          <a:p>
            <a:pPr marL="25445" defTabSz="1007943" hangingPunct="1">
              <a:spcBef>
                <a:spcPct val="20000"/>
              </a:spcBef>
              <a:buClrTx/>
              <a:buSzTx/>
              <a:buFont typeface="Arial" pitchFamily="34" charset="0"/>
            </a:pPr>
            <a:endParaRPr lang="en-US" altLang="en-US" sz="1500" dirty="0">
              <a:solidFill>
                <a:schemeClr val="tx1"/>
              </a:solidFill>
            </a:endParaRPr>
          </a:p>
          <a:p>
            <a:pPr marL="25445" defTabSz="1007943" hangingPunct="1">
              <a:spcBef>
                <a:spcPct val="20000"/>
              </a:spcBef>
              <a:buClrTx/>
              <a:buSzTx/>
              <a:buFont typeface="Arial" pitchFamily="34" charset="0"/>
            </a:pPr>
            <a:r>
              <a:rPr lang="en-US" altLang="en-US" sz="1500" b="1" u="sng" dirty="0">
                <a:solidFill>
                  <a:schemeClr val="tx1"/>
                </a:solidFill>
              </a:rPr>
              <a:t>Development </a:t>
            </a:r>
          </a:p>
          <a:p>
            <a:pPr marL="311195" indent="-285750" defTabSz="1007943" hangingPunct="1">
              <a:spcBef>
                <a:spcPct val="20000"/>
              </a:spcBef>
              <a:buClrTx/>
              <a:buSzTx/>
              <a:buFont typeface="Arial" pitchFamily="34" charset="0"/>
              <a:buChar char="•"/>
            </a:pPr>
            <a:r>
              <a:rPr lang="en-US" altLang="en-US" sz="1500" dirty="0">
                <a:solidFill>
                  <a:schemeClr val="tx1"/>
                </a:solidFill>
              </a:rPr>
              <a:t>Virtual Combine</a:t>
            </a:r>
          </a:p>
          <a:p>
            <a:pPr marL="311195" indent="-285750" defTabSz="1007943" hangingPunct="1">
              <a:spcBef>
                <a:spcPct val="20000"/>
              </a:spcBef>
              <a:buClrTx/>
              <a:buSzTx/>
              <a:buFont typeface="Arial" pitchFamily="34" charset="0"/>
              <a:buChar char="•"/>
            </a:pPr>
            <a:r>
              <a:rPr lang="en-US" altLang="en-US" sz="1500" dirty="0">
                <a:solidFill>
                  <a:schemeClr val="tx1"/>
                </a:solidFill>
              </a:rPr>
              <a:t>Talent ID Camps</a:t>
            </a:r>
          </a:p>
          <a:p>
            <a:pPr marL="311195" indent="-285750" defTabSz="1007943" hangingPunct="1">
              <a:spcBef>
                <a:spcPct val="20000"/>
              </a:spcBef>
              <a:buClrTx/>
              <a:buSzTx/>
              <a:buFont typeface="Arial" pitchFamily="34" charset="0"/>
              <a:buChar char="•"/>
            </a:pPr>
            <a:r>
              <a:rPr lang="en-US" altLang="en-US" sz="1500" dirty="0">
                <a:solidFill>
                  <a:schemeClr val="tx1"/>
                </a:solidFill>
              </a:rPr>
              <a:t>USAT Paratriathlon Development Team (U23)</a:t>
            </a:r>
          </a:p>
          <a:p>
            <a:pPr marL="311195" indent="-285750" defTabSz="1007943" hangingPunct="1">
              <a:spcBef>
                <a:spcPct val="20000"/>
              </a:spcBef>
              <a:buClrTx/>
              <a:buSzTx/>
              <a:buFont typeface="Arial" pitchFamily="34" charset="0"/>
              <a:buChar char="•"/>
            </a:pPr>
            <a:r>
              <a:rPr lang="en-US" altLang="en-US" sz="1500" dirty="0">
                <a:solidFill>
                  <a:schemeClr val="tx1"/>
                </a:solidFill>
              </a:rPr>
              <a:t>Para Development Series Races</a:t>
            </a:r>
          </a:p>
          <a:p>
            <a:pPr marL="25445" defTabSz="1007943" hangingPunct="1">
              <a:spcBef>
                <a:spcPct val="20000"/>
              </a:spcBef>
              <a:buClrTx/>
              <a:buSzTx/>
              <a:buFont typeface="Arial" pitchFamily="34" charset="0"/>
            </a:pPr>
            <a:endParaRPr lang="en-US" altLang="en-US" sz="1500" dirty="0">
              <a:solidFill>
                <a:schemeClr val="tx1"/>
              </a:solidFill>
            </a:endParaRPr>
          </a:p>
          <a:p>
            <a:pPr marL="25445" defTabSz="1007943" hangingPunct="1">
              <a:spcBef>
                <a:spcPct val="20000"/>
              </a:spcBef>
              <a:buClrTx/>
              <a:buSzTx/>
              <a:buFont typeface="Arial" pitchFamily="34" charset="0"/>
            </a:pPr>
            <a:r>
              <a:rPr lang="en-US" altLang="en-US" sz="1500" b="1" u="sng" dirty="0">
                <a:solidFill>
                  <a:schemeClr val="tx1"/>
                </a:solidFill>
              </a:rPr>
              <a:t>National Team</a:t>
            </a:r>
          </a:p>
          <a:p>
            <a:pPr marL="311195" indent="-285750" defTabSz="1007943" hangingPunct="1">
              <a:spcBef>
                <a:spcPct val="20000"/>
              </a:spcBef>
              <a:buClrTx/>
              <a:buSzTx/>
              <a:buFont typeface="Arial" pitchFamily="34" charset="0"/>
              <a:buChar char="•"/>
            </a:pPr>
            <a:r>
              <a:rPr lang="en-US" altLang="en-US" sz="1500" dirty="0">
                <a:solidFill>
                  <a:schemeClr val="tx1"/>
                </a:solidFill>
              </a:rPr>
              <a:t>OTPC Residency Program</a:t>
            </a:r>
          </a:p>
          <a:p>
            <a:pPr marL="311195" indent="-285750" defTabSz="1007943" hangingPunct="1">
              <a:spcBef>
                <a:spcPct val="20000"/>
              </a:spcBef>
              <a:buClrTx/>
              <a:buSzTx/>
              <a:buFont typeface="Arial" pitchFamily="34" charset="0"/>
              <a:buChar char="•"/>
            </a:pPr>
            <a:r>
              <a:rPr lang="en-US" altLang="en-US" sz="1500" dirty="0">
                <a:solidFill>
                  <a:schemeClr val="tx1"/>
                </a:solidFill>
              </a:rPr>
              <a:t>High Performance Camps, Benefits</a:t>
            </a:r>
          </a:p>
          <a:p>
            <a:pPr marL="311195" indent="-285750" defTabSz="1007943" hangingPunct="1">
              <a:spcBef>
                <a:spcPct val="20000"/>
              </a:spcBef>
              <a:buClrTx/>
              <a:buSzTx/>
              <a:buFont typeface="Arial" pitchFamily="34" charset="0"/>
              <a:buChar char="•"/>
            </a:pPr>
            <a:r>
              <a:rPr lang="en-US" altLang="en-US" sz="1500" dirty="0">
                <a:solidFill>
                  <a:schemeClr val="tx1"/>
                </a:solidFill>
              </a:rPr>
              <a:t>National and International Racing</a:t>
            </a:r>
          </a:p>
          <a:p>
            <a:pPr marL="311195" indent="-285750" defTabSz="1007943" hangingPunct="1">
              <a:spcBef>
                <a:spcPct val="20000"/>
              </a:spcBef>
              <a:buClrTx/>
              <a:buSzTx/>
              <a:buFont typeface="Arial" pitchFamily="34" charset="0"/>
              <a:buChar char="•"/>
            </a:pPr>
            <a:r>
              <a:rPr lang="en-US" altLang="en-US" sz="1500" dirty="0">
                <a:solidFill>
                  <a:schemeClr val="tx1"/>
                </a:solidFill>
              </a:rPr>
              <a:t>Paris2024, LA2028, Brisbane2032 Paralympic Pipeline</a:t>
            </a:r>
          </a:p>
          <a:p>
            <a:pPr marL="25445" defTabSz="1007943" hangingPunct="1">
              <a:spcBef>
                <a:spcPct val="20000"/>
              </a:spcBef>
              <a:buClrTx/>
              <a:buSzTx/>
              <a:buFont typeface="Arial" pitchFamily="34" charset="0"/>
            </a:pPr>
            <a:br>
              <a:rPr lang="en-US" altLang="en-US" sz="1500" dirty="0">
                <a:solidFill>
                  <a:schemeClr val="tx1"/>
                </a:solidFill>
              </a:rPr>
            </a:br>
            <a:endParaRPr lang="en-US" altLang="en-US" sz="1500" dirty="0">
              <a:solidFill>
                <a:schemeClr val="tx1"/>
              </a:solidFill>
            </a:endParaRPr>
          </a:p>
          <a:p>
            <a:pPr defTabSz="1007943" hangingPunct="1">
              <a:spcBef>
                <a:spcPct val="20000"/>
              </a:spcBef>
              <a:buFont typeface="Arial" pitchFamily="34" charset="0"/>
            </a:pP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64966" y="6827837"/>
            <a:ext cx="2352146" cy="402483"/>
          </a:xfrm>
        </p:spPr>
        <p:txBody>
          <a:bodyPr vert="horz" lIns="100794" tIns="50397" rIns="100794" bIns="50397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2F2A4DB3-3207-4D3F-AD52-F6A398DD822A}" type="slidenum">
              <a:rPr lang="en-US" smtClean="0"/>
              <a:pPr>
                <a:spcAft>
                  <a:spcPts val="600"/>
                </a:spcAft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297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2A4DB3-3207-4D3F-AD52-F6A398DD822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3512" y="1334345"/>
            <a:ext cx="6752166" cy="9064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</a:rPr>
              <a:t>USAT Paratriathlon Race Divisions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39712" y="2240808"/>
            <a:ext cx="7239000" cy="4989512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  <a:buSzPct val="70000"/>
              <a:buFontTx/>
              <a:buNone/>
            </a:pPr>
            <a:r>
              <a:rPr lang="en-US" altLang="en-US" sz="2400" dirty="0">
                <a:solidFill>
                  <a:srgbClr val="010000"/>
                </a:solidFill>
                <a:highlight>
                  <a:srgbClr val="00FFFF"/>
                </a:highlight>
                <a:latin typeface="+mn-lt"/>
              </a:rPr>
              <a:t>Sprint distance:  750m swim, 20km bike, 5km run</a:t>
            </a:r>
            <a:endParaRPr lang="en-US" altLang="en-US" sz="2400" dirty="0">
              <a:solidFill>
                <a:srgbClr val="010000"/>
              </a:solidFill>
              <a:latin typeface="+mn-lt"/>
            </a:endParaRPr>
          </a:p>
          <a:p>
            <a:pPr>
              <a:buClr>
                <a:schemeClr val="accent1"/>
              </a:buClr>
              <a:buSzPct val="70000"/>
              <a:buFontTx/>
              <a:buNone/>
            </a:pPr>
            <a:r>
              <a:rPr lang="en-US" altLang="en-US" sz="2800" b="1" dirty="0">
                <a:solidFill>
                  <a:srgbClr val="010000"/>
                </a:solidFill>
                <a:latin typeface="+mn-lt"/>
              </a:rPr>
              <a:t>Championship Paratriathlon </a:t>
            </a:r>
          </a:p>
          <a:p>
            <a:pPr>
              <a:buClr>
                <a:srgbClr val="002060"/>
              </a:buClr>
              <a:buSzPct val="70000"/>
            </a:pPr>
            <a:r>
              <a:rPr lang="en-US" altLang="en-US" sz="2400" dirty="0">
                <a:solidFill>
                  <a:srgbClr val="010000"/>
                </a:solidFill>
                <a:latin typeface="+mn-lt"/>
              </a:rPr>
              <a:t>Paratriathletes who choose to follow </a:t>
            </a:r>
            <a:r>
              <a:rPr lang="en-US" altLang="en-US" sz="2400" b="1" dirty="0">
                <a:solidFill>
                  <a:srgbClr val="010000"/>
                </a:solidFill>
                <a:latin typeface="+mn-lt"/>
              </a:rPr>
              <a:t>USAT and World Triathlon Competition Rules</a:t>
            </a:r>
          </a:p>
          <a:p>
            <a:pPr>
              <a:buClr>
                <a:srgbClr val="002060"/>
              </a:buClr>
              <a:buSzPct val="70000"/>
            </a:pPr>
            <a:r>
              <a:rPr lang="en-US" altLang="en-US" sz="2400" dirty="0">
                <a:solidFill>
                  <a:srgbClr val="010000"/>
                </a:solidFill>
                <a:latin typeface="+mn-lt"/>
              </a:rPr>
              <a:t>Must </a:t>
            </a:r>
            <a:r>
              <a:rPr lang="en-US" altLang="en-US" sz="2400" b="1" dirty="0">
                <a:solidFill>
                  <a:srgbClr val="010000"/>
                </a:solidFill>
                <a:latin typeface="+mn-lt"/>
              </a:rPr>
              <a:t>classify</a:t>
            </a:r>
            <a:r>
              <a:rPr lang="en-US" altLang="en-US" sz="2400" dirty="0">
                <a:solidFill>
                  <a:srgbClr val="010000"/>
                </a:solidFill>
                <a:latin typeface="+mn-lt"/>
              </a:rPr>
              <a:t> into one of the competition categories (PTWC, PTS2-5, PTVI)</a:t>
            </a:r>
          </a:p>
          <a:p>
            <a:pPr>
              <a:buClr>
                <a:schemeClr val="accent1"/>
              </a:buClr>
              <a:buSzPct val="70000"/>
              <a:buFontTx/>
              <a:buNone/>
            </a:pPr>
            <a:r>
              <a:rPr lang="en-US" altLang="en-US" sz="2800" b="1" dirty="0">
                <a:solidFill>
                  <a:srgbClr val="010000"/>
                </a:solidFill>
                <a:latin typeface="+mn-lt"/>
              </a:rPr>
              <a:t>ATD1 (</a:t>
            </a:r>
            <a:r>
              <a:rPr lang="en-US" altLang="en-US" sz="2800" dirty="0">
                <a:solidFill>
                  <a:srgbClr val="010000"/>
                </a:solidFill>
                <a:latin typeface="+mn-lt"/>
              </a:rPr>
              <a:t>formerly PC Open</a:t>
            </a:r>
            <a:r>
              <a:rPr lang="en-US" altLang="en-US" sz="2800" b="1" dirty="0">
                <a:solidFill>
                  <a:srgbClr val="010000"/>
                </a:solidFill>
                <a:latin typeface="+mn-lt"/>
              </a:rPr>
              <a:t>)</a:t>
            </a:r>
          </a:p>
          <a:p>
            <a:pPr>
              <a:buClr>
                <a:srgbClr val="002060"/>
              </a:buClr>
              <a:buSzPct val="70000"/>
            </a:pPr>
            <a:r>
              <a:rPr lang="en-US" altLang="en-US" sz="2400" dirty="0">
                <a:solidFill>
                  <a:srgbClr val="010000"/>
                </a:solidFill>
                <a:latin typeface="+mn-lt"/>
              </a:rPr>
              <a:t>Those with a disability who do not wish to follow the rules of the Paratriathlon division OR do not fit into one of the competition categories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339" y="2789237"/>
            <a:ext cx="2343150" cy="2926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5370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CC5256-C204-4B30-96D6-FDBBD661C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84560A-F9CA-974C-A9F0-2AA199C487C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463AB2-47B0-4488-A444-1ECD8E0FF7C1}"/>
              </a:ext>
            </a:extLst>
          </p:cNvPr>
          <p:cNvSpPr/>
          <p:nvPr/>
        </p:nvSpPr>
        <p:spPr>
          <a:xfrm>
            <a:off x="392112" y="1823493"/>
            <a:ext cx="9525000" cy="493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Championship Paratriathlon Classification Categories</a:t>
            </a:r>
            <a:endParaRPr lang="en-US" sz="1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658B7F-B5DB-4079-90E6-BC8392FDCB8D}"/>
              </a:ext>
            </a:extLst>
          </p:cNvPr>
          <p:cNvSpPr txBox="1"/>
          <p:nvPr/>
        </p:nvSpPr>
        <p:spPr>
          <a:xfrm>
            <a:off x="544512" y="2636837"/>
            <a:ext cx="8458200" cy="3355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PTWC1: Handcycle/wheelchair, most impaired </a:t>
            </a:r>
          </a:p>
          <a:p>
            <a:r>
              <a:rPr lang="en-US" sz="2000" dirty="0">
                <a:solidFill>
                  <a:schemeClr val="tx1"/>
                </a:solidFill>
              </a:rPr>
              <a:t>PTWC2: Handcycle/wheelchair, less impaired 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PTS2: Standing, Severely Impaired  </a:t>
            </a:r>
          </a:p>
          <a:p>
            <a:r>
              <a:rPr lang="en-US" sz="2000" dirty="0">
                <a:solidFill>
                  <a:schemeClr val="tx1"/>
                </a:solidFill>
              </a:rPr>
              <a:t>PTS3: Standing, Significantly Impaired</a:t>
            </a:r>
          </a:p>
          <a:p>
            <a:r>
              <a:rPr lang="en-US" sz="2000" dirty="0">
                <a:solidFill>
                  <a:schemeClr val="tx1"/>
                </a:solidFill>
              </a:rPr>
              <a:t>PTS4: Standing, Moderately Impaired</a:t>
            </a:r>
          </a:p>
          <a:p>
            <a:r>
              <a:rPr lang="en-US" sz="2000" dirty="0">
                <a:solidFill>
                  <a:schemeClr val="tx1"/>
                </a:solidFill>
              </a:rPr>
              <a:t>PTS5: Standing, Mildly Impaired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PTVI1: Visually Impaired, Completely Blind</a:t>
            </a:r>
          </a:p>
          <a:p>
            <a:r>
              <a:rPr lang="en-US" sz="2000" dirty="0">
                <a:solidFill>
                  <a:schemeClr val="tx1"/>
                </a:solidFill>
              </a:rPr>
              <a:t>PTVI2: Severe, Partially-Sighted</a:t>
            </a:r>
          </a:p>
          <a:p>
            <a:r>
              <a:rPr lang="en-US" sz="2000" dirty="0">
                <a:solidFill>
                  <a:schemeClr val="tx1"/>
                </a:solidFill>
              </a:rPr>
              <a:t>PTVI3: Less Severe, Partially-Sighted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75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CC5256-C204-4B30-96D6-FDBBD661C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84560A-F9CA-974C-A9F0-2AA199C487C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463AB2-47B0-4488-A444-1ECD8E0FF7C1}"/>
              </a:ext>
            </a:extLst>
          </p:cNvPr>
          <p:cNvSpPr/>
          <p:nvPr/>
        </p:nvSpPr>
        <p:spPr>
          <a:xfrm>
            <a:off x="392112" y="1823493"/>
            <a:ext cx="9525000" cy="493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Championship Paratriathlon Wheelchair Categories</a:t>
            </a:r>
            <a:endParaRPr lang="en-US" sz="1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658B7F-B5DB-4079-90E6-BC8392FDCB8D}"/>
              </a:ext>
            </a:extLst>
          </p:cNvPr>
          <p:cNvSpPr txBox="1"/>
          <p:nvPr/>
        </p:nvSpPr>
        <p:spPr>
          <a:xfrm>
            <a:off x="544512" y="2636837"/>
            <a:ext cx="8991600" cy="3870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tx1"/>
                </a:solidFill>
              </a:rPr>
              <a:t>These athletes race with a handcycle and a racing wheelchair.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PTWC1: Handcycle/wheelchair, most impaired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Paralysis of lower body, loss of core strength, may also have upper body impairments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Multiple impairments and/or loss of use of core muscles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PTWC2: Handcycle/wheelchair, less impaired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Have core muscles and control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Double leg amputees, spina bifida,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295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CC5256-C204-4B30-96D6-FDBBD661C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84560A-F9CA-974C-A9F0-2AA199C487C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463AB2-47B0-4488-A444-1ECD8E0FF7C1}"/>
              </a:ext>
            </a:extLst>
          </p:cNvPr>
          <p:cNvSpPr/>
          <p:nvPr/>
        </p:nvSpPr>
        <p:spPr>
          <a:xfrm>
            <a:off x="382676" y="1493837"/>
            <a:ext cx="9525000" cy="493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Paratriathlon Standing/Ambulatory Categories</a:t>
            </a:r>
            <a:endParaRPr lang="en-US" sz="1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658B7F-B5DB-4079-90E6-BC8392FDCB8D}"/>
              </a:ext>
            </a:extLst>
          </p:cNvPr>
          <p:cNvSpPr txBox="1"/>
          <p:nvPr/>
        </p:nvSpPr>
        <p:spPr>
          <a:xfrm>
            <a:off x="418617" y="2017547"/>
            <a:ext cx="8458200" cy="5359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tx1"/>
                </a:solidFill>
              </a:rPr>
              <a:t>These athletes race with an upright bike and run the run with prosthetics, braces and/or crutches.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pPr lvl="3"/>
            <a:r>
              <a:rPr lang="en-US" sz="2000" b="1" dirty="0">
                <a:solidFill>
                  <a:schemeClr val="tx1"/>
                </a:solidFill>
              </a:rPr>
              <a:t>PTS2</a:t>
            </a:r>
            <a:r>
              <a:rPr lang="en-US" sz="2000" dirty="0">
                <a:solidFill>
                  <a:schemeClr val="tx1"/>
                </a:solidFill>
              </a:rPr>
              <a:t>: Standing, Severely Impaired </a:t>
            </a:r>
          </a:p>
          <a:p>
            <a:pPr marL="1206411" lvl="3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Double leg amputees</a:t>
            </a:r>
          </a:p>
          <a:p>
            <a:pPr marL="1206411" lvl="3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“Above the Knee” Amputees (AKs)</a:t>
            </a:r>
          </a:p>
          <a:p>
            <a:pPr marL="1206411" lvl="3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Multiple impairments </a:t>
            </a:r>
          </a:p>
          <a:p>
            <a:pPr lvl="3"/>
            <a:r>
              <a:rPr lang="en-US" sz="2000" b="1" dirty="0">
                <a:solidFill>
                  <a:schemeClr val="tx1"/>
                </a:solidFill>
              </a:rPr>
              <a:t>PTS3</a:t>
            </a:r>
            <a:r>
              <a:rPr lang="en-US" sz="2000" dirty="0">
                <a:solidFill>
                  <a:schemeClr val="tx1"/>
                </a:solidFill>
              </a:rPr>
              <a:t>: Standing, Significantly Impaired</a:t>
            </a:r>
          </a:p>
          <a:p>
            <a:pPr marL="1206411" lvl="3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Multiple limb impairments</a:t>
            </a:r>
          </a:p>
          <a:p>
            <a:pPr marL="1206411" lvl="3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Cerebral Palsy</a:t>
            </a:r>
          </a:p>
          <a:p>
            <a:pPr marL="1206411" lvl="3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Congenital limb deficiencies</a:t>
            </a:r>
          </a:p>
          <a:p>
            <a:pPr lvl="3"/>
            <a:r>
              <a:rPr lang="en-US" sz="2000" b="1" dirty="0">
                <a:solidFill>
                  <a:schemeClr val="tx1"/>
                </a:solidFill>
              </a:rPr>
              <a:t>PTS4</a:t>
            </a:r>
            <a:r>
              <a:rPr lang="en-US" sz="2000" dirty="0">
                <a:solidFill>
                  <a:schemeClr val="tx1"/>
                </a:solidFill>
              </a:rPr>
              <a:t>: Standing, Moderately Impaired</a:t>
            </a:r>
          </a:p>
          <a:p>
            <a:pPr marL="1206411" lvl="3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“Below the Knee” amputees (BKs)</a:t>
            </a:r>
          </a:p>
          <a:p>
            <a:pPr marL="1206411" lvl="3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Single arm impairments (amputation, nerve damage)</a:t>
            </a:r>
          </a:p>
          <a:p>
            <a:pPr lvl="3"/>
            <a:r>
              <a:rPr lang="en-US" sz="2000" b="1" dirty="0">
                <a:solidFill>
                  <a:schemeClr val="tx1"/>
                </a:solidFill>
              </a:rPr>
              <a:t>PTS5</a:t>
            </a:r>
            <a:r>
              <a:rPr lang="en-US" sz="2000" dirty="0">
                <a:solidFill>
                  <a:schemeClr val="tx1"/>
                </a:solidFill>
              </a:rPr>
              <a:t>: Standing, Mildly Impaired</a:t>
            </a:r>
          </a:p>
          <a:p>
            <a:pPr marL="1206411" lvl="3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Mild congenital limb deficiencies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611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CC5256-C204-4B30-96D6-FDBBD661C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84560A-F9CA-974C-A9F0-2AA199C487C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463AB2-47B0-4488-A444-1ECD8E0FF7C1}"/>
              </a:ext>
            </a:extLst>
          </p:cNvPr>
          <p:cNvSpPr/>
          <p:nvPr/>
        </p:nvSpPr>
        <p:spPr>
          <a:xfrm>
            <a:off x="356115" y="1525725"/>
            <a:ext cx="9525000" cy="493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Paratriathlon Visually Impaired Categories</a:t>
            </a:r>
            <a:endParaRPr lang="en-US" sz="1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658B7F-B5DB-4079-90E6-BC8392FDCB8D}"/>
              </a:ext>
            </a:extLst>
          </p:cNvPr>
          <p:cNvSpPr txBox="1"/>
          <p:nvPr/>
        </p:nvSpPr>
        <p:spPr>
          <a:xfrm>
            <a:off x="391236" y="2139321"/>
            <a:ext cx="9449675" cy="4614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tx1"/>
                </a:solidFill>
              </a:rPr>
              <a:t>These athletes must race with one guide throughout a triathlon. They must be tethered to the guide during the swim and run, and they must ride a tandem during the bike.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chemeClr val="tx1"/>
                </a:solidFill>
              </a:rPr>
              <a:t>PTVI1</a:t>
            </a:r>
            <a:r>
              <a:rPr lang="en-US" sz="2000" dirty="0">
                <a:solidFill>
                  <a:schemeClr val="tx1"/>
                </a:solidFill>
              </a:rPr>
              <a:t>: Visually Impaired, Completely Blind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Little or no sense of light or shapes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Must race with blackout goggles and sunglasses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Head start over other VI categories (M-3:21, W-3:48)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chemeClr val="tx1"/>
                </a:solidFill>
              </a:rPr>
              <a:t>PTVI2</a:t>
            </a:r>
            <a:r>
              <a:rPr lang="en-US" sz="2000" dirty="0">
                <a:solidFill>
                  <a:schemeClr val="tx1"/>
                </a:solidFill>
              </a:rPr>
              <a:t>: Severe, Partially-Sighted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Limited sense of shapes and light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chemeClr val="tx1"/>
                </a:solidFill>
              </a:rPr>
              <a:t>PTVI3</a:t>
            </a:r>
            <a:r>
              <a:rPr lang="en-US" sz="2000" dirty="0">
                <a:solidFill>
                  <a:schemeClr val="tx1"/>
                </a:solidFill>
              </a:rPr>
              <a:t>: Less Severe, Partially-Sighted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Example: Stargardt macular degeneration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980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2A4DB3-3207-4D3F-AD52-F6A398DD822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77812" y="1189037"/>
            <a:ext cx="9525000" cy="126047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ATD1 (</a:t>
            </a:r>
            <a:r>
              <a:rPr lang="en-US" sz="3600" i="1" dirty="0">
                <a:solidFill>
                  <a:schemeClr val="tx2"/>
                </a:solidFill>
              </a:rPr>
              <a:t>formerly PC Open</a:t>
            </a:r>
            <a:r>
              <a:rPr lang="en-US" sz="3600" b="1" dirty="0">
                <a:solidFill>
                  <a:schemeClr val="tx2"/>
                </a:solidFill>
              </a:rPr>
              <a:t>) Racing Divisions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8616" y="2240808"/>
            <a:ext cx="9563100" cy="4989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i="1" dirty="0">
                <a:highlight>
                  <a:srgbClr val="00FFFF"/>
                </a:highlight>
              </a:rPr>
              <a:t>ATD1 races may be subdivided into three competition categories: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ATD1 Wheelchair - </a:t>
            </a:r>
            <a:r>
              <a:rPr lang="en-US" sz="2400" dirty="0"/>
              <a:t>athletes typically use a handcycle for biking and/or racing chair for running.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ATD1 Ambulatory - </a:t>
            </a:r>
            <a:r>
              <a:rPr lang="en-US" sz="2400" dirty="0"/>
              <a:t>athletes have a physical impairment to one of more limbs. They may use an upright bicycle, trike, or handcycle for cycling.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ATD1 Visually Impaired - </a:t>
            </a:r>
            <a:r>
              <a:rPr lang="en-US" sz="2400" dirty="0"/>
              <a:t>athletes race with a guide. They are tethered to the guide during the swim and run. They cycle on a tandem bike piloted by their guide.</a:t>
            </a:r>
          </a:p>
          <a:p>
            <a:pPr marL="0" indent="0">
              <a:buNone/>
            </a:pPr>
            <a:r>
              <a:rPr lang="en-US" sz="2400" i="1" dirty="0"/>
              <a:t>ATD1 allows athletes to use a broader range of equipment combinations.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75905007"/>
      </p:ext>
    </p:extLst>
  </p:cSld>
  <p:clrMapOvr>
    <a:masterClrMapping/>
  </p:clrMapOvr>
</p:sld>
</file>

<file path=ppt/theme/theme1.xml><?xml version="1.0" encoding="utf-8"?>
<a:theme xmlns:a="http://schemas.openxmlformats.org/drawingml/2006/main" name="USAT_Webin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7787</TotalTime>
  <Words>1161</Words>
  <Application>Microsoft Office PowerPoint</Application>
  <PresentationFormat>Custom</PresentationFormat>
  <Paragraphs>179</Paragraphs>
  <Slides>17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(Body)</vt:lpstr>
      <vt:lpstr>Times New Roman</vt:lpstr>
      <vt:lpstr>Wingdings</vt:lpstr>
      <vt:lpstr>USAT_Webinar</vt:lpstr>
      <vt:lpstr>Paratriathlon Overview</vt:lpstr>
      <vt:lpstr>History of Paratriathlon</vt:lpstr>
      <vt:lpstr>Paralympic Development Pathway</vt:lpstr>
      <vt:lpstr>USAT Paratriathlon Race Divisions</vt:lpstr>
      <vt:lpstr>PowerPoint Presentation</vt:lpstr>
      <vt:lpstr>PowerPoint Presentation</vt:lpstr>
      <vt:lpstr>PowerPoint Presentation</vt:lpstr>
      <vt:lpstr>PowerPoint Presentation</vt:lpstr>
      <vt:lpstr>ATD1 (formerly PC Open) Racing Divisions </vt:lpstr>
      <vt:lpstr>Adaptive Triathlon Division</vt:lpstr>
      <vt:lpstr>Racing Opportunities </vt:lpstr>
      <vt:lpstr>USAT Paratriathlon National Qualifier Series</vt:lpstr>
      <vt:lpstr>USAT Youth/Junior Paratriathlon National Championships</vt:lpstr>
      <vt:lpstr>Racing in Local/Regional Triathlons</vt:lpstr>
      <vt:lpstr>PowerPoint Presentation</vt:lpstr>
      <vt:lpstr>PowerPoint Presentation</vt:lpstr>
      <vt:lpstr>Questions?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Paratriathlon 101</dc:title>
  <dc:creator>Chris Palmquist</dc:creator>
  <cp:lastModifiedBy>Chris Palmquist</cp:lastModifiedBy>
  <cp:revision>142</cp:revision>
  <dcterms:created xsi:type="dcterms:W3CDTF">2020-08-01T02:43:00Z</dcterms:created>
  <dcterms:modified xsi:type="dcterms:W3CDTF">2025-04-18T21:47:20Z</dcterms:modified>
</cp:coreProperties>
</file>