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56" r:id="rId5"/>
    <p:sldId id="257" r:id="rId6"/>
    <p:sldId id="258" r:id="rId7"/>
    <p:sldId id="259" r:id="rId8"/>
    <p:sldId id="260" r:id="rId9"/>
    <p:sldId id="272" r:id="rId10"/>
    <p:sldId id="261" r:id="rId11"/>
    <p:sldId id="262" r:id="rId12"/>
    <p:sldId id="263" r:id="rId13"/>
    <p:sldId id="264" r:id="rId14"/>
    <p:sldId id="266" r:id="rId15"/>
    <p:sldId id="267" r:id="rId16"/>
    <p:sldId id="268" r:id="rId17"/>
    <p:sldId id="269" r:id="rId18"/>
    <p:sldId id="273" r:id="rId19"/>
    <p:sldId id="270" r:id="rId20"/>
    <p:sldId id="271" r:id="rId2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2" d="100"/>
          <a:sy n="102" d="100"/>
        </p:scale>
        <p:origin x="91"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0738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 — TITLE
Session: Inclusion in Action: Leading with Integrity in a Shifting Landscape
Date: Wednesday, April 22, 2026  |  EdCon 2026, Cape Cod, MA  |  90-minute Interactive Panel + Peer Learning Session
KARI MILLER-ORTIZ — Session Facilitator, Director of People &amp; Culture, Move United. Paralympic Gold Medalist. Retired U.S. Army Sergeant.
KURT WEAVER — COO, You Can Play. Former COO &amp; Head of Rugby Dev, USA Rugby.
CRAIG TOWLER — Director of Public Policy &amp; Advocacy, CPWD. Board: Disability Law Colorado. Governor's Task Force. Founder, Amputee Concierge.
FACILITATOR: Welcome attendees. Frame this as a genuine conversation, not a scripted panel.</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9 — PANEL QUESTION 3
LEAD: Craig. CPWD, Disability Law Colorado, Governor's Task Force.
LEGALLY: ADA applicability, Section 504, reasonable accommodation, compliance vs. access gap.
ETHICALLY: Mission alignment, psychological safety, inclusive language vs. systems.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11 — SMALL GROUP PEER LEARNING (45–65 min)
KARI: 'Breaking into small groups. Each gets a real scenario. 15 minutes. One spokesperson reports out.'
GROUP A — Inclusion Language Complaint. Kurt circulates (~5 min).
GROUP B — Staff Safety &amp; Hostile Backlash. Kurt circulates (~5 min).
GROUP C — Board Neutrality on Policy. Craig circulates (confirmed). Craig draws on Governor's Task Force experience.
KARI floats across all three.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12 — GROUP A: Inclusion Language Complaint
Kurt circulates. Assign a spokesperson. 15 min. 60-second report-out.</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13 — GROUP B: Staff Safety &amp; Hostile Backlash
Kurt circulates. Assign a spokesperson. 15 min. 60-second report-out.</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14 — GROUP C: Board Neutrality on Policy
Craig circulates (confirmed). Draws on Governor's Task Force experience. 15 min. 60-second report-out.</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15 — 30-DAY ACTION PLAN (75–85 min)
KARI: 'Five minutes to fill this out individually. Then optional 60-second pair share — what is your start?'
START: One thing to start. Be specific — name the person who will help you.
STOP: One thing to stop.
WHO: One person to bring into this conversation.
OBSTACLE: Biggest obstacle and what you will do about it.</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16 — CLOSE (85–90 min)
KURT: One sentence — what gives you hope right now?
CRAIG: One sentence — what gives you hope right now?
KARI: Return to the opening dilemma. 'Here's what I'd tell that org on Monday morning: [answer].'
Final call to action: 'Your action plan is yours. The resource folder is yours. You came here to lead. Go do it.'
QR CODE → resource folder. Due to James by April 9, 2026.
Thank Kurt Weaver and Craig Towler.</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 — ABOUT THIS SESSION
Read aloud: 'How do we uphold our inclusion values when the political, social, and regulatory environment shifts around us?'
Topics: executive orders, nonprofit obligations, mission alignment under public pressure, psychological safety for staff and athletes.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3 — LEARNING OBJECTIVES
1. Analyze which federal policies create legal obligations for nonprofits
2. Develop strategies for staying values-aligned during political tension
3. Apply practical frameworks for day-to-day inclusion work
4. Practice facilitating difficult conversations
5. Build a concrete 30-day action plan</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4 — MEET THE PANEL
KARI MILLER-ORTIZ — Session Facilitator. Director of People &amp; Culture, Move United. Paralympic Gold Medalist. Retired U.S. Army Sergeant.
KURT WEAVER — COO, You Can Play. Former COO and Head of Rugby Dev, USA Rugby. Led LGBTQ+ inclusion across pro and collegiate sport. Front lines of the NHL Pride gear policy reversal.
CRAIG TOWLER — Director of Public Policy &amp; Advocacy, CPWD. Board, Disability Law Colorado. Governor's Task Force on Civil Rights of Coloradans with Disabilities. Founder, Amputee Concierge.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532AE-9937-F29A-EF24-82D53F63CF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B8D938-5A6C-59B6-7811-F12DB036F2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8D7739-E998-B05C-A8F6-B35F1DC9BBCA}"/>
              </a:ext>
            </a:extLst>
          </p:cNvPr>
          <p:cNvSpPr>
            <a:spLocks noGrp="1"/>
          </p:cNvSpPr>
          <p:nvPr>
            <p:ph type="body" idx="1"/>
          </p:nvPr>
        </p:nvSpPr>
        <p:spPr/>
        <p:txBody>
          <a:bodyPr/>
          <a:lstStyle/>
          <a:p>
            <a:r>
              <a:rPr lang="en-US" dirty="0"/>
              <a:t>SLIDE 5 — AGENDA
0–8: Opening Hook. 8–30: Structured Panel. 30–45: Audience Q&amp;A.
45–65: Small Groups. 65–75: Report-Outs. 75–85: Action Plan. 85–90: Close + QR.</a:t>
            </a:r>
          </a:p>
        </p:txBody>
      </p:sp>
      <p:sp>
        <p:nvSpPr>
          <p:cNvPr id="4" name="Slide Number Placeholder 3">
            <a:extLst>
              <a:ext uri="{FF2B5EF4-FFF2-40B4-BE49-F238E27FC236}">
                <a16:creationId xmlns:a16="http://schemas.microsoft.com/office/drawing/2014/main" id="{C1FFD717-FC06-2E1D-681C-12E08BD5A465}"/>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8656445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6 — OPENING HOOK (0–8 minutes)
KARI SCRIPT: 'Here's a real situation. An adaptive sports organization just received a letter from a major funder saying their support is contingent on removing inclusive language about transgender athletes from their website. What do you do on Monday morning?'
Launch live poll. One sentence each — Kurt first, Craig second, Kari anchors last.</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7 — PANEL QUESTION 1 (8–30 min)
LEAD: Kurt. Distinguish legal obligation from informal pressure.
KARI adds: HR and nonprofit compliance. CRAIG adds: Disability civil rights framing.
90 seconds each. Kari synthesizes in one sentence after each exchange.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8 — PANEL QUESTION 2
LEAD: Kurt. USA Rugby, You Can Play, NHL Pride Night and gear ban.
CRAIG adds disability rights lens. KARI adds HR/org perspective.
Prompts: How do you protect staff? When do you push back publicly vs. internally? What does org courage look like when funding is at risk?</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0" y="0"/>
            <a:ext cx="128016" cy="731520"/>
          </a:xfrm>
          <a:prstGeom prst="rect">
            <a:avLst/>
          </a:prstGeom>
          <a:solidFill>
            <a:srgbClr val="00AAE6"/>
          </a:solidFill>
          <a:ln w="12700">
            <a:solidFill>
              <a:srgbClr val="00AAE6"/>
            </a:solidFill>
            <a:prstDash val="solid"/>
          </a:ln>
        </p:spPr>
        <p:txBody>
          <a:bodyPr/>
          <a:lstStyle/>
          <a:p>
            <a:endParaRPr lang="en-US"/>
          </a:p>
        </p:txBody>
      </p:sp>
      <p:sp>
        <p:nvSpPr>
          <p:cNvPr id="3" name="Shape 1"/>
          <p:cNvSpPr/>
          <p:nvPr/>
        </p:nvSpPr>
        <p:spPr>
          <a:xfrm>
            <a:off x="0" y="731520"/>
            <a:ext cx="128016"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0" y="1463040"/>
            <a:ext cx="128016" cy="731520"/>
          </a:xfrm>
          <a:prstGeom prst="rect">
            <a:avLst/>
          </a:prstGeom>
          <a:solidFill>
            <a:srgbClr val="C3191E"/>
          </a:solidFill>
          <a:ln w="12700">
            <a:solidFill>
              <a:srgbClr val="C3191E"/>
            </a:solidFill>
            <a:prstDash val="solid"/>
          </a:ln>
        </p:spPr>
        <p:txBody>
          <a:bodyPr/>
          <a:lstStyle/>
          <a:p>
            <a:endParaRPr lang="en-US"/>
          </a:p>
        </p:txBody>
      </p:sp>
      <p:sp>
        <p:nvSpPr>
          <p:cNvPr id="5" name="Shape 3"/>
          <p:cNvSpPr/>
          <p:nvPr/>
        </p:nvSpPr>
        <p:spPr>
          <a:xfrm>
            <a:off x="0" y="2194560"/>
            <a:ext cx="128016" cy="731520"/>
          </a:xfrm>
          <a:prstGeom prst="rect">
            <a:avLst/>
          </a:prstGeom>
          <a:solidFill>
            <a:srgbClr val="FFFFFF"/>
          </a:solidFill>
          <a:ln w="12700">
            <a:solidFill>
              <a:srgbClr val="FFFFFF"/>
            </a:solidFill>
            <a:prstDash val="solid"/>
          </a:ln>
        </p:spPr>
        <p:txBody>
          <a:bodyPr/>
          <a:lstStyle/>
          <a:p>
            <a:endParaRPr lang="en-US"/>
          </a:p>
        </p:txBody>
      </p:sp>
      <p:sp>
        <p:nvSpPr>
          <p:cNvPr id="6" name="Shape 4"/>
          <p:cNvSpPr/>
          <p:nvPr/>
        </p:nvSpPr>
        <p:spPr>
          <a:xfrm>
            <a:off x="0" y="2926080"/>
            <a:ext cx="128016" cy="731520"/>
          </a:xfrm>
          <a:prstGeom prst="rect">
            <a:avLst/>
          </a:prstGeom>
          <a:solidFill>
            <a:srgbClr val="EB509B"/>
          </a:solidFill>
          <a:ln w="12700">
            <a:solidFill>
              <a:srgbClr val="EB509B"/>
            </a:solidFill>
            <a:prstDash val="solid"/>
          </a:ln>
        </p:spPr>
        <p:txBody>
          <a:bodyPr/>
          <a:lstStyle/>
          <a:p>
            <a:endParaRPr lang="en-US"/>
          </a:p>
        </p:txBody>
      </p:sp>
      <p:sp>
        <p:nvSpPr>
          <p:cNvPr id="7" name="Shape 5"/>
          <p:cNvSpPr/>
          <p:nvPr/>
        </p:nvSpPr>
        <p:spPr>
          <a:xfrm>
            <a:off x="0" y="3657600"/>
            <a:ext cx="128016" cy="731520"/>
          </a:xfrm>
          <a:prstGeom prst="rect">
            <a:avLst/>
          </a:prstGeom>
          <a:solidFill>
            <a:srgbClr val="FFFFFF"/>
          </a:solidFill>
          <a:ln w="12700">
            <a:solidFill>
              <a:srgbClr val="FFFFFF"/>
            </a:solidFill>
            <a:prstDash val="solid"/>
          </a:ln>
        </p:spPr>
        <p:txBody>
          <a:bodyPr/>
          <a:lstStyle/>
          <a:p>
            <a:endParaRPr lang="en-US"/>
          </a:p>
        </p:txBody>
      </p:sp>
      <p:sp>
        <p:nvSpPr>
          <p:cNvPr id="8" name="Shape 6"/>
          <p:cNvSpPr/>
          <p:nvPr/>
        </p:nvSpPr>
        <p:spPr>
          <a:xfrm>
            <a:off x="0" y="4389120"/>
            <a:ext cx="128016" cy="731520"/>
          </a:xfrm>
          <a:prstGeom prst="rect">
            <a:avLst/>
          </a:prstGeom>
          <a:solidFill>
            <a:srgbClr val="0069B4"/>
          </a:solidFill>
          <a:ln w="12700">
            <a:solidFill>
              <a:srgbClr val="0069B4"/>
            </a:solidFill>
            <a:prstDash val="solid"/>
          </a:ln>
        </p:spPr>
        <p:txBody>
          <a:bodyPr/>
          <a:lstStyle/>
          <a:p>
            <a:endParaRPr lang="en-US"/>
          </a:p>
        </p:txBody>
      </p:sp>
      <p:sp>
        <p:nvSpPr>
          <p:cNvPr id="9" name="Text 7"/>
          <p:cNvSpPr/>
          <p:nvPr/>
        </p:nvSpPr>
        <p:spPr>
          <a:xfrm>
            <a:off x="347472" y="294894"/>
            <a:ext cx="8412480" cy="2564892"/>
          </a:xfrm>
          <a:prstGeom prst="rect">
            <a:avLst/>
          </a:prstGeom>
          <a:noFill/>
          <a:ln/>
        </p:spPr>
        <p:txBody>
          <a:bodyPr wrap="square" lIns="0" tIns="0" rIns="0" bIns="0" rtlCol="0" anchor="ctr"/>
          <a:lstStyle/>
          <a:p>
            <a:pPr marL="0" indent="0" algn="l">
              <a:buNone/>
            </a:pPr>
            <a:r>
              <a:rPr lang="en-US" sz="8000" b="1" dirty="0">
                <a:latin typeface="Arial Black" pitchFamily="34" charset="0"/>
                <a:ea typeface="Arial Black" pitchFamily="34" charset="-122"/>
                <a:cs typeface="Arial Black" pitchFamily="34" charset="-120"/>
              </a:rPr>
              <a:t>INCLUSION</a:t>
            </a:r>
            <a:endParaRPr lang="en-US" sz="8000" dirty="0"/>
          </a:p>
          <a:p>
            <a:pPr marL="0" indent="0" algn="l">
              <a:buNone/>
            </a:pPr>
            <a:r>
              <a:rPr lang="en-US" sz="8000" b="1" dirty="0">
                <a:latin typeface="Arial Black" pitchFamily="34" charset="0"/>
                <a:ea typeface="Arial Black" pitchFamily="34" charset="-122"/>
                <a:cs typeface="Arial Black" pitchFamily="34" charset="-120"/>
              </a:rPr>
              <a:t>IN ACTION</a:t>
            </a:r>
            <a:endParaRPr lang="en-US" sz="8000" dirty="0"/>
          </a:p>
        </p:txBody>
      </p:sp>
      <p:sp>
        <p:nvSpPr>
          <p:cNvPr id="10" name="Text 8"/>
          <p:cNvSpPr/>
          <p:nvPr/>
        </p:nvSpPr>
        <p:spPr>
          <a:xfrm>
            <a:off x="347472" y="2852928"/>
            <a:ext cx="6858000" cy="502920"/>
          </a:xfrm>
          <a:prstGeom prst="rect">
            <a:avLst/>
          </a:prstGeom>
          <a:noFill/>
          <a:ln/>
        </p:spPr>
        <p:txBody>
          <a:bodyPr wrap="square" lIns="0" tIns="0" rIns="0" bIns="0" rtlCol="0" anchor="ctr"/>
          <a:lstStyle/>
          <a:p>
            <a:pPr marL="0" indent="0" algn="l">
              <a:buNone/>
            </a:pPr>
            <a:r>
              <a:rPr lang="en-US" sz="2200" dirty="0">
                <a:solidFill>
                  <a:srgbClr val="00AAE6"/>
                </a:solidFill>
                <a:latin typeface="Arial" pitchFamily="34" charset="0"/>
                <a:ea typeface="Arial" pitchFamily="34" charset="-122"/>
                <a:cs typeface="Arial" pitchFamily="34" charset="-120"/>
              </a:rPr>
              <a:t>Leading with Integrity in a Shifting Landscape</a:t>
            </a:r>
            <a:endParaRPr lang="en-US" sz="2200" dirty="0"/>
          </a:p>
        </p:txBody>
      </p:sp>
      <p:sp>
        <p:nvSpPr>
          <p:cNvPr id="11" name="Text 9"/>
          <p:cNvSpPr/>
          <p:nvPr/>
        </p:nvSpPr>
        <p:spPr>
          <a:xfrm>
            <a:off x="347472" y="3474720"/>
            <a:ext cx="8412480" cy="1005840"/>
          </a:xfrm>
          <a:prstGeom prst="rect">
            <a:avLst/>
          </a:prstGeom>
          <a:noFill/>
          <a:ln/>
        </p:spPr>
        <p:txBody>
          <a:bodyPr wrap="square" lIns="0" tIns="0" rIns="0" bIns="0" rtlCol="0" anchor="ctr"/>
          <a:lstStyle/>
          <a:p>
            <a:pPr marL="0" indent="0" algn="l">
              <a:buNone/>
            </a:pPr>
            <a:r>
              <a:rPr lang="en-US" sz="1500" b="1" dirty="0">
                <a:solidFill>
                  <a:srgbClr val="FFFFFF"/>
                </a:solidFill>
                <a:latin typeface="Arial" pitchFamily="34" charset="0"/>
                <a:ea typeface="Arial" pitchFamily="34" charset="-122"/>
                <a:cs typeface="Arial" pitchFamily="34" charset="-120"/>
              </a:rPr>
              <a:t>KARI MILLER-ORTIZ</a:t>
            </a:r>
            <a:r>
              <a:rPr lang="en-US" sz="1500" dirty="0">
                <a:solidFill>
                  <a:srgbClr val="999999"/>
                </a:solidFill>
                <a:latin typeface="Arial" pitchFamily="34" charset="0"/>
                <a:ea typeface="Arial" pitchFamily="34" charset="-122"/>
                <a:cs typeface="Arial" pitchFamily="34" charset="-120"/>
              </a:rPr>
              <a:t>   Facilitator  |  Director of People &amp; Culture, Move United
</a:t>
            </a:r>
            <a:r>
              <a:rPr lang="en-US" sz="1500" b="1" dirty="0">
                <a:solidFill>
                  <a:srgbClr val="FFFFFF"/>
                </a:solidFill>
                <a:latin typeface="Arial" pitchFamily="34" charset="0"/>
                <a:ea typeface="Arial" pitchFamily="34" charset="-122"/>
                <a:cs typeface="Arial" pitchFamily="34" charset="-120"/>
              </a:rPr>
              <a:t>KURT WEAVER</a:t>
            </a:r>
            <a:r>
              <a:rPr lang="en-US" sz="1500" dirty="0">
                <a:solidFill>
                  <a:srgbClr val="999999"/>
                </a:solidFill>
                <a:latin typeface="Arial" pitchFamily="34" charset="0"/>
                <a:ea typeface="Arial" pitchFamily="34" charset="-122"/>
                <a:cs typeface="Arial" pitchFamily="34" charset="-120"/>
              </a:rPr>
              <a:t>   Panelist  |  COO, You Can Play
</a:t>
            </a:r>
            <a:r>
              <a:rPr lang="en-US" sz="1500" b="1" dirty="0">
                <a:solidFill>
                  <a:srgbClr val="FFFFFF"/>
                </a:solidFill>
                <a:latin typeface="Arial" pitchFamily="34" charset="0"/>
                <a:ea typeface="Arial" pitchFamily="34" charset="-122"/>
                <a:cs typeface="Arial" pitchFamily="34" charset="-120"/>
              </a:rPr>
              <a:t>CRAIG TOWLER</a:t>
            </a:r>
            <a:r>
              <a:rPr lang="en-US" sz="1500" dirty="0">
                <a:solidFill>
                  <a:srgbClr val="999999"/>
                </a:solidFill>
                <a:latin typeface="Arial" pitchFamily="34" charset="0"/>
                <a:ea typeface="Arial" pitchFamily="34" charset="-122"/>
                <a:cs typeface="Arial" pitchFamily="34" charset="-120"/>
              </a:rPr>
              <a:t>   Panelist  |  Director of Public Policy &amp; Advocacy, CPWD</a:t>
            </a:r>
            <a:endParaRPr lang="en-US" sz="1500" dirty="0"/>
          </a:p>
        </p:txBody>
      </p:sp>
      <p:sp>
        <p:nvSpPr>
          <p:cNvPr id="12" name="Shape 10"/>
          <p:cNvSpPr/>
          <p:nvPr/>
        </p:nvSpPr>
        <p:spPr>
          <a:xfrm>
            <a:off x="6126480" y="4553712"/>
            <a:ext cx="2743200" cy="274320"/>
          </a:xfrm>
          <a:prstGeom prst="rect">
            <a:avLst/>
          </a:prstGeom>
          <a:solidFill>
            <a:srgbClr val="0069B4"/>
          </a:solidFill>
          <a:ln w="12700">
            <a:solidFill>
              <a:srgbClr val="0069B4"/>
            </a:solidFill>
            <a:prstDash val="solid"/>
          </a:ln>
        </p:spPr>
        <p:txBody>
          <a:bodyPr/>
          <a:lstStyle/>
          <a:p>
            <a:endParaRPr lang="en-US"/>
          </a:p>
        </p:txBody>
      </p:sp>
      <p:sp>
        <p:nvSpPr>
          <p:cNvPr id="13" name="Text 11"/>
          <p:cNvSpPr/>
          <p:nvPr/>
        </p:nvSpPr>
        <p:spPr>
          <a:xfrm>
            <a:off x="6126480" y="4553712"/>
            <a:ext cx="2743200" cy="274320"/>
          </a:xfrm>
          <a:prstGeom prst="rect">
            <a:avLst/>
          </a:prstGeom>
          <a:noFill/>
          <a:ln/>
        </p:spPr>
        <p:txBody>
          <a:bodyPr wrap="square" lIns="0" tIns="0" rIns="0" bIns="0" rtlCol="0" anchor="ctr"/>
          <a:lstStyle/>
          <a:p>
            <a:pPr marL="0" indent="0" algn="ctr">
              <a:buNone/>
            </a:pPr>
            <a:r>
              <a:rPr lang="en-US" sz="1150" b="1" kern="0" spc="150" dirty="0">
                <a:solidFill>
                  <a:srgbClr val="FFFFFF"/>
                </a:solidFill>
                <a:latin typeface="Arial" pitchFamily="34" charset="0"/>
                <a:ea typeface="Arial" pitchFamily="34" charset="-122"/>
                <a:cs typeface="Arial" pitchFamily="34" charset="-120"/>
              </a:rPr>
              <a:t>EdCon 2026  •  Cape Cod, MA  •  April 22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9052560" y="0"/>
            <a:ext cx="91440" cy="5143500"/>
          </a:xfrm>
          <a:prstGeom prst="rect">
            <a:avLst/>
          </a:prstGeom>
          <a:solidFill>
            <a:srgbClr val="EB509B"/>
          </a:solidFill>
          <a:ln w="12700">
            <a:solidFill>
              <a:srgbClr val="EB509B"/>
            </a:solidFill>
            <a:prstDash val="solid"/>
          </a:ln>
        </p:spPr>
        <p:txBody>
          <a:bodyPr/>
          <a:lstStyle/>
          <a:p>
            <a:endParaRPr lang="en-US"/>
          </a:p>
        </p:txBody>
      </p:sp>
      <p:sp>
        <p:nvSpPr>
          <p:cNvPr id="3" name="Shape 1"/>
          <p:cNvSpPr/>
          <p:nvPr/>
        </p:nvSpPr>
        <p:spPr>
          <a:xfrm>
            <a:off x="347472" y="320040"/>
            <a:ext cx="4206240" cy="274320"/>
          </a:xfrm>
          <a:prstGeom prst="rect">
            <a:avLst/>
          </a:prstGeom>
          <a:solidFill>
            <a:srgbClr val="EB509B"/>
          </a:solidFill>
          <a:ln w="12700">
            <a:solidFill>
              <a:srgbClr val="EB509B"/>
            </a:solidFill>
            <a:prstDash val="solid"/>
          </a:ln>
        </p:spPr>
        <p:txBody>
          <a:bodyPr/>
          <a:lstStyle/>
          <a:p>
            <a:endParaRPr lang="en-US"/>
          </a:p>
        </p:txBody>
      </p:sp>
      <p:sp>
        <p:nvSpPr>
          <p:cNvPr id="4" name="Text 2"/>
          <p:cNvSpPr/>
          <p:nvPr/>
        </p:nvSpPr>
        <p:spPr>
          <a:xfrm>
            <a:off x="347472" y="320040"/>
            <a:ext cx="4206240" cy="274320"/>
          </a:xfrm>
          <a:prstGeom prst="rect">
            <a:avLst/>
          </a:prstGeom>
          <a:noFill/>
          <a:ln/>
        </p:spPr>
        <p:txBody>
          <a:bodyPr wrap="square" lIns="0" tIns="0" rIns="0" bIns="0" rtlCol="0" anchor="ctr"/>
          <a:lstStyle/>
          <a:p>
            <a:pPr marL="0" indent="0" algn="ctr">
              <a:buNone/>
            </a:pPr>
            <a:r>
              <a:rPr lang="en-US" sz="1150" b="1" kern="0" spc="150" dirty="0">
                <a:solidFill>
                  <a:srgbClr val="000000"/>
                </a:solidFill>
                <a:latin typeface="Arial" pitchFamily="34" charset="0"/>
                <a:ea typeface="Arial" pitchFamily="34" charset="-122"/>
                <a:cs typeface="Arial" pitchFamily="34" charset="-120"/>
              </a:rPr>
              <a:t>PANEL QUESTION 3  </a:t>
            </a:r>
            <a:endParaRPr lang="en-US" sz="1150" dirty="0"/>
          </a:p>
        </p:txBody>
      </p:sp>
      <p:sp>
        <p:nvSpPr>
          <p:cNvPr id="5" name="Text 3"/>
          <p:cNvSpPr/>
          <p:nvPr/>
        </p:nvSpPr>
        <p:spPr>
          <a:xfrm>
            <a:off x="393192" y="801974"/>
            <a:ext cx="8366760" cy="3164236"/>
          </a:xfrm>
          <a:prstGeom prst="rect">
            <a:avLst/>
          </a:prstGeom>
          <a:noFill/>
          <a:ln/>
        </p:spPr>
        <p:txBody>
          <a:bodyPr wrap="square" lIns="0" tIns="0" rIns="0" bIns="0" rtlCol="0" anchor="ctr"/>
          <a:lstStyle/>
          <a:p>
            <a:pPr marL="0" indent="0" algn="l">
              <a:buNone/>
            </a:pPr>
            <a:r>
              <a:rPr lang="en-US" sz="2800" b="1" dirty="0">
                <a:latin typeface="Arial Black" pitchFamily="34" charset="0"/>
                <a:ea typeface="Arial Black" pitchFamily="34" charset="-122"/>
                <a:cs typeface="Arial Black" pitchFamily="34" charset="-120"/>
              </a:rPr>
              <a:t>What do adaptive sports organizations most commonly get wrong about what they're actually required to do — legally and ethically — for athletes with disabilities?</a:t>
            </a:r>
            <a:endParaRPr lang="en-US" sz="2800" dirty="0"/>
          </a:p>
        </p:txBody>
      </p:sp>
      <p:sp>
        <p:nvSpPr>
          <p:cNvPr id="6" name="Shape 4"/>
          <p:cNvSpPr/>
          <p:nvPr/>
        </p:nvSpPr>
        <p:spPr>
          <a:xfrm>
            <a:off x="347472" y="3703320"/>
            <a:ext cx="2743200" cy="868680"/>
          </a:xfrm>
          <a:prstGeom prst="rect">
            <a:avLst/>
          </a:prstGeom>
          <a:solidFill>
            <a:srgbClr val="151515"/>
          </a:solidFill>
          <a:ln w="12700">
            <a:solidFill>
              <a:srgbClr val="383838"/>
            </a:solidFill>
            <a:prstDash val="solid"/>
          </a:ln>
        </p:spPr>
        <p:txBody>
          <a:bodyPr/>
          <a:lstStyle/>
          <a:p>
            <a:endParaRPr lang="en-US"/>
          </a:p>
        </p:txBody>
      </p:sp>
      <p:sp>
        <p:nvSpPr>
          <p:cNvPr id="7" name="Shape 5"/>
          <p:cNvSpPr/>
          <p:nvPr/>
        </p:nvSpPr>
        <p:spPr>
          <a:xfrm>
            <a:off x="347472" y="3703320"/>
            <a:ext cx="91440" cy="868680"/>
          </a:xfrm>
          <a:prstGeom prst="rect">
            <a:avLst/>
          </a:prstGeom>
          <a:solidFill>
            <a:srgbClr val="00AAE6"/>
          </a:solidFill>
          <a:ln w="12700">
            <a:solidFill>
              <a:srgbClr val="00AAE6"/>
            </a:solidFill>
            <a:prstDash val="solid"/>
          </a:ln>
        </p:spPr>
        <p:txBody>
          <a:bodyPr/>
          <a:lstStyle/>
          <a:p>
            <a:endParaRPr lang="en-US"/>
          </a:p>
        </p:txBody>
      </p:sp>
      <p:sp>
        <p:nvSpPr>
          <p:cNvPr id="8" name="Text 6"/>
          <p:cNvSpPr/>
          <p:nvPr/>
        </p:nvSpPr>
        <p:spPr>
          <a:xfrm>
            <a:off x="548640" y="3749040"/>
            <a:ext cx="2432304" cy="320040"/>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CRAIG</a:t>
            </a:r>
            <a:endParaRPr lang="en-US" sz="1400" dirty="0"/>
          </a:p>
        </p:txBody>
      </p:sp>
      <p:sp>
        <p:nvSpPr>
          <p:cNvPr id="9" name="Text 7"/>
          <p:cNvSpPr/>
          <p:nvPr/>
        </p:nvSpPr>
        <p:spPr>
          <a:xfrm>
            <a:off x="548640" y="4078224"/>
            <a:ext cx="2432304" cy="438912"/>
          </a:xfrm>
          <a:prstGeom prst="rect">
            <a:avLst/>
          </a:prstGeom>
          <a:noFill/>
          <a:ln/>
        </p:spPr>
        <p:txBody>
          <a:bodyPr wrap="square" rtlCol="0" anchor="ctr"/>
          <a:lstStyle/>
          <a:p>
            <a:pPr marL="0" indent="0">
              <a:buNone/>
            </a:pPr>
            <a:r>
              <a:rPr lang="en-US" sz="1200" dirty="0">
                <a:solidFill>
                  <a:srgbClr val="AAAAAA"/>
                </a:solidFill>
                <a:latin typeface="Arial" pitchFamily="34" charset="0"/>
                <a:ea typeface="Arial" pitchFamily="34" charset="-122"/>
                <a:cs typeface="Arial" pitchFamily="34" charset="-120"/>
              </a:rPr>
              <a:t>Leads — CPWD, Disability Law CO, Governor's Task Force</a:t>
            </a:r>
            <a:endParaRPr lang="en-US" sz="1200" dirty="0"/>
          </a:p>
        </p:txBody>
      </p:sp>
      <p:sp>
        <p:nvSpPr>
          <p:cNvPr id="10" name="Shape 8"/>
          <p:cNvSpPr/>
          <p:nvPr/>
        </p:nvSpPr>
        <p:spPr>
          <a:xfrm>
            <a:off x="3255264" y="3703320"/>
            <a:ext cx="2743200" cy="868680"/>
          </a:xfrm>
          <a:prstGeom prst="rect">
            <a:avLst/>
          </a:prstGeom>
          <a:solidFill>
            <a:srgbClr val="151515"/>
          </a:solidFill>
          <a:ln w="12700">
            <a:solidFill>
              <a:srgbClr val="383838"/>
            </a:solidFill>
            <a:prstDash val="solid"/>
          </a:ln>
        </p:spPr>
        <p:txBody>
          <a:bodyPr/>
          <a:lstStyle/>
          <a:p>
            <a:endParaRPr lang="en-US"/>
          </a:p>
        </p:txBody>
      </p:sp>
      <p:sp>
        <p:nvSpPr>
          <p:cNvPr id="11" name="Shape 9"/>
          <p:cNvSpPr/>
          <p:nvPr/>
        </p:nvSpPr>
        <p:spPr>
          <a:xfrm>
            <a:off x="3255264" y="3703320"/>
            <a:ext cx="91440" cy="868680"/>
          </a:xfrm>
          <a:prstGeom prst="rect">
            <a:avLst/>
          </a:prstGeom>
          <a:solidFill>
            <a:srgbClr val="0069B4"/>
          </a:solidFill>
          <a:ln w="12700">
            <a:solidFill>
              <a:srgbClr val="0069B4"/>
            </a:solidFill>
            <a:prstDash val="solid"/>
          </a:ln>
        </p:spPr>
        <p:txBody>
          <a:bodyPr/>
          <a:lstStyle/>
          <a:p>
            <a:endParaRPr lang="en-US"/>
          </a:p>
        </p:txBody>
      </p:sp>
      <p:sp>
        <p:nvSpPr>
          <p:cNvPr id="12" name="Text 10"/>
          <p:cNvSpPr/>
          <p:nvPr/>
        </p:nvSpPr>
        <p:spPr>
          <a:xfrm>
            <a:off x="3456432" y="3749040"/>
            <a:ext cx="2432304" cy="320040"/>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KARI</a:t>
            </a:r>
            <a:endParaRPr lang="en-US" sz="1400" dirty="0"/>
          </a:p>
        </p:txBody>
      </p:sp>
      <p:sp>
        <p:nvSpPr>
          <p:cNvPr id="13" name="Text 11"/>
          <p:cNvSpPr/>
          <p:nvPr/>
        </p:nvSpPr>
        <p:spPr>
          <a:xfrm>
            <a:off x="3456432" y="4078224"/>
            <a:ext cx="2432304" cy="438912"/>
          </a:xfrm>
          <a:prstGeom prst="rect">
            <a:avLst/>
          </a:prstGeom>
          <a:noFill/>
          <a:ln/>
        </p:spPr>
        <p:txBody>
          <a:bodyPr wrap="square" rtlCol="0" anchor="ctr"/>
          <a:lstStyle/>
          <a:p>
            <a:pPr marL="0" indent="0">
              <a:buNone/>
            </a:pPr>
            <a:r>
              <a:rPr lang="en-US" sz="1200" dirty="0">
                <a:solidFill>
                  <a:srgbClr val="AAAAAA"/>
                </a:solidFill>
                <a:latin typeface="Arial" pitchFamily="34" charset="0"/>
                <a:ea typeface="Arial" pitchFamily="34" charset="-122"/>
                <a:cs typeface="Arial" pitchFamily="34" charset="-120"/>
              </a:rPr>
              <a:t>HR and organizational perspective</a:t>
            </a:r>
            <a:endParaRPr lang="en-US" sz="1200" dirty="0"/>
          </a:p>
        </p:txBody>
      </p:sp>
      <p:sp>
        <p:nvSpPr>
          <p:cNvPr id="14" name="Shape 12"/>
          <p:cNvSpPr/>
          <p:nvPr/>
        </p:nvSpPr>
        <p:spPr>
          <a:xfrm>
            <a:off x="6163056" y="3703320"/>
            <a:ext cx="2743200" cy="868680"/>
          </a:xfrm>
          <a:prstGeom prst="rect">
            <a:avLst/>
          </a:prstGeom>
          <a:solidFill>
            <a:srgbClr val="151515"/>
          </a:solidFill>
          <a:ln w="12700">
            <a:solidFill>
              <a:srgbClr val="383838"/>
            </a:solidFill>
            <a:prstDash val="solid"/>
          </a:ln>
        </p:spPr>
        <p:txBody>
          <a:bodyPr/>
          <a:lstStyle/>
          <a:p>
            <a:endParaRPr lang="en-US"/>
          </a:p>
        </p:txBody>
      </p:sp>
      <p:sp>
        <p:nvSpPr>
          <p:cNvPr id="15" name="Shape 13"/>
          <p:cNvSpPr/>
          <p:nvPr/>
        </p:nvSpPr>
        <p:spPr>
          <a:xfrm>
            <a:off x="6163056" y="3703320"/>
            <a:ext cx="91440" cy="868680"/>
          </a:xfrm>
          <a:prstGeom prst="rect">
            <a:avLst/>
          </a:prstGeom>
          <a:solidFill>
            <a:srgbClr val="EB509B"/>
          </a:solidFill>
          <a:ln w="12700">
            <a:solidFill>
              <a:srgbClr val="EB509B"/>
            </a:solidFill>
            <a:prstDash val="solid"/>
          </a:ln>
        </p:spPr>
        <p:txBody>
          <a:bodyPr/>
          <a:lstStyle/>
          <a:p>
            <a:endParaRPr lang="en-US"/>
          </a:p>
        </p:txBody>
      </p:sp>
      <p:sp>
        <p:nvSpPr>
          <p:cNvPr id="16" name="Text 14"/>
          <p:cNvSpPr/>
          <p:nvPr/>
        </p:nvSpPr>
        <p:spPr>
          <a:xfrm>
            <a:off x="6364224" y="3749040"/>
            <a:ext cx="2432304" cy="320040"/>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KURT</a:t>
            </a:r>
            <a:endParaRPr lang="en-US" sz="1400" dirty="0"/>
          </a:p>
        </p:txBody>
      </p:sp>
      <p:sp>
        <p:nvSpPr>
          <p:cNvPr id="17" name="Text 15"/>
          <p:cNvSpPr/>
          <p:nvPr/>
        </p:nvSpPr>
        <p:spPr>
          <a:xfrm>
            <a:off x="6364224" y="4078224"/>
            <a:ext cx="2432304" cy="438912"/>
          </a:xfrm>
          <a:prstGeom prst="rect">
            <a:avLst/>
          </a:prstGeom>
          <a:noFill/>
          <a:ln/>
        </p:spPr>
        <p:txBody>
          <a:bodyPr wrap="square" rtlCol="0" anchor="ctr"/>
          <a:lstStyle/>
          <a:p>
            <a:pPr marL="0" indent="0">
              <a:buNone/>
            </a:pPr>
            <a:r>
              <a:rPr lang="en-US" sz="1200" dirty="0">
                <a:solidFill>
                  <a:srgbClr val="AAAAAA"/>
                </a:solidFill>
                <a:latin typeface="Arial" pitchFamily="34" charset="0"/>
                <a:ea typeface="Arial" pitchFamily="34" charset="-122"/>
                <a:cs typeface="Arial" pitchFamily="34" charset="-120"/>
              </a:rPr>
              <a:t>Governing body and sport-sector lens</a:t>
            </a:r>
            <a:endParaRPr lang="en-US" sz="1200" dirty="0"/>
          </a:p>
        </p:txBody>
      </p:sp>
      <p:sp>
        <p:nvSpPr>
          <p:cNvPr id="18" name="Text 16"/>
          <p:cNvSpPr/>
          <p:nvPr/>
        </p:nvSpPr>
        <p:spPr>
          <a:xfrm>
            <a:off x="347472" y="4700016"/>
            <a:ext cx="8412480" cy="219456"/>
          </a:xfrm>
          <a:prstGeom prst="rect">
            <a:avLst/>
          </a:prstGeom>
          <a:noFill/>
          <a:ln/>
        </p:spPr>
        <p:txBody>
          <a:bodyPr wrap="square" lIns="0" tIns="0" rIns="0" bIns="0" rtlCol="0" anchor="ctr"/>
          <a:lstStyle/>
          <a:p>
            <a:pPr marL="0" indent="0">
              <a:buNone/>
            </a:pP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0" y="0"/>
            <a:ext cx="4480560" cy="5143500"/>
          </a:xfrm>
          <a:prstGeom prst="rect">
            <a:avLst/>
          </a:prstGeom>
          <a:solidFill>
            <a:schemeClr val="bg1"/>
          </a:solidFill>
          <a:ln w="12700">
            <a:solidFill>
              <a:srgbClr val="000000"/>
            </a:solidFill>
            <a:prstDash val="solid"/>
          </a:ln>
        </p:spPr>
        <p:txBody>
          <a:bodyPr/>
          <a:lstStyle/>
          <a:p>
            <a:endParaRPr lang="en-US"/>
          </a:p>
        </p:txBody>
      </p:sp>
      <p:sp>
        <p:nvSpPr>
          <p:cNvPr id="3" name="Shape 1"/>
          <p:cNvSpPr/>
          <p:nvPr/>
        </p:nvSpPr>
        <p:spPr>
          <a:xfrm>
            <a:off x="4480560" y="0"/>
            <a:ext cx="91440" cy="5143500"/>
          </a:xfrm>
          <a:prstGeom prst="rect">
            <a:avLst/>
          </a:prstGeom>
          <a:solidFill>
            <a:srgbClr val="0069B4"/>
          </a:solidFill>
          <a:ln w="12700">
            <a:solidFill>
              <a:srgbClr val="0069B4"/>
            </a:solidFill>
            <a:prstDash val="solid"/>
          </a:ln>
        </p:spPr>
        <p:txBody>
          <a:bodyPr/>
          <a:lstStyle/>
          <a:p>
            <a:endParaRPr lang="en-US"/>
          </a:p>
        </p:txBody>
      </p:sp>
      <p:sp>
        <p:nvSpPr>
          <p:cNvPr id="4" name="Text 2"/>
          <p:cNvSpPr/>
          <p:nvPr/>
        </p:nvSpPr>
        <p:spPr>
          <a:xfrm>
            <a:off x="274320" y="411480"/>
            <a:ext cx="4114800" cy="3108960"/>
          </a:xfrm>
          <a:prstGeom prst="rect">
            <a:avLst/>
          </a:prstGeom>
          <a:noFill/>
          <a:ln/>
        </p:spPr>
        <p:txBody>
          <a:bodyPr wrap="square" lIns="0" tIns="0" rIns="0" bIns="0" rtlCol="0" anchor="ctr"/>
          <a:lstStyle/>
          <a:p>
            <a:pPr marL="0" indent="0" algn="l">
              <a:buNone/>
            </a:pPr>
            <a:r>
              <a:rPr lang="en-US" sz="5400" b="1" dirty="0">
                <a:latin typeface="Arial Black" pitchFamily="34" charset="0"/>
                <a:ea typeface="Arial Black" pitchFamily="34" charset="-122"/>
                <a:cs typeface="Arial Black" pitchFamily="34" charset="-120"/>
              </a:rPr>
              <a:t>SMALL</a:t>
            </a:r>
            <a:endParaRPr lang="en-US" sz="5400" dirty="0"/>
          </a:p>
          <a:p>
            <a:pPr marL="0" indent="0" algn="l">
              <a:buNone/>
            </a:pPr>
            <a:r>
              <a:rPr lang="en-US" sz="5400" b="1" dirty="0">
                <a:latin typeface="Arial Black" pitchFamily="34" charset="0"/>
                <a:ea typeface="Arial Black" pitchFamily="34" charset="-122"/>
                <a:cs typeface="Arial Black" pitchFamily="34" charset="-120"/>
              </a:rPr>
              <a:t>GROUP</a:t>
            </a:r>
            <a:endParaRPr lang="en-US" sz="5400" dirty="0"/>
          </a:p>
          <a:p>
            <a:pPr marL="0" indent="0" algn="l">
              <a:buNone/>
            </a:pPr>
            <a:r>
              <a:rPr lang="en-US" sz="5400" b="1" dirty="0">
                <a:latin typeface="Arial Black" pitchFamily="34" charset="0"/>
                <a:ea typeface="Arial Black" pitchFamily="34" charset="-122"/>
                <a:cs typeface="Arial Black" pitchFamily="34" charset="-120"/>
              </a:rPr>
              <a:t>PEER</a:t>
            </a:r>
            <a:endParaRPr lang="en-US" sz="5400" dirty="0"/>
          </a:p>
          <a:p>
            <a:pPr marL="0" indent="0" algn="l">
              <a:buNone/>
            </a:pPr>
            <a:r>
              <a:rPr lang="en-US" sz="5400" b="1" dirty="0">
                <a:latin typeface="Arial Black" pitchFamily="34" charset="0"/>
                <a:ea typeface="Arial Black" pitchFamily="34" charset="-122"/>
                <a:cs typeface="Arial Black" pitchFamily="34" charset="-120"/>
              </a:rPr>
              <a:t>LEARNING</a:t>
            </a:r>
            <a:endParaRPr lang="en-US" sz="5400" dirty="0"/>
          </a:p>
        </p:txBody>
      </p:sp>
      <p:sp>
        <p:nvSpPr>
          <p:cNvPr id="5" name="Text 3"/>
          <p:cNvSpPr/>
          <p:nvPr/>
        </p:nvSpPr>
        <p:spPr>
          <a:xfrm>
            <a:off x="274320" y="3639312"/>
            <a:ext cx="3886200" cy="1005840"/>
          </a:xfrm>
          <a:prstGeom prst="rect">
            <a:avLst/>
          </a:prstGeom>
          <a:noFill/>
          <a:ln/>
        </p:spPr>
        <p:txBody>
          <a:bodyPr wrap="square" lIns="0" tIns="0" rIns="0" bIns="0" rtlCol="0" anchor="ctr"/>
          <a:lstStyle/>
          <a:p>
            <a:pPr marL="0" indent="0">
              <a:buNone/>
            </a:pPr>
            <a:r>
              <a:rPr lang="en-US" sz="1700" b="1" dirty="0">
                <a:latin typeface="Arial" pitchFamily="34" charset="0"/>
                <a:ea typeface="Arial" pitchFamily="34" charset="-122"/>
                <a:cs typeface="Arial" pitchFamily="34" charset="-120"/>
              </a:rPr>
              <a:t>Three scenarios.</a:t>
            </a:r>
            <a:endParaRPr lang="en-US" sz="1700" dirty="0"/>
          </a:p>
          <a:p>
            <a:pPr marL="0" indent="0">
              <a:buNone/>
            </a:pPr>
            <a:r>
              <a:rPr lang="en-US" sz="1700" b="1" dirty="0">
                <a:latin typeface="Arial" pitchFamily="34" charset="0"/>
                <a:ea typeface="Arial" pitchFamily="34" charset="-122"/>
                <a:cs typeface="Arial" pitchFamily="34" charset="-120"/>
              </a:rPr>
              <a:t>20 minutes.</a:t>
            </a:r>
            <a:endParaRPr lang="en-US" sz="1700" dirty="0"/>
          </a:p>
          <a:p>
            <a:pPr marL="0" indent="0">
              <a:buNone/>
            </a:pPr>
            <a:r>
              <a:rPr lang="en-US" sz="1700" b="1" dirty="0">
                <a:latin typeface="Arial" pitchFamily="34" charset="0"/>
                <a:ea typeface="Arial" pitchFamily="34" charset="-122"/>
                <a:cs typeface="Arial" pitchFamily="34" charset="-120"/>
              </a:rPr>
              <a:t>Your org, your call.</a:t>
            </a:r>
            <a:endParaRPr lang="en-US" sz="1700" dirty="0"/>
          </a:p>
        </p:txBody>
      </p:sp>
      <p:sp>
        <p:nvSpPr>
          <p:cNvPr id="6" name="Shape 4"/>
          <p:cNvSpPr/>
          <p:nvPr/>
        </p:nvSpPr>
        <p:spPr>
          <a:xfrm>
            <a:off x="4773168" y="411480"/>
            <a:ext cx="4114800" cy="1389888"/>
          </a:xfrm>
          <a:prstGeom prst="rect">
            <a:avLst/>
          </a:prstGeom>
          <a:solidFill>
            <a:srgbClr val="F4F4F4"/>
          </a:solidFill>
          <a:ln w="12700">
            <a:solidFill>
              <a:srgbClr val="E2E2E2"/>
            </a:solidFill>
            <a:prstDash val="solid"/>
          </a:ln>
        </p:spPr>
        <p:txBody>
          <a:bodyPr/>
          <a:lstStyle/>
          <a:p>
            <a:endParaRPr lang="en-US"/>
          </a:p>
        </p:txBody>
      </p:sp>
      <p:sp>
        <p:nvSpPr>
          <p:cNvPr id="7" name="Shape 5"/>
          <p:cNvSpPr/>
          <p:nvPr/>
        </p:nvSpPr>
        <p:spPr>
          <a:xfrm>
            <a:off x="4773168" y="411480"/>
            <a:ext cx="91440" cy="1389888"/>
          </a:xfrm>
          <a:prstGeom prst="rect">
            <a:avLst/>
          </a:prstGeom>
          <a:solidFill>
            <a:srgbClr val="00AAE6"/>
          </a:solidFill>
          <a:ln w="12700">
            <a:solidFill>
              <a:srgbClr val="00AAE6"/>
            </a:solidFill>
            <a:prstDash val="solid"/>
          </a:ln>
        </p:spPr>
        <p:txBody>
          <a:bodyPr/>
          <a:lstStyle/>
          <a:p>
            <a:endParaRPr lang="en-US"/>
          </a:p>
        </p:txBody>
      </p:sp>
      <p:sp>
        <p:nvSpPr>
          <p:cNvPr id="8" name="Text 6"/>
          <p:cNvSpPr/>
          <p:nvPr/>
        </p:nvSpPr>
        <p:spPr>
          <a:xfrm>
            <a:off x="4956048" y="539496"/>
            <a:ext cx="3822192" cy="274320"/>
          </a:xfrm>
          <a:prstGeom prst="rect">
            <a:avLst/>
          </a:prstGeom>
          <a:noFill/>
          <a:ln/>
        </p:spPr>
        <p:txBody>
          <a:bodyPr wrap="square" lIns="0" tIns="0" rIns="0" bIns="0" rtlCol="0" anchor="ctr"/>
          <a:lstStyle/>
          <a:p>
            <a:pPr marL="0" indent="0" algn="l">
              <a:buNone/>
            </a:pPr>
            <a:r>
              <a:rPr lang="en-US" sz="1300" b="1" kern="0" spc="150" dirty="0">
                <a:solidFill>
                  <a:srgbClr val="00AAE6"/>
                </a:solidFill>
                <a:latin typeface="Arial" pitchFamily="34" charset="0"/>
                <a:ea typeface="Arial" pitchFamily="34" charset="-122"/>
                <a:cs typeface="Arial" pitchFamily="34" charset="-120"/>
              </a:rPr>
              <a:t>Scenario 1</a:t>
            </a:r>
            <a:endParaRPr lang="en-US" sz="1300" dirty="0"/>
          </a:p>
        </p:txBody>
      </p:sp>
      <p:sp>
        <p:nvSpPr>
          <p:cNvPr id="9" name="Text 7"/>
          <p:cNvSpPr/>
          <p:nvPr/>
        </p:nvSpPr>
        <p:spPr>
          <a:xfrm>
            <a:off x="4956048" y="850392"/>
            <a:ext cx="3822192" cy="493776"/>
          </a:xfrm>
          <a:prstGeom prst="rect">
            <a:avLst/>
          </a:prstGeom>
          <a:noFill/>
          <a:ln/>
        </p:spPr>
        <p:txBody>
          <a:bodyPr wrap="square" lIns="0" tIns="0" rIns="0" bIns="0" rtlCol="0" anchor="ctr"/>
          <a:lstStyle/>
          <a:p>
            <a:pPr marL="0" indent="0" algn="l">
              <a:buNone/>
            </a:pPr>
            <a:r>
              <a:rPr lang="en-US" sz="1900" b="1" dirty="0">
                <a:solidFill>
                  <a:srgbClr val="000000"/>
                </a:solidFill>
                <a:latin typeface="Arial Black" pitchFamily="34" charset="0"/>
                <a:ea typeface="Arial Black" pitchFamily="34" charset="-122"/>
                <a:cs typeface="Arial Black" pitchFamily="34" charset="-120"/>
              </a:rPr>
              <a:t>Inclusion Language Complaint</a:t>
            </a:r>
            <a:endParaRPr lang="en-US" sz="1900" dirty="0"/>
          </a:p>
        </p:txBody>
      </p:sp>
      <p:sp>
        <p:nvSpPr>
          <p:cNvPr id="10" name="Text 8"/>
          <p:cNvSpPr/>
          <p:nvPr/>
        </p:nvSpPr>
        <p:spPr>
          <a:xfrm>
            <a:off x="4956048" y="1380744"/>
            <a:ext cx="3822192" cy="320040"/>
          </a:xfrm>
          <a:prstGeom prst="rect">
            <a:avLst/>
          </a:prstGeom>
          <a:noFill/>
          <a:ln/>
        </p:spPr>
        <p:txBody>
          <a:bodyPr wrap="square" lIns="0" tIns="0" rIns="0" bIns="0" rtlCol="0" anchor="ctr"/>
          <a:lstStyle/>
          <a:p>
            <a:pPr marL="0" indent="0">
              <a:buNone/>
            </a:pPr>
            <a:r>
              <a:rPr lang="en-US" sz="1400" i="1" dirty="0">
                <a:solidFill>
                  <a:srgbClr val="888888"/>
                </a:solidFill>
                <a:latin typeface="Arial" pitchFamily="34" charset="0"/>
                <a:ea typeface="Arial" pitchFamily="34" charset="-122"/>
                <a:cs typeface="Arial" pitchFamily="34" charset="-120"/>
              </a:rPr>
              <a:t>Kurt circulates</a:t>
            </a:r>
            <a:endParaRPr lang="en-US" sz="1400" dirty="0"/>
          </a:p>
        </p:txBody>
      </p:sp>
      <p:sp>
        <p:nvSpPr>
          <p:cNvPr id="11" name="Shape 9"/>
          <p:cNvSpPr/>
          <p:nvPr/>
        </p:nvSpPr>
        <p:spPr>
          <a:xfrm>
            <a:off x="4773168" y="1947672"/>
            <a:ext cx="4114800" cy="1389888"/>
          </a:xfrm>
          <a:prstGeom prst="rect">
            <a:avLst/>
          </a:prstGeom>
          <a:solidFill>
            <a:srgbClr val="F4F4F4"/>
          </a:solidFill>
          <a:ln w="12700">
            <a:solidFill>
              <a:srgbClr val="E2E2E2"/>
            </a:solidFill>
            <a:prstDash val="solid"/>
          </a:ln>
        </p:spPr>
        <p:txBody>
          <a:bodyPr/>
          <a:lstStyle/>
          <a:p>
            <a:endParaRPr lang="en-US"/>
          </a:p>
        </p:txBody>
      </p:sp>
      <p:sp>
        <p:nvSpPr>
          <p:cNvPr id="12" name="Shape 10"/>
          <p:cNvSpPr/>
          <p:nvPr/>
        </p:nvSpPr>
        <p:spPr>
          <a:xfrm>
            <a:off x="4773168" y="1947672"/>
            <a:ext cx="91440" cy="1389888"/>
          </a:xfrm>
          <a:prstGeom prst="rect">
            <a:avLst/>
          </a:prstGeom>
          <a:solidFill>
            <a:srgbClr val="C3191E"/>
          </a:solidFill>
          <a:ln w="12700">
            <a:solidFill>
              <a:srgbClr val="C3191E"/>
            </a:solidFill>
            <a:prstDash val="solid"/>
          </a:ln>
        </p:spPr>
        <p:txBody>
          <a:bodyPr/>
          <a:lstStyle/>
          <a:p>
            <a:endParaRPr lang="en-US"/>
          </a:p>
        </p:txBody>
      </p:sp>
      <p:sp>
        <p:nvSpPr>
          <p:cNvPr id="13" name="Text 11"/>
          <p:cNvSpPr/>
          <p:nvPr/>
        </p:nvSpPr>
        <p:spPr>
          <a:xfrm>
            <a:off x="4956048" y="2075688"/>
            <a:ext cx="3822192" cy="274320"/>
          </a:xfrm>
          <a:prstGeom prst="rect">
            <a:avLst/>
          </a:prstGeom>
          <a:noFill/>
          <a:ln/>
        </p:spPr>
        <p:txBody>
          <a:bodyPr wrap="square" lIns="0" tIns="0" rIns="0" bIns="0" rtlCol="0" anchor="ctr"/>
          <a:lstStyle/>
          <a:p>
            <a:pPr marL="0" indent="0" algn="l">
              <a:buNone/>
            </a:pPr>
            <a:r>
              <a:rPr lang="en-US" sz="1300" b="1" kern="0" spc="150" dirty="0">
                <a:solidFill>
                  <a:srgbClr val="C3191E"/>
                </a:solidFill>
                <a:latin typeface="Arial" pitchFamily="34" charset="0"/>
                <a:ea typeface="Arial" pitchFamily="34" charset="-122"/>
                <a:cs typeface="Arial" pitchFamily="34" charset="-120"/>
              </a:rPr>
              <a:t>Scenario 2</a:t>
            </a:r>
            <a:endParaRPr lang="en-US" sz="1300" dirty="0"/>
          </a:p>
        </p:txBody>
      </p:sp>
      <p:sp>
        <p:nvSpPr>
          <p:cNvPr id="14" name="Text 12"/>
          <p:cNvSpPr/>
          <p:nvPr/>
        </p:nvSpPr>
        <p:spPr>
          <a:xfrm>
            <a:off x="4956048" y="2386584"/>
            <a:ext cx="3822192" cy="493776"/>
          </a:xfrm>
          <a:prstGeom prst="rect">
            <a:avLst/>
          </a:prstGeom>
          <a:noFill/>
          <a:ln/>
        </p:spPr>
        <p:txBody>
          <a:bodyPr wrap="square" lIns="0" tIns="0" rIns="0" bIns="0" rtlCol="0" anchor="ctr"/>
          <a:lstStyle/>
          <a:p>
            <a:pPr marL="0" indent="0" algn="l">
              <a:buNone/>
            </a:pPr>
            <a:r>
              <a:rPr lang="en-US" sz="1900" b="1" dirty="0">
                <a:solidFill>
                  <a:srgbClr val="000000"/>
                </a:solidFill>
                <a:latin typeface="Arial Black" pitchFamily="34" charset="0"/>
                <a:ea typeface="Arial Black" pitchFamily="34" charset="-122"/>
                <a:cs typeface="Arial Black" pitchFamily="34" charset="-120"/>
              </a:rPr>
              <a:t>Staff Safety &amp; Hostile Backlash</a:t>
            </a:r>
            <a:endParaRPr lang="en-US" sz="1900" dirty="0"/>
          </a:p>
        </p:txBody>
      </p:sp>
      <p:sp>
        <p:nvSpPr>
          <p:cNvPr id="15" name="Text 13"/>
          <p:cNvSpPr/>
          <p:nvPr/>
        </p:nvSpPr>
        <p:spPr>
          <a:xfrm>
            <a:off x="4956048" y="2916936"/>
            <a:ext cx="3822192" cy="320040"/>
          </a:xfrm>
          <a:prstGeom prst="rect">
            <a:avLst/>
          </a:prstGeom>
          <a:noFill/>
          <a:ln/>
        </p:spPr>
        <p:txBody>
          <a:bodyPr wrap="square" lIns="0" tIns="0" rIns="0" bIns="0" rtlCol="0" anchor="ctr"/>
          <a:lstStyle/>
          <a:p>
            <a:pPr marL="0" indent="0">
              <a:buNone/>
            </a:pPr>
            <a:r>
              <a:rPr lang="en-US" sz="1400" i="1" dirty="0">
                <a:solidFill>
                  <a:srgbClr val="888888"/>
                </a:solidFill>
                <a:latin typeface="Arial" pitchFamily="34" charset="0"/>
                <a:ea typeface="Arial" pitchFamily="34" charset="-122"/>
                <a:cs typeface="Arial" pitchFamily="34" charset="-120"/>
              </a:rPr>
              <a:t>Kurt circulates</a:t>
            </a:r>
            <a:endParaRPr lang="en-US" sz="1400" dirty="0"/>
          </a:p>
        </p:txBody>
      </p:sp>
      <p:sp>
        <p:nvSpPr>
          <p:cNvPr id="16" name="Shape 14"/>
          <p:cNvSpPr/>
          <p:nvPr/>
        </p:nvSpPr>
        <p:spPr>
          <a:xfrm>
            <a:off x="4773168" y="3483864"/>
            <a:ext cx="4114800" cy="1389888"/>
          </a:xfrm>
          <a:prstGeom prst="rect">
            <a:avLst/>
          </a:prstGeom>
          <a:solidFill>
            <a:srgbClr val="F4F4F4"/>
          </a:solidFill>
          <a:ln w="12700">
            <a:solidFill>
              <a:srgbClr val="E2E2E2"/>
            </a:solidFill>
            <a:prstDash val="solid"/>
          </a:ln>
        </p:spPr>
        <p:txBody>
          <a:bodyPr/>
          <a:lstStyle/>
          <a:p>
            <a:endParaRPr lang="en-US"/>
          </a:p>
        </p:txBody>
      </p:sp>
      <p:sp>
        <p:nvSpPr>
          <p:cNvPr id="17" name="Shape 15"/>
          <p:cNvSpPr/>
          <p:nvPr/>
        </p:nvSpPr>
        <p:spPr>
          <a:xfrm>
            <a:off x="4773168" y="3483864"/>
            <a:ext cx="91440" cy="1389888"/>
          </a:xfrm>
          <a:prstGeom prst="rect">
            <a:avLst/>
          </a:prstGeom>
          <a:solidFill>
            <a:srgbClr val="EB509B"/>
          </a:solidFill>
          <a:ln w="12700">
            <a:solidFill>
              <a:srgbClr val="EB509B"/>
            </a:solidFill>
            <a:prstDash val="solid"/>
          </a:ln>
        </p:spPr>
        <p:txBody>
          <a:bodyPr/>
          <a:lstStyle/>
          <a:p>
            <a:endParaRPr lang="en-US"/>
          </a:p>
        </p:txBody>
      </p:sp>
      <p:sp>
        <p:nvSpPr>
          <p:cNvPr id="18" name="Text 16"/>
          <p:cNvSpPr/>
          <p:nvPr/>
        </p:nvSpPr>
        <p:spPr>
          <a:xfrm>
            <a:off x="4956048" y="3611880"/>
            <a:ext cx="3822192" cy="274320"/>
          </a:xfrm>
          <a:prstGeom prst="rect">
            <a:avLst/>
          </a:prstGeom>
          <a:noFill/>
          <a:ln/>
        </p:spPr>
        <p:txBody>
          <a:bodyPr wrap="square" lIns="0" tIns="0" rIns="0" bIns="0" rtlCol="0" anchor="ctr"/>
          <a:lstStyle/>
          <a:p>
            <a:pPr marL="0" indent="0" algn="l">
              <a:buNone/>
            </a:pPr>
            <a:r>
              <a:rPr lang="en-US" sz="1300" b="1" kern="0" spc="150" dirty="0">
                <a:solidFill>
                  <a:srgbClr val="EB509B"/>
                </a:solidFill>
                <a:latin typeface="Arial" pitchFamily="34" charset="0"/>
                <a:ea typeface="Arial" pitchFamily="34" charset="-122"/>
                <a:cs typeface="Arial" pitchFamily="34" charset="-120"/>
              </a:rPr>
              <a:t>Scenario 3</a:t>
            </a:r>
            <a:endParaRPr lang="en-US" sz="1300" dirty="0"/>
          </a:p>
        </p:txBody>
      </p:sp>
      <p:sp>
        <p:nvSpPr>
          <p:cNvPr id="19" name="Text 17"/>
          <p:cNvSpPr/>
          <p:nvPr/>
        </p:nvSpPr>
        <p:spPr>
          <a:xfrm>
            <a:off x="4956048" y="3922776"/>
            <a:ext cx="3822192" cy="493776"/>
          </a:xfrm>
          <a:prstGeom prst="rect">
            <a:avLst/>
          </a:prstGeom>
          <a:noFill/>
          <a:ln/>
        </p:spPr>
        <p:txBody>
          <a:bodyPr wrap="square" lIns="0" tIns="0" rIns="0" bIns="0" rtlCol="0" anchor="ctr"/>
          <a:lstStyle/>
          <a:p>
            <a:pPr marL="0" indent="0" algn="l">
              <a:buNone/>
            </a:pPr>
            <a:r>
              <a:rPr lang="en-US" sz="1900" b="1" dirty="0">
                <a:solidFill>
                  <a:srgbClr val="000000"/>
                </a:solidFill>
                <a:latin typeface="Arial Black" pitchFamily="34" charset="0"/>
                <a:ea typeface="Arial Black" pitchFamily="34" charset="-122"/>
                <a:cs typeface="Arial Black" pitchFamily="34" charset="-120"/>
              </a:rPr>
              <a:t>Board Neutrality on Policy</a:t>
            </a:r>
            <a:endParaRPr lang="en-US" sz="1900" dirty="0"/>
          </a:p>
        </p:txBody>
      </p:sp>
      <p:sp>
        <p:nvSpPr>
          <p:cNvPr id="20" name="Text 18"/>
          <p:cNvSpPr/>
          <p:nvPr/>
        </p:nvSpPr>
        <p:spPr>
          <a:xfrm>
            <a:off x="4956048" y="4453128"/>
            <a:ext cx="3822192" cy="320040"/>
          </a:xfrm>
          <a:prstGeom prst="rect">
            <a:avLst/>
          </a:prstGeom>
          <a:noFill/>
          <a:ln/>
        </p:spPr>
        <p:txBody>
          <a:bodyPr wrap="square" lIns="0" tIns="0" rIns="0" bIns="0" rtlCol="0" anchor="ctr"/>
          <a:lstStyle/>
          <a:p>
            <a:pPr marL="0" indent="0">
              <a:buNone/>
            </a:pPr>
            <a:r>
              <a:rPr lang="en-US" sz="1400" i="1" dirty="0">
                <a:solidFill>
                  <a:srgbClr val="888888"/>
                </a:solidFill>
                <a:latin typeface="Arial" pitchFamily="34" charset="0"/>
                <a:ea typeface="Arial" pitchFamily="34" charset="-122"/>
                <a:cs typeface="Arial" pitchFamily="34" charset="-120"/>
              </a:rPr>
              <a:t>Craig circulates (confirmed)</a:t>
            </a:r>
            <a:endParaRPr lang="en-US" sz="1400" dirty="0"/>
          </a:p>
        </p:txBody>
      </p:sp>
      <p:sp>
        <p:nvSpPr>
          <p:cNvPr id="21" name="Shape 19"/>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22" name="Text 20"/>
          <p:cNvSpPr/>
          <p:nvPr/>
        </p:nvSpPr>
        <p:spPr>
          <a:xfrm>
            <a:off x="320040" y="4818888"/>
            <a:ext cx="8503920" cy="324612"/>
          </a:xfrm>
          <a:prstGeom prst="rect">
            <a:avLst/>
          </a:prstGeom>
          <a:noFill/>
          <a:ln/>
        </p:spPr>
        <p:txBody>
          <a:bodyPr wrap="square" lIns="0" tIns="0" rIns="0" bIns="0" rtlCol="0" anchor="ctr"/>
          <a:lstStyle/>
          <a:p>
            <a:pPr marL="0" indent="0" algn="l">
              <a:buNone/>
            </a:pPr>
            <a:r>
              <a:rPr lang="en-US" sz="1200" dirty="0">
                <a:solidFill>
                  <a:srgbClr val="FFFFFF"/>
                </a:solidFill>
                <a:latin typeface="Arial" pitchFamily="34" charset="0"/>
                <a:ea typeface="Arial" pitchFamily="34" charset="-122"/>
                <a:cs typeface="Arial" pitchFamily="34" charset="-120"/>
              </a:rPr>
              <a:t>EdCon 2026  •  Move United  •  Inclusion in Action  •  April 22, 2026</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41248"/>
          </a:xfrm>
          <a:prstGeom prst="rect">
            <a:avLst/>
          </a:prstGeom>
          <a:solidFill>
            <a:srgbClr val="00AAE6"/>
          </a:solidFill>
          <a:ln w="12700">
            <a:solidFill>
              <a:srgbClr val="00AAE6"/>
            </a:solidFill>
            <a:prstDash val="solid"/>
          </a:ln>
        </p:spPr>
        <p:txBody>
          <a:bodyPr/>
          <a:lstStyle/>
          <a:p>
            <a:endParaRPr lang="en-US"/>
          </a:p>
        </p:txBody>
      </p:sp>
      <p:sp>
        <p:nvSpPr>
          <p:cNvPr id="3" name="Text 1"/>
          <p:cNvSpPr/>
          <p:nvPr/>
        </p:nvSpPr>
        <p:spPr>
          <a:xfrm>
            <a:off x="256032" y="73152"/>
            <a:ext cx="3657600" cy="256032"/>
          </a:xfrm>
          <a:prstGeom prst="rect">
            <a:avLst/>
          </a:prstGeom>
          <a:noFill/>
          <a:ln/>
        </p:spPr>
        <p:txBody>
          <a:bodyPr wrap="square" lIns="0" tIns="0" rIns="0" bIns="0" rtlCol="0" anchor="ctr"/>
          <a:lstStyle/>
          <a:p>
            <a:pPr marL="0" indent="0" algn="l">
              <a:buNone/>
            </a:pPr>
            <a:r>
              <a:rPr lang="en-US" sz="1200" b="1" kern="0" spc="200" dirty="0">
                <a:solidFill>
                  <a:srgbClr val="333333"/>
                </a:solidFill>
                <a:latin typeface="Arial" pitchFamily="34" charset="0"/>
                <a:ea typeface="Arial" pitchFamily="34" charset="-122"/>
                <a:cs typeface="Arial" pitchFamily="34" charset="-120"/>
              </a:rPr>
              <a:t> SCENARIO 1</a:t>
            </a:r>
            <a:endParaRPr lang="en-US" sz="1200" dirty="0"/>
          </a:p>
        </p:txBody>
      </p:sp>
      <p:sp>
        <p:nvSpPr>
          <p:cNvPr id="4" name="Text 2"/>
          <p:cNvSpPr/>
          <p:nvPr/>
        </p:nvSpPr>
        <p:spPr>
          <a:xfrm>
            <a:off x="256032" y="347472"/>
            <a:ext cx="8631936" cy="475488"/>
          </a:xfrm>
          <a:prstGeom prst="rect">
            <a:avLst/>
          </a:prstGeom>
          <a:noFill/>
          <a:ln/>
        </p:spPr>
        <p:txBody>
          <a:bodyPr wrap="square" lIns="0" tIns="0" rIns="0" bIns="0" rtlCol="0" anchor="ctr"/>
          <a:lstStyle/>
          <a:p>
            <a:pPr marL="0" indent="0" algn="l">
              <a:buNone/>
            </a:pPr>
            <a:r>
              <a:rPr lang="en-US" sz="2600" b="1" dirty="0">
                <a:solidFill>
                  <a:srgbClr val="000000"/>
                </a:solidFill>
                <a:latin typeface="Arial Black" pitchFamily="34" charset="0"/>
                <a:ea typeface="Arial Black" pitchFamily="34" charset="-122"/>
                <a:cs typeface="Arial Black" pitchFamily="34" charset="-120"/>
              </a:rPr>
              <a:t>Inclusion Language Complaint</a:t>
            </a:r>
            <a:endParaRPr lang="en-US" sz="2600" dirty="0"/>
          </a:p>
        </p:txBody>
      </p:sp>
      <p:sp>
        <p:nvSpPr>
          <p:cNvPr id="5" name="Shape 3"/>
          <p:cNvSpPr/>
          <p:nvPr/>
        </p:nvSpPr>
        <p:spPr>
          <a:xfrm>
            <a:off x="256032" y="969264"/>
            <a:ext cx="8631936" cy="1719072"/>
          </a:xfrm>
          <a:prstGeom prst="rect">
            <a:avLst/>
          </a:prstGeom>
          <a:solidFill>
            <a:srgbClr val="F4F4F4"/>
          </a:solidFill>
          <a:ln w="12700">
            <a:solidFill>
              <a:srgbClr val="E2E2E2"/>
            </a:solidFill>
            <a:prstDash val="solid"/>
          </a:ln>
        </p:spPr>
        <p:txBody>
          <a:bodyPr/>
          <a:lstStyle/>
          <a:p>
            <a:endParaRPr lang="en-US"/>
          </a:p>
        </p:txBody>
      </p:sp>
      <p:sp>
        <p:nvSpPr>
          <p:cNvPr id="6" name="Text 4"/>
          <p:cNvSpPr/>
          <p:nvPr/>
        </p:nvSpPr>
        <p:spPr>
          <a:xfrm>
            <a:off x="457200" y="1033272"/>
            <a:ext cx="8321040" cy="1600200"/>
          </a:xfrm>
          <a:prstGeom prst="rect">
            <a:avLst/>
          </a:prstGeom>
          <a:noFill/>
          <a:ln/>
        </p:spPr>
        <p:txBody>
          <a:bodyPr wrap="square" rtlCol="0" anchor="ctr"/>
          <a:lstStyle/>
          <a:p>
            <a:pPr marL="0" indent="0" algn="l">
              <a:buNone/>
            </a:pPr>
            <a:r>
              <a:rPr lang="en-US" sz="1800" dirty="0">
                <a:solidFill>
                  <a:srgbClr val="000000"/>
                </a:solidFill>
                <a:latin typeface="Arial" pitchFamily="34" charset="0"/>
                <a:ea typeface="Arial" pitchFamily="34" charset="-122"/>
                <a:cs typeface="Arial" pitchFamily="34" charset="-120"/>
              </a:rPr>
              <a:t>Your organization just received a formal complaint that your inclusion language makes a segment — potentially long-term existing participants or members — of your community feel excluded. What do you do to address the concern, communicate your values, and ensure your inclusion language makes the difference you hope?</a:t>
            </a:r>
            <a:endParaRPr lang="en-US" sz="1800" dirty="0"/>
          </a:p>
        </p:txBody>
      </p:sp>
      <p:sp>
        <p:nvSpPr>
          <p:cNvPr id="7" name="Text 5"/>
          <p:cNvSpPr/>
          <p:nvPr/>
        </p:nvSpPr>
        <p:spPr>
          <a:xfrm>
            <a:off x="256032" y="2798064"/>
            <a:ext cx="8631936" cy="347472"/>
          </a:xfrm>
          <a:prstGeom prst="rect">
            <a:avLst/>
          </a:prstGeom>
          <a:noFill/>
          <a:ln/>
        </p:spPr>
        <p:txBody>
          <a:bodyPr wrap="square" lIns="0" tIns="0" rIns="0" bIns="0" rtlCol="0" anchor="ctr"/>
          <a:lstStyle/>
          <a:p>
            <a:pPr marL="0" indent="0">
              <a:buNone/>
            </a:pPr>
            <a:r>
              <a:rPr lang="en-US" sz="1500" b="1" kern="0" spc="100" dirty="0">
                <a:solidFill>
                  <a:srgbClr val="000000"/>
                </a:solidFill>
                <a:latin typeface="Arial" pitchFamily="34" charset="0"/>
                <a:ea typeface="Arial" pitchFamily="34" charset="-122"/>
                <a:cs typeface="Arial" pitchFamily="34" charset="-120"/>
              </a:rPr>
              <a:t>YOUR GROUP SHOULD ADDRESS:</a:t>
            </a:r>
            <a:endParaRPr lang="en-US" sz="1500" dirty="0"/>
          </a:p>
        </p:txBody>
      </p:sp>
      <p:sp>
        <p:nvSpPr>
          <p:cNvPr id="8" name="Text 6"/>
          <p:cNvSpPr/>
          <p:nvPr/>
        </p:nvSpPr>
        <p:spPr>
          <a:xfrm>
            <a:off x="347472" y="3200400"/>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Immediate response — who do you contact first, and how?</a:t>
            </a:r>
            <a:endParaRPr lang="en-US" sz="1700" dirty="0"/>
          </a:p>
        </p:txBody>
      </p:sp>
      <p:sp>
        <p:nvSpPr>
          <p:cNvPr id="9" name="Text 7"/>
          <p:cNvSpPr/>
          <p:nvPr/>
        </p:nvSpPr>
        <p:spPr>
          <a:xfrm>
            <a:off x="347472" y="3584448"/>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Communication — how do you acknowledge this to your broader community?</a:t>
            </a:r>
            <a:endParaRPr lang="en-US" sz="1700" dirty="0"/>
          </a:p>
        </p:txBody>
      </p:sp>
      <p:sp>
        <p:nvSpPr>
          <p:cNvPr id="10" name="Text 8"/>
          <p:cNvSpPr/>
          <p:nvPr/>
        </p:nvSpPr>
        <p:spPr>
          <a:xfrm>
            <a:off x="347472" y="3968496"/>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Language audit — what is the process for reviewing and updating?</a:t>
            </a:r>
            <a:endParaRPr lang="en-US" sz="1700" dirty="0"/>
          </a:p>
        </p:txBody>
      </p:sp>
      <p:sp>
        <p:nvSpPr>
          <p:cNvPr id="11" name="Text 9"/>
          <p:cNvSpPr/>
          <p:nvPr/>
        </p:nvSpPr>
        <p:spPr>
          <a:xfrm>
            <a:off x="347472" y="4352544"/>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Preventing recurrence — what system changes actually stick?</a:t>
            </a:r>
            <a:endParaRPr lang="en-US" sz="1700" dirty="0"/>
          </a:p>
        </p:txBody>
      </p:sp>
      <p:sp>
        <p:nvSpPr>
          <p:cNvPr id="12" name="Shape 10"/>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13" name="Text 11"/>
          <p:cNvSpPr/>
          <p:nvPr/>
        </p:nvSpPr>
        <p:spPr>
          <a:xfrm>
            <a:off x="320040" y="4818888"/>
            <a:ext cx="8503920" cy="324612"/>
          </a:xfrm>
          <a:prstGeom prst="rect">
            <a:avLst/>
          </a:prstGeom>
          <a:noFill/>
          <a:ln/>
        </p:spPr>
        <p:txBody>
          <a:bodyPr wrap="square" lIns="0" tIns="0" rIns="0" bIns="0" rtlCol="0" anchor="ctr"/>
          <a:lstStyle/>
          <a:p>
            <a:pPr marL="0" indent="0" algn="l">
              <a:buNone/>
            </a:pPr>
            <a:r>
              <a:rPr lang="en-US" sz="1200" dirty="0">
                <a:solidFill>
                  <a:srgbClr val="FFFFFF"/>
                </a:solidFill>
                <a:latin typeface="Arial" pitchFamily="34" charset="0"/>
                <a:ea typeface="Arial" pitchFamily="34" charset="-122"/>
                <a:cs typeface="Arial" pitchFamily="34" charset="-120"/>
              </a:rPr>
              <a:t>EdCon 2026  •  Move United  •  Inclusion in Action  •  April 22, 2026</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41248"/>
          </a:xfrm>
          <a:prstGeom prst="rect">
            <a:avLst/>
          </a:prstGeom>
          <a:solidFill>
            <a:srgbClr val="C3191E"/>
          </a:solidFill>
          <a:ln w="12700">
            <a:solidFill>
              <a:srgbClr val="C3191E"/>
            </a:solidFill>
            <a:prstDash val="solid"/>
          </a:ln>
        </p:spPr>
        <p:txBody>
          <a:bodyPr/>
          <a:lstStyle/>
          <a:p>
            <a:endParaRPr lang="en-US"/>
          </a:p>
        </p:txBody>
      </p:sp>
      <p:sp>
        <p:nvSpPr>
          <p:cNvPr id="3" name="Text 1"/>
          <p:cNvSpPr/>
          <p:nvPr/>
        </p:nvSpPr>
        <p:spPr>
          <a:xfrm>
            <a:off x="256032" y="73152"/>
            <a:ext cx="3657600" cy="256032"/>
          </a:xfrm>
          <a:prstGeom prst="rect">
            <a:avLst/>
          </a:prstGeom>
          <a:noFill/>
          <a:ln/>
        </p:spPr>
        <p:txBody>
          <a:bodyPr wrap="square" lIns="0" tIns="0" rIns="0" bIns="0" rtlCol="0" anchor="ctr"/>
          <a:lstStyle/>
          <a:p>
            <a:pPr marL="0" indent="0" algn="l">
              <a:buNone/>
            </a:pPr>
            <a:r>
              <a:rPr lang="en-US" sz="1200" b="1" kern="0" spc="200" dirty="0">
                <a:solidFill>
                  <a:srgbClr val="EEEEEE"/>
                </a:solidFill>
                <a:latin typeface="Arial" pitchFamily="34" charset="0"/>
                <a:ea typeface="Arial" pitchFamily="34" charset="-122"/>
                <a:cs typeface="Arial" pitchFamily="34" charset="-120"/>
              </a:rPr>
              <a:t> SCENARIO 2</a:t>
            </a:r>
            <a:endParaRPr lang="en-US" sz="1200" dirty="0"/>
          </a:p>
        </p:txBody>
      </p:sp>
      <p:sp>
        <p:nvSpPr>
          <p:cNvPr id="4" name="Text 2"/>
          <p:cNvSpPr/>
          <p:nvPr/>
        </p:nvSpPr>
        <p:spPr>
          <a:xfrm>
            <a:off x="256032" y="347472"/>
            <a:ext cx="8631936" cy="475488"/>
          </a:xfrm>
          <a:prstGeom prst="rect">
            <a:avLst/>
          </a:prstGeom>
          <a:noFill/>
          <a:ln/>
        </p:spPr>
        <p:txBody>
          <a:bodyPr wrap="square" lIns="0" tIns="0" rIns="0" bIns="0" rtlCol="0" anchor="ctr"/>
          <a:lstStyle/>
          <a:p>
            <a:pPr marL="0" indent="0" algn="l">
              <a:buNone/>
            </a:pPr>
            <a:r>
              <a:rPr lang="en-US" sz="2600" b="1" dirty="0">
                <a:solidFill>
                  <a:srgbClr val="FFFFFF"/>
                </a:solidFill>
                <a:latin typeface="Arial Black" pitchFamily="34" charset="0"/>
                <a:ea typeface="Arial Black" pitchFamily="34" charset="-122"/>
                <a:cs typeface="Arial Black" pitchFamily="34" charset="-120"/>
              </a:rPr>
              <a:t>Staff Safety &amp; Hostile Backlash</a:t>
            </a:r>
            <a:endParaRPr lang="en-US" sz="2600" dirty="0"/>
          </a:p>
        </p:txBody>
      </p:sp>
      <p:sp>
        <p:nvSpPr>
          <p:cNvPr id="5" name="Shape 3"/>
          <p:cNvSpPr/>
          <p:nvPr/>
        </p:nvSpPr>
        <p:spPr>
          <a:xfrm>
            <a:off x="256032" y="969264"/>
            <a:ext cx="8631936" cy="1719072"/>
          </a:xfrm>
          <a:prstGeom prst="rect">
            <a:avLst/>
          </a:prstGeom>
          <a:solidFill>
            <a:srgbClr val="F4F4F4"/>
          </a:solidFill>
          <a:ln w="12700">
            <a:solidFill>
              <a:srgbClr val="E2E2E2"/>
            </a:solidFill>
            <a:prstDash val="solid"/>
          </a:ln>
        </p:spPr>
        <p:txBody>
          <a:bodyPr/>
          <a:lstStyle/>
          <a:p>
            <a:endParaRPr lang="en-US"/>
          </a:p>
        </p:txBody>
      </p:sp>
      <p:sp>
        <p:nvSpPr>
          <p:cNvPr id="6" name="Text 4"/>
          <p:cNvSpPr/>
          <p:nvPr/>
        </p:nvSpPr>
        <p:spPr>
          <a:xfrm>
            <a:off x="457200" y="1033272"/>
            <a:ext cx="8321040" cy="1600200"/>
          </a:xfrm>
          <a:prstGeom prst="rect">
            <a:avLst/>
          </a:prstGeom>
          <a:noFill/>
          <a:ln/>
        </p:spPr>
        <p:txBody>
          <a:bodyPr wrap="square" rtlCol="0" anchor="ctr"/>
          <a:lstStyle/>
          <a:p>
            <a:pPr marL="0" indent="0" algn="l">
              <a:buNone/>
            </a:pPr>
            <a:r>
              <a:rPr lang="en-US" sz="1800" dirty="0">
                <a:solidFill>
                  <a:srgbClr val="000000"/>
                </a:solidFill>
                <a:latin typeface="Arial" pitchFamily="34" charset="0"/>
                <a:ea typeface="Arial" pitchFamily="34" charset="-122"/>
                <a:cs typeface="Arial" pitchFamily="34" charset="-120"/>
              </a:rPr>
              <a:t>A staff member comes to you showing you negative and abusive emails and voicemails they have received about your recently expanded programming that focuses on racial and ethnic diversity. You are in charge — what actions do you take to address the current issue? Also consider changes that can handle future issues.</a:t>
            </a:r>
            <a:endParaRPr lang="en-US" sz="1800" dirty="0"/>
          </a:p>
        </p:txBody>
      </p:sp>
      <p:sp>
        <p:nvSpPr>
          <p:cNvPr id="7" name="Text 5"/>
          <p:cNvSpPr/>
          <p:nvPr/>
        </p:nvSpPr>
        <p:spPr>
          <a:xfrm>
            <a:off x="256032" y="2798064"/>
            <a:ext cx="8631936" cy="347472"/>
          </a:xfrm>
          <a:prstGeom prst="rect">
            <a:avLst/>
          </a:prstGeom>
          <a:noFill/>
          <a:ln/>
        </p:spPr>
        <p:txBody>
          <a:bodyPr wrap="square" lIns="0" tIns="0" rIns="0" bIns="0" rtlCol="0" anchor="ctr"/>
          <a:lstStyle/>
          <a:p>
            <a:pPr marL="0" indent="0">
              <a:buNone/>
            </a:pPr>
            <a:r>
              <a:rPr lang="en-US" sz="1500" b="1" kern="0" spc="100" dirty="0">
                <a:solidFill>
                  <a:srgbClr val="000000"/>
                </a:solidFill>
                <a:latin typeface="Arial" pitchFamily="34" charset="0"/>
                <a:ea typeface="Arial" pitchFamily="34" charset="-122"/>
                <a:cs typeface="Arial" pitchFamily="34" charset="-120"/>
              </a:rPr>
              <a:t>YOUR GROUP SHOULD ADDRESS:</a:t>
            </a:r>
            <a:endParaRPr lang="en-US" sz="1500" dirty="0"/>
          </a:p>
        </p:txBody>
      </p:sp>
      <p:sp>
        <p:nvSpPr>
          <p:cNvPr id="8" name="Text 6"/>
          <p:cNvSpPr/>
          <p:nvPr/>
        </p:nvSpPr>
        <p:spPr>
          <a:xfrm>
            <a:off x="347472" y="3200400"/>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Immediate action — what do you do for the staff member right now?</a:t>
            </a:r>
            <a:endParaRPr lang="en-US" sz="1700" dirty="0"/>
          </a:p>
        </p:txBody>
      </p:sp>
      <p:sp>
        <p:nvSpPr>
          <p:cNvPr id="9" name="Text 7"/>
          <p:cNvSpPr/>
          <p:nvPr/>
        </p:nvSpPr>
        <p:spPr>
          <a:xfrm>
            <a:off x="347472" y="3584448"/>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Documentation and HR — how do you record, escalate, and investigate?</a:t>
            </a:r>
            <a:endParaRPr lang="en-US" sz="1700" dirty="0"/>
          </a:p>
        </p:txBody>
      </p:sp>
      <p:sp>
        <p:nvSpPr>
          <p:cNvPr id="10" name="Text 8"/>
          <p:cNvSpPr/>
          <p:nvPr/>
        </p:nvSpPr>
        <p:spPr>
          <a:xfrm>
            <a:off x="347472" y="3968496"/>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External response — do you address this publicly? What do you say?</a:t>
            </a:r>
            <a:endParaRPr lang="en-US" sz="1700" dirty="0"/>
          </a:p>
        </p:txBody>
      </p:sp>
      <p:sp>
        <p:nvSpPr>
          <p:cNvPr id="11" name="Text 9"/>
          <p:cNvSpPr/>
          <p:nvPr/>
        </p:nvSpPr>
        <p:spPr>
          <a:xfrm>
            <a:off x="347472" y="4352544"/>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Systemic changes — what policies or training prevent recurrence?</a:t>
            </a:r>
            <a:endParaRPr lang="en-US" sz="1700" dirty="0"/>
          </a:p>
        </p:txBody>
      </p:sp>
      <p:sp>
        <p:nvSpPr>
          <p:cNvPr id="12" name="Shape 10"/>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13" name="Text 11"/>
          <p:cNvSpPr/>
          <p:nvPr/>
        </p:nvSpPr>
        <p:spPr>
          <a:xfrm>
            <a:off x="320040" y="4818888"/>
            <a:ext cx="8503920" cy="324612"/>
          </a:xfrm>
          <a:prstGeom prst="rect">
            <a:avLst/>
          </a:prstGeom>
          <a:noFill/>
          <a:ln/>
        </p:spPr>
        <p:txBody>
          <a:bodyPr wrap="square" lIns="0" tIns="0" rIns="0" bIns="0" rtlCol="0" anchor="ctr"/>
          <a:lstStyle/>
          <a:p>
            <a:pPr marL="0" indent="0" algn="l">
              <a:buNone/>
            </a:pPr>
            <a:r>
              <a:rPr lang="en-US" sz="1200" dirty="0">
                <a:solidFill>
                  <a:srgbClr val="FFFFFF"/>
                </a:solidFill>
                <a:latin typeface="Arial" pitchFamily="34" charset="0"/>
                <a:ea typeface="Arial" pitchFamily="34" charset="-122"/>
                <a:cs typeface="Arial" pitchFamily="34" charset="-120"/>
              </a:rPr>
              <a:t>EdCon 2026  •  Move United  •  Inclusion in Action  •  April 22, 2026</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41248"/>
          </a:xfrm>
          <a:prstGeom prst="rect">
            <a:avLst/>
          </a:prstGeom>
          <a:solidFill>
            <a:srgbClr val="EB509B"/>
          </a:solidFill>
          <a:ln w="12700">
            <a:solidFill>
              <a:srgbClr val="EB509B"/>
            </a:solidFill>
            <a:prstDash val="solid"/>
          </a:ln>
        </p:spPr>
        <p:txBody>
          <a:bodyPr/>
          <a:lstStyle/>
          <a:p>
            <a:endParaRPr lang="en-US"/>
          </a:p>
        </p:txBody>
      </p:sp>
      <p:sp>
        <p:nvSpPr>
          <p:cNvPr id="3" name="Text 1"/>
          <p:cNvSpPr/>
          <p:nvPr/>
        </p:nvSpPr>
        <p:spPr>
          <a:xfrm>
            <a:off x="256032" y="73152"/>
            <a:ext cx="3657600" cy="256032"/>
          </a:xfrm>
          <a:prstGeom prst="rect">
            <a:avLst/>
          </a:prstGeom>
          <a:noFill/>
          <a:ln/>
        </p:spPr>
        <p:txBody>
          <a:bodyPr wrap="square" lIns="0" tIns="0" rIns="0" bIns="0" rtlCol="0" anchor="ctr"/>
          <a:lstStyle/>
          <a:p>
            <a:pPr marL="0" indent="0" algn="l">
              <a:buNone/>
            </a:pPr>
            <a:r>
              <a:rPr lang="en-US" sz="1200" b="1" kern="0" spc="200" dirty="0">
                <a:solidFill>
                  <a:srgbClr val="333333"/>
                </a:solidFill>
                <a:latin typeface="Arial" pitchFamily="34" charset="0"/>
                <a:ea typeface="Arial" pitchFamily="34" charset="-122"/>
                <a:cs typeface="Arial" pitchFamily="34" charset="-120"/>
              </a:rPr>
              <a:t> SCENARIO 3</a:t>
            </a:r>
            <a:endParaRPr lang="en-US" sz="1200" dirty="0"/>
          </a:p>
        </p:txBody>
      </p:sp>
      <p:sp>
        <p:nvSpPr>
          <p:cNvPr id="4" name="Text 2"/>
          <p:cNvSpPr/>
          <p:nvPr/>
        </p:nvSpPr>
        <p:spPr>
          <a:xfrm>
            <a:off x="256032" y="347472"/>
            <a:ext cx="8631936" cy="475488"/>
          </a:xfrm>
          <a:prstGeom prst="rect">
            <a:avLst/>
          </a:prstGeom>
          <a:noFill/>
          <a:ln/>
        </p:spPr>
        <p:txBody>
          <a:bodyPr wrap="square" lIns="0" tIns="0" rIns="0" bIns="0" rtlCol="0" anchor="ctr"/>
          <a:lstStyle/>
          <a:p>
            <a:pPr marL="0" indent="0" algn="l">
              <a:buNone/>
            </a:pPr>
            <a:r>
              <a:rPr lang="en-US" sz="2600" b="1" dirty="0">
                <a:solidFill>
                  <a:srgbClr val="000000"/>
                </a:solidFill>
                <a:latin typeface="Arial Black" pitchFamily="34" charset="0"/>
                <a:ea typeface="Arial Black" pitchFamily="34" charset="-122"/>
                <a:cs typeface="Arial Black" pitchFamily="34" charset="-120"/>
              </a:rPr>
              <a:t>Board Neutrality on Policy</a:t>
            </a:r>
            <a:endParaRPr lang="en-US" sz="2600" dirty="0"/>
          </a:p>
        </p:txBody>
      </p:sp>
      <p:sp>
        <p:nvSpPr>
          <p:cNvPr id="5" name="Shape 3"/>
          <p:cNvSpPr/>
          <p:nvPr/>
        </p:nvSpPr>
        <p:spPr>
          <a:xfrm>
            <a:off x="256032" y="969264"/>
            <a:ext cx="8631936" cy="1719072"/>
          </a:xfrm>
          <a:prstGeom prst="rect">
            <a:avLst/>
          </a:prstGeom>
          <a:solidFill>
            <a:srgbClr val="F4F4F4"/>
          </a:solidFill>
          <a:ln w="12700">
            <a:solidFill>
              <a:srgbClr val="E2E2E2"/>
            </a:solidFill>
            <a:prstDash val="solid"/>
          </a:ln>
        </p:spPr>
        <p:txBody>
          <a:bodyPr/>
          <a:lstStyle/>
          <a:p>
            <a:endParaRPr lang="en-US"/>
          </a:p>
        </p:txBody>
      </p:sp>
      <p:sp>
        <p:nvSpPr>
          <p:cNvPr id="6" name="Text 4"/>
          <p:cNvSpPr/>
          <p:nvPr/>
        </p:nvSpPr>
        <p:spPr>
          <a:xfrm>
            <a:off x="457200" y="1033272"/>
            <a:ext cx="8321040" cy="1600200"/>
          </a:xfrm>
          <a:prstGeom prst="rect">
            <a:avLst/>
          </a:prstGeom>
          <a:noFill/>
          <a:ln/>
        </p:spPr>
        <p:txBody>
          <a:bodyPr wrap="square" rtlCol="0" anchor="ctr"/>
          <a:lstStyle/>
          <a:p>
            <a:pPr marL="0" indent="0" algn="l">
              <a:buNone/>
            </a:pPr>
            <a:r>
              <a:rPr lang="en-US" sz="1800" dirty="0">
                <a:solidFill>
                  <a:srgbClr val="000000"/>
                </a:solidFill>
                <a:latin typeface="Arial" pitchFamily="34" charset="0"/>
                <a:ea typeface="Arial" pitchFamily="34" charset="-122"/>
                <a:cs typeface="Arial" pitchFamily="34" charset="-120"/>
              </a:rPr>
              <a:t>Your board wants to "stay neutral" on a policy that directly affects your athletes. How do you handle this issue — and what do you say to your board? Your community of athletes? The public?</a:t>
            </a:r>
            <a:endParaRPr lang="en-US" sz="1800" dirty="0"/>
          </a:p>
        </p:txBody>
      </p:sp>
      <p:sp>
        <p:nvSpPr>
          <p:cNvPr id="7" name="Text 5"/>
          <p:cNvSpPr/>
          <p:nvPr/>
        </p:nvSpPr>
        <p:spPr>
          <a:xfrm>
            <a:off x="256032" y="2798064"/>
            <a:ext cx="8631936" cy="347472"/>
          </a:xfrm>
          <a:prstGeom prst="rect">
            <a:avLst/>
          </a:prstGeom>
          <a:noFill/>
          <a:ln/>
        </p:spPr>
        <p:txBody>
          <a:bodyPr wrap="square" lIns="0" tIns="0" rIns="0" bIns="0" rtlCol="0" anchor="ctr"/>
          <a:lstStyle/>
          <a:p>
            <a:pPr marL="0" indent="0">
              <a:buNone/>
            </a:pPr>
            <a:r>
              <a:rPr lang="en-US" sz="1500" b="1" kern="0" spc="100" dirty="0">
                <a:solidFill>
                  <a:srgbClr val="000000"/>
                </a:solidFill>
                <a:latin typeface="Arial" pitchFamily="34" charset="0"/>
                <a:ea typeface="Arial" pitchFamily="34" charset="-122"/>
                <a:cs typeface="Arial" pitchFamily="34" charset="-120"/>
              </a:rPr>
              <a:t>DRAFT LANGUAGE FOR EACH AUDIENCE:</a:t>
            </a:r>
            <a:endParaRPr lang="en-US" sz="1500" dirty="0"/>
          </a:p>
        </p:txBody>
      </p:sp>
      <p:sp>
        <p:nvSpPr>
          <p:cNvPr id="8" name="Text 6"/>
          <p:cNvSpPr/>
          <p:nvPr/>
        </p:nvSpPr>
        <p:spPr>
          <a:xfrm>
            <a:off x="347472" y="3200400"/>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To your board: How do you make the case that neutrality has a cost?</a:t>
            </a:r>
            <a:endParaRPr lang="en-US" sz="1700" dirty="0"/>
          </a:p>
        </p:txBody>
      </p:sp>
      <p:sp>
        <p:nvSpPr>
          <p:cNvPr id="9" name="Text 7"/>
          <p:cNvSpPr/>
          <p:nvPr/>
        </p:nvSpPr>
        <p:spPr>
          <a:xfrm>
            <a:off x="347472" y="3584448"/>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To your athletes: What do they need to hear — and what can you actually promise?</a:t>
            </a:r>
            <a:endParaRPr lang="en-US" sz="1700" dirty="0"/>
          </a:p>
        </p:txBody>
      </p:sp>
      <p:sp>
        <p:nvSpPr>
          <p:cNvPr id="10" name="Text 8"/>
          <p:cNvSpPr/>
          <p:nvPr/>
        </p:nvSpPr>
        <p:spPr>
          <a:xfrm>
            <a:off x="347472" y="3968496"/>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To the public: What does your organization stand for, and how do you say it?</a:t>
            </a:r>
            <a:endParaRPr lang="en-US" sz="1700" dirty="0"/>
          </a:p>
        </p:txBody>
      </p:sp>
      <p:sp>
        <p:nvSpPr>
          <p:cNvPr id="11" name="Text 9"/>
          <p:cNvSpPr/>
          <p:nvPr/>
        </p:nvSpPr>
        <p:spPr>
          <a:xfrm>
            <a:off x="347472" y="4352544"/>
            <a:ext cx="8503920" cy="365760"/>
          </a:xfrm>
          <a:prstGeom prst="rect">
            <a:avLst/>
          </a:prstGeom>
          <a:noFill/>
          <a:ln/>
        </p:spPr>
        <p:txBody>
          <a:bodyPr wrap="square" rtlCol="0" anchor="ctr"/>
          <a:lstStyle/>
          <a:p>
            <a:pPr marL="342900" indent="-342900">
              <a:buSzPct val="100000"/>
              <a:buChar char="•"/>
            </a:pPr>
            <a:r>
              <a:rPr lang="en-US" sz="1700" dirty="0">
                <a:solidFill>
                  <a:srgbClr val="444444"/>
                </a:solidFill>
                <a:latin typeface="Arial" pitchFamily="34" charset="0"/>
                <a:ea typeface="Arial" pitchFamily="34" charset="-122"/>
                <a:cs typeface="Arial" pitchFamily="34" charset="-120"/>
              </a:rPr>
              <a:t>To yourself: What is the line between strategic patience and complicity?</a:t>
            </a:r>
            <a:endParaRPr lang="en-US" sz="1700" dirty="0"/>
          </a:p>
        </p:txBody>
      </p:sp>
      <p:sp>
        <p:nvSpPr>
          <p:cNvPr id="12" name="Shape 10"/>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13" name="Text 11"/>
          <p:cNvSpPr/>
          <p:nvPr/>
        </p:nvSpPr>
        <p:spPr>
          <a:xfrm>
            <a:off x="320040" y="4818888"/>
            <a:ext cx="8503920" cy="324612"/>
          </a:xfrm>
          <a:prstGeom prst="rect">
            <a:avLst/>
          </a:prstGeom>
          <a:noFill/>
          <a:ln/>
        </p:spPr>
        <p:txBody>
          <a:bodyPr wrap="square" lIns="0" tIns="0" rIns="0" bIns="0" rtlCol="0" anchor="ctr"/>
          <a:lstStyle/>
          <a:p>
            <a:pPr marL="0" indent="0" algn="l">
              <a:buNone/>
            </a:pPr>
            <a:r>
              <a:rPr lang="en-US" sz="1200" dirty="0">
                <a:solidFill>
                  <a:srgbClr val="FFFFFF"/>
                </a:solidFill>
                <a:latin typeface="Arial" pitchFamily="34" charset="0"/>
                <a:ea typeface="Arial" pitchFamily="34" charset="-122"/>
                <a:cs typeface="Arial" pitchFamily="34" charset="-120"/>
              </a:rPr>
              <a:t>EdCon 2026  •  Move United  •  Inclusion in Action  •  April 22, 2026</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5486400" cy="342900"/>
          </a:xfrm>
          <a:prstGeom prst="rect">
            <a:avLst/>
          </a:prstGeom>
          <a:solidFill>
            <a:srgbClr val="00AAE6"/>
          </a:solidFill>
          <a:ln w="12700">
            <a:solidFill>
              <a:srgbClr val="00AAE6"/>
            </a:solidFill>
            <a:prstDash val="solid"/>
          </a:ln>
        </p:spPr>
        <p:txBody>
          <a:bodyPr/>
          <a:lstStyle/>
          <a:p>
            <a:endParaRPr lang="en-US"/>
          </a:p>
        </p:txBody>
      </p:sp>
      <p:sp>
        <p:nvSpPr>
          <p:cNvPr id="3" name="Shape 1"/>
          <p:cNvSpPr/>
          <p:nvPr/>
        </p:nvSpPr>
        <p:spPr>
          <a:xfrm>
            <a:off x="5486400" y="0"/>
            <a:ext cx="3657600" cy="342900"/>
          </a:xfrm>
          <a:prstGeom prst="rect">
            <a:avLst/>
          </a:prstGeom>
          <a:solidFill>
            <a:srgbClr val="0069B4"/>
          </a:solidFill>
          <a:ln w="12700">
            <a:solidFill>
              <a:srgbClr val="0069B4"/>
            </a:solidFill>
            <a:prstDash val="solid"/>
          </a:ln>
        </p:spPr>
        <p:txBody>
          <a:bodyPr/>
          <a:lstStyle/>
          <a:p>
            <a:endParaRPr lang="en-US"/>
          </a:p>
        </p:txBody>
      </p:sp>
      <p:sp>
        <p:nvSpPr>
          <p:cNvPr id="4" name="Shape 2"/>
          <p:cNvSpPr/>
          <p:nvPr/>
        </p:nvSpPr>
        <p:spPr>
          <a:xfrm>
            <a:off x="0" y="342900"/>
            <a:ext cx="3200400" cy="342900"/>
          </a:xfrm>
          <a:prstGeom prst="rect">
            <a:avLst/>
          </a:prstGeom>
          <a:solidFill>
            <a:srgbClr val="EB509B"/>
          </a:solidFill>
          <a:ln w="12700">
            <a:solidFill>
              <a:srgbClr val="EB509B"/>
            </a:solidFill>
            <a:prstDash val="solid"/>
          </a:ln>
        </p:spPr>
        <p:txBody>
          <a:bodyPr/>
          <a:lstStyle/>
          <a:p>
            <a:endParaRPr lang="en-US"/>
          </a:p>
        </p:txBody>
      </p:sp>
      <p:sp>
        <p:nvSpPr>
          <p:cNvPr id="5" name="Shape 3"/>
          <p:cNvSpPr/>
          <p:nvPr/>
        </p:nvSpPr>
        <p:spPr>
          <a:xfrm>
            <a:off x="3200400" y="342900"/>
            <a:ext cx="5943600" cy="342900"/>
          </a:xfrm>
          <a:prstGeom prst="rect">
            <a:avLst/>
          </a:prstGeom>
          <a:solidFill>
            <a:srgbClr val="C3191E"/>
          </a:solidFill>
          <a:ln w="12700">
            <a:solidFill>
              <a:srgbClr val="C3191E"/>
            </a:solidFill>
            <a:prstDash val="solid"/>
          </a:ln>
        </p:spPr>
        <p:txBody>
          <a:bodyPr/>
          <a:lstStyle/>
          <a:p>
            <a:endParaRPr lang="en-US"/>
          </a:p>
        </p:txBody>
      </p:sp>
      <p:sp>
        <p:nvSpPr>
          <p:cNvPr id="6" name="Text 4"/>
          <p:cNvSpPr/>
          <p:nvPr/>
        </p:nvSpPr>
        <p:spPr>
          <a:xfrm>
            <a:off x="365760" y="822960"/>
            <a:ext cx="6400800" cy="256032"/>
          </a:xfrm>
          <a:prstGeom prst="rect">
            <a:avLst/>
          </a:prstGeom>
          <a:noFill/>
          <a:ln/>
        </p:spPr>
        <p:txBody>
          <a:bodyPr wrap="square" lIns="0" tIns="0" rIns="0" bIns="0" rtlCol="0" anchor="ctr"/>
          <a:lstStyle/>
          <a:p>
            <a:pPr marL="0" indent="0" algn="l">
              <a:buNone/>
            </a:pPr>
            <a:r>
              <a:rPr lang="en-US" sz="950" b="1" kern="0" spc="300" dirty="0">
                <a:solidFill>
                  <a:srgbClr val="0069B4"/>
                </a:solidFill>
                <a:latin typeface="Arial" pitchFamily="34" charset="0"/>
                <a:ea typeface="Arial" pitchFamily="34" charset="-122"/>
                <a:cs typeface="Arial" pitchFamily="34" charset="-120"/>
              </a:rPr>
              <a:t>AUDIENCE PRESSURE TEST  •  30–45 MINUTES</a:t>
            </a:r>
            <a:endParaRPr lang="en-US" sz="950" dirty="0"/>
          </a:p>
        </p:txBody>
      </p:sp>
      <p:sp>
        <p:nvSpPr>
          <p:cNvPr id="7" name="Text 5"/>
          <p:cNvSpPr/>
          <p:nvPr/>
        </p:nvSpPr>
        <p:spPr>
          <a:xfrm>
            <a:off x="365760" y="1097280"/>
            <a:ext cx="8412480" cy="1645920"/>
          </a:xfrm>
          <a:prstGeom prst="rect">
            <a:avLst/>
          </a:prstGeom>
          <a:noFill/>
          <a:ln/>
        </p:spPr>
        <p:txBody>
          <a:bodyPr wrap="square" lIns="0" tIns="0" rIns="0" bIns="0" rtlCol="0" anchor="ctr"/>
          <a:lstStyle/>
          <a:p>
            <a:pPr marL="0" indent="0" algn="l">
              <a:buNone/>
            </a:pPr>
            <a:r>
              <a:rPr lang="en-US" sz="4800" b="1" dirty="0">
                <a:solidFill>
                  <a:srgbClr val="000000"/>
                </a:solidFill>
                <a:latin typeface="Arial" pitchFamily="34" charset="0"/>
                <a:ea typeface="Arial" pitchFamily="34" charset="-122"/>
                <a:cs typeface="Arial" pitchFamily="34" charset="-120"/>
              </a:rPr>
              <a:t>"PRESSURE TEST"</a:t>
            </a:r>
            <a:endParaRPr lang="en-US" sz="4800" dirty="0"/>
          </a:p>
        </p:txBody>
      </p:sp>
      <p:sp>
        <p:nvSpPr>
          <p:cNvPr id="8" name="Text 6"/>
          <p:cNvSpPr/>
          <p:nvPr/>
        </p:nvSpPr>
        <p:spPr>
          <a:xfrm>
            <a:off x="402336" y="3680460"/>
            <a:ext cx="8412480" cy="347472"/>
          </a:xfrm>
          <a:prstGeom prst="rect">
            <a:avLst/>
          </a:prstGeom>
          <a:noFill/>
          <a:ln/>
        </p:spPr>
        <p:txBody>
          <a:bodyPr wrap="square" lIns="0" tIns="0" rIns="0" bIns="0" rtlCol="0" anchor="ctr"/>
          <a:lstStyle/>
          <a:p>
            <a:pPr marL="0" indent="0" algn="l">
              <a:buNone/>
            </a:pPr>
            <a:r>
              <a:rPr lang="en-US" sz="1400" dirty="0">
                <a:solidFill>
                  <a:srgbClr val="555555"/>
                </a:solidFill>
                <a:latin typeface="Arial" pitchFamily="34" charset="0"/>
                <a:ea typeface="Arial" pitchFamily="34" charset="-122"/>
                <a:cs typeface="Arial" pitchFamily="34" charset="-120"/>
              </a:rPr>
              <a:t>Push back. Challenge. Bring the real situations you're navigating.</a:t>
            </a:r>
            <a:endParaRPr lang="en-US" sz="1400" dirty="0"/>
          </a:p>
        </p:txBody>
      </p:sp>
      <p:sp>
        <p:nvSpPr>
          <p:cNvPr id="10" name="Text 8"/>
          <p:cNvSpPr/>
          <p:nvPr/>
        </p:nvSpPr>
        <p:spPr>
          <a:xfrm>
            <a:off x="256032" y="3291840"/>
            <a:ext cx="2029968" cy="502920"/>
          </a:xfrm>
          <a:prstGeom prst="rect">
            <a:avLst/>
          </a:prstGeom>
          <a:noFill/>
          <a:ln/>
        </p:spPr>
        <p:txBody>
          <a:bodyPr wrap="square" lIns="0" tIns="0" rIns="0" bIns="0" rtlCol="0" anchor="ctr"/>
          <a:lstStyle/>
          <a:p>
            <a:pPr marL="0" indent="0" algn="ctr">
              <a:buNone/>
            </a:pPr>
            <a:endParaRPr lang="en-US" sz="2800" dirty="0"/>
          </a:p>
        </p:txBody>
      </p:sp>
      <p:sp>
        <p:nvSpPr>
          <p:cNvPr id="11" name="Text 9"/>
          <p:cNvSpPr/>
          <p:nvPr/>
        </p:nvSpPr>
        <p:spPr>
          <a:xfrm>
            <a:off x="256032" y="3794760"/>
            <a:ext cx="2029968" cy="274320"/>
          </a:xfrm>
          <a:prstGeom prst="rect">
            <a:avLst/>
          </a:prstGeom>
          <a:noFill/>
          <a:ln/>
        </p:spPr>
        <p:txBody>
          <a:bodyPr wrap="square" lIns="0" tIns="0" rIns="0" bIns="0" rtlCol="0" anchor="ctr"/>
          <a:lstStyle/>
          <a:p>
            <a:pPr marL="0" indent="0" algn="ctr">
              <a:buNone/>
            </a:pPr>
            <a:endParaRPr lang="en-US" sz="950" dirty="0"/>
          </a:p>
        </p:txBody>
      </p:sp>
      <p:sp>
        <p:nvSpPr>
          <p:cNvPr id="12" name="Text 10"/>
          <p:cNvSpPr/>
          <p:nvPr/>
        </p:nvSpPr>
        <p:spPr>
          <a:xfrm>
            <a:off x="256032" y="4078224"/>
            <a:ext cx="2029968" cy="475488"/>
          </a:xfrm>
          <a:prstGeom prst="rect">
            <a:avLst/>
          </a:prstGeom>
          <a:noFill/>
          <a:ln/>
        </p:spPr>
        <p:txBody>
          <a:bodyPr wrap="square" rtlCol="0" anchor="ctr"/>
          <a:lstStyle/>
          <a:p>
            <a:pPr marL="0" indent="0" algn="ctr">
              <a:buNone/>
            </a:pPr>
            <a:endParaRPr lang="en-US" sz="950" dirty="0"/>
          </a:p>
        </p:txBody>
      </p:sp>
      <p:sp>
        <p:nvSpPr>
          <p:cNvPr id="14" name="Text 12"/>
          <p:cNvSpPr/>
          <p:nvPr/>
        </p:nvSpPr>
        <p:spPr>
          <a:xfrm>
            <a:off x="2432304" y="3291840"/>
            <a:ext cx="2029968" cy="502920"/>
          </a:xfrm>
          <a:prstGeom prst="rect">
            <a:avLst/>
          </a:prstGeom>
          <a:noFill/>
          <a:ln/>
        </p:spPr>
        <p:txBody>
          <a:bodyPr wrap="square" lIns="0" tIns="0" rIns="0" bIns="0" rtlCol="0" anchor="ctr"/>
          <a:lstStyle/>
          <a:p>
            <a:pPr marL="0" indent="0" algn="ctr">
              <a:buNone/>
            </a:pPr>
            <a:endParaRPr lang="en-US" sz="2800" dirty="0"/>
          </a:p>
        </p:txBody>
      </p:sp>
      <p:sp>
        <p:nvSpPr>
          <p:cNvPr id="15" name="Text 13"/>
          <p:cNvSpPr/>
          <p:nvPr/>
        </p:nvSpPr>
        <p:spPr>
          <a:xfrm>
            <a:off x="2432304" y="3794760"/>
            <a:ext cx="2029968" cy="274320"/>
          </a:xfrm>
          <a:prstGeom prst="rect">
            <a:avLst/>
          </a:prstGeom>
          <a:noFill/>
          <a:ln/>
        </p:spPr>
        <p:txBody>
          <a:bodyPr wrap="square" lIns="0" tIns="0" rIns="0" bIns="0" rtlCol="0" anchor="ctr"/>
          <a:lstStyle/>
          <a:p>
            <a:pPr marL="0" indent="0" algn="ctr">
              <a:buNone/>
            </a:pPr>
            <a:endParaRPr lang="en-US" sz="950" dirty="0"/>
          </a:p>
        </p:txBody>
      </p:sp>
      <p:sp>
        <p:nvSpPr>
          <p:cNvPr id="16" name="Text 14"/>
          <p:cNvSpPr/>
          <p:nvPr/>
        </p:nvSpPr>
        <p:spPr>
          <a:xfrm>
            <a:off x="2432304" y="4078224"/>
            <a:ext cx="2029968" cy="475488"/>
          </a:xfrm>
          <a:prstGeom prst="rect">
            <a:avLst/>
          </a:prstGeom>
          <a:noFill/>
          <a:ln/>
        </p:spPr>
        <p:txBody>
          <a:bodyPr wrap="square" rtlCol="0" anchor="ctr"/>
          <a:lstStyle/>
          <a:p>
            <a:pPr marL="0" indent="0" algn="ctr">
              <a:buNone/>
            </a:pPr>
            <a:endParaRPr lang="en-US" sz="950" dirty="0"/>
          </a:p>
        </p:txBody>
      </p:sp>
      <p:sp>
        <p:nvSpPr>
          <p:cNvPr id="18" name="Text 16"/>
          <p:cNvSpPr/>
          <p:nvPr/>
        </p:nvSpPr>
        <p:spPr>
          <a:xfrm>
            <a:off x="4608576" y="3291840"/>
            <a:ext cx="2029968" cy="502920"/>
          </a:xfrm>
          <a:prstGeom prst="rect">
            <a:avLst/>
          </a:prstGeom>
          <a:noFill/>
          <a:ln/>
        </p:spPr>
        <p:txBody>
          <a:bodyPr wrap="square" lIns="0" tIns="0" rIns="0" bIns="0" rtlCol="0" anchor="ctr"/>
          <a:lstStyle/>
          <a:p>
            <a:pPr marL="0" indent="0" algn="ctr">
              <a:buNone/>
            </a:pPr>
            <a:endParaRPr lang="en-US" sz="2800" dirty="0"/>
          </a:p>
        </p:txBody>
      </p:sp>
      <p:sp>
        <p:nvSpPr>
          <p:cNvPr id="19" name="Text 17"/>
          <p:cNvSpPr/>
          <p:nvPr/>
        </p:nvSpPr>
        <p:spPr>
          <a:xfrm>
            <a:off x="4608576" y="3794760"/>
            <a:ext cx="2029968" cy="274320"/>
          </a:xfrm>
          <a:prstGeom prst="rect">
            <a:avLst/>
          </a:prstGeom>
          <a:noFill/>
          <a:ln/>
        </p:spPr>
        <p:txBody>
          <a:bodyPr wrap="square" lIns="0" tIns="0" rIns="0" bIns="0" rtlCol="0" anchor="ctr"/>
          <a:lstStyle/>
          <a:p>
            <a:pPr marL="0" indent="0" algn="ctr">
              <a:buNone/>
            </a:pPr>
            <a:endParaRPr lang="en-US" sz="950" dirty="0"/>
          </a:p>
        </p:txBody>
      </p:sp>
      <p:sp>
        <p:nvSpPr>
          <p:cNvPr id="20" name="Text 18"/>
          <p:cNvSpPr/>
          <p:nvPr/>
        </p:nvSpPr>
        <p:spPr>
          <a:xfrm>
            <a:off x="4608576" y="4078224"/>
            <a:ext cx="2029968" cy="475488"/>
          </a:xfrm>
          <a:prstGeom prst="rect">
            <a:avLst/>
          </a:prstGeom>
          <a:noFill/>
          <a:ln/>
        </p:spPr>
        <p:txBody>
          <a:bodyPr wrap="square" rtlCol="0" anchor="ctr"/>
          <a:lstStyle/>
          <a:p>
            <a:pPr marL="0" indent="0" algn="ctr">
              <a:buNone/>
            </a:pPr>
            <a:endParaRPr lang="en-US" sz="950" dirty="0"/>
          </a:p>
        </p:txBody>
      </p:sp>
      <p:sp>
        <p:nvSpPr>
          <p:cNvPr id="22" name="Text 20"/>
          <p:cNvSpPr/>
          <p:nvPr/>
        </p:nvSpPr>
        <p:spPr>
          <a:xfrm>
            <a:off x="6784848" y="3291840"/>
            <a:ext cx="2029968" cy="502920"/>
          </a:xfrm>
          <a:prstGeom prst="rect">
            <a:avLst/>
          </a:prstGeom>
          <a:noFill/>
          <a:ln/>
        </p:spPr>
        <p:txBody>
          <a:bodyPr wrap="square" lIns="0" tIns="0" rIns="0" bIns="0" rtlCol="0" anchor="ctr"/>
          <a:lstStyle/>
          <a:p>
            <a:pPr marL="0" indent="0" algn="ctr">
              <a:buNone/>
            </a:pPr>
            <a:endParaRPr lang="en-US" sz="2800" dirty="0"/>
          </a:p>
        </p:txBody>
      </p:sp>
      <p:sp>
        <p:nvSpPr>
          <p:cNvPr id="23" name="Text 21"/>
          <p:cNvSpPr/>
          <p:nvPr/>
        </p:nvSpPr>
        <p:spPr>
          <a:xfrm>
            <a:off x="6784848" y="3794760"/>
            <a:ext cx="2029968" cy="274320"/>
          </a:xfrm>
          <a:prstGeom prst="rect">
            <a:avLst/>
          </a:prstGeom>
          <a:noFill/>
          <a:ln/>
        </p:spPr>
        <p:txBody>
          <a:bodyPr wrap="square" lIns="0" tIns="0" rIns="0" bIns="0" rtlCol="0" anchor="ctr"/>
          <a:lstStyle/>
          <a:p>
            <a:pPr marL="0" indent="0" algn="ctr">
              <a:buNone/>
            </a:pPr>
            <a:endParaRPr lang="en-US" sz="950" dirty="0"/>
          </a:p>
        </p:txBody>
      </p:sp>
      <p:sp>
        <p:nvSpPr>
          <p:cNvPr id="24" name="Text 22"/>
          <p:cNvSpPr/>
          <p:nvPr/>
        </p:nvSpPr>
        <p:spPr>
          <a:xfrm>
            <a:off x="6784848" y="4078224"/>
            <a:ext cx="2029968" cy="475488"/>
          </a:xfrm>
          <a:prstGeom prst="rect">
            <a:avLst/>
          </a:prstGeom>
          <a:noFill/>
          <a:ln/>
        </p:spPr>
        <p:txBody>
          <a:bodyPr wrap="square" rtlCol="0" anchor="ctr"/>
          <a:lstStyle/>
          <a:p>
            <a:pPr marL="0" indent="0" algn="ctr">
              <a:buNone/>
            </a:pPr>
            <a:endParaRPr lang="en-US" sz="950" dirty="0"/>
          </a:p>
        </p:txBody>
      </p:sp>
      <p:sp>
        <p:nvSpPr>
          <p:cNvPr id="25" name="Shape 23"/>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26" name="Text 24"/>
          <p:cNvSpPr/>
          <p:nvPr/>
        </p:nvSpPr>
        <p:spPr>
          <a:xfrm>
            <a:off x="365760" y="4828032"/>
            <a:ext cx="8412480" cy="292608"/>
          </a:xfrm>
          <a:prstGeom prst="rect">
            <a:avLst/>
          </a:prstGeom>
          <a:noFill/>
          <a:ln/>
        </p:spPr>
        <p:txBody>
          <a:bodyPr wrap="square" lIns="0" tIns="0" rIns="0" bIns="0" rtlCol="0" anchor="ctr"/>
          <a:lstStyle/>
          <a:p>
            <a:pPr marL="0" indent="0" algn="l">
              <a:buNone/>
            </a:pPr>
            <a:r>
              <a:rPr lang="en-US" sz="900" dirty="0">
                <a:solidFill>
                  <a:srgbClr val="FFFFFF"/>
                </a:solidFill>
                <a:latin typeface="Arial" pitchFamily="34" charset="0"/>
                <a:ea typeface="Arial" pitchFamily="34" charset="-122"/>
                <a:cs typeface="Arial" pitchFamily="34" charset="-120"/>
              </a:rPr>
              <a:t>EdCon 2026  •  Inclusion in Action  •  Move United</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 cy="4818888"/>
          </a:xfrm>
          <a:prstGeom prst="rect">
            <a:avLst/>
          </a:prstGeom>
          <a:solidFill>
            <a:srgbClr val="0069B4"/>
          </a:solidFill>
          <a:ln w="12700">
            <a:solidFill>
              <a:srgbClr val="0069B4"/>
            </a:solidFill>
            <a:prstDash val="solid"/>
          </a:ln>
        </p:spPr>
        <p:txBody>
          <a:bodyPr/>
          <a:lstStyle/>
          <a:p>
            <a:endParaRPr lang="en-US"/>
          </a:p>
        </p:txBody>
      </p:sp>
      <p:sp>
        <p:nvSpPr>
          <p:cNvPr id="3" name="Text 1"/>
          <p:cNvSpPr/>
          <p:nvPr/>
        </p:nvSpPr>
        <p:spPr>
          <a:xfrm>
            <a:off x="347472" y="292608"/>
            <a:ext cx="8412480" cy="621792"/>
          </a:xfrm>
          <a:prstGeom prst="rect">
            <a:avLst/>
          </a:prstGeom>
          <a:noFill/>
          <a:ln/>
        </p:spPr>
        <p:txBody>
          <a:bodyPr wrap="square" lIns="0" tIns="0" rIns="0" bIns="0" rtlCol="0" anchor="ctr"/>
          <a:lstStyle/>
          <a:p>
            <a:pPr marL="0" indent="0" algn="l">
              <a:buNone/>
            </a:pPr>
            <a:r>
              <a:rPr lang="en-US" sz="4200" b="1" dirty="0">
                <a:solidFill>
                  <a:srgbClr val="000000"/>
                </a:solidFill>
                <a:latin typeface="Arial Black" pitchFamily="34" charset="0"/>
                <a:ea typeface="Arial Black" pitchFamily="34" charset="-122"/>
                <a:cs typeface="Arial Black" pitchFamily="34" charset="-120"/>
              </a:rPr>
              <a:t>YOUR 30-DAY ACTION PLAN</a:t>
            </a:r>
            <a:endParaRPr lang="en-US" sz="4200" dirty="0"/>
          </a:p>
        </p:txBody>
      </p:sp>
      <p:sp>
        <p:nvSpPr>
          <p:cNvPr id="4" name="Text 2"/>
          <p:cNvSpPr/>
          <p:nvPr/>
        </p:nvSpPr>
        <p:spPr>
          <a:xfrm>
            <a:off x="347472" y="987552"/>
            <a:ext cx="8412480" cy="329184"/>
          </a:xfrm>
          <a:prstGeom prst="rect">
            <a:avLst/>
          </a:prstGeom>
          <a:noFill/>
          <a:ln/>
        </p:spPr>
        <p:txBody>
          <a:bodyPr wrap="square" lIns="0" tIns="0" rIns="0" bIns="0" rtlCol="0" anchor="ctr"/>
          <a:lstStyle/>
          <a:p>
            <a:pPr marL="0" indent="0" algn="l">
              <a:buNone/>
            </a:pPr>
            <a:r>
              <a:rPr lang="en-US" sz="1600" i="1" dirty="0">
                <a:solidFill>
                  <a:srgbClr val="888888"/>
                </a:solidFill>
                <a:latin typeface="Arial" pitchFamily="34" charset="0"/>
                <a:ea typeface="Arial" pitchFamily="34" charset="-122"/>
                <a:cs typeface="Arial" pitchFamily="34" charset="-120"/>
              </a:rPr>
              <a:t>Complete individually. This leaves with you — it is your Monday morning plan.</a:t>
            </a:r>
            <a:endParaRPr lang="en-US" sz="1600" dirty="0"/>
          </a:p>
        </p:txBody>
      </p:sp>
      <p:sp>
        <p:nvSpPr>
          <p:cNvPr id="5" name="Shape 3"/>
          <p:cNvSpPr/>
          <p:nvPr/>
        </p:nvSpPr>
        <p:spPr>
          <a:xfrm>
            <a:off x="256032" y="1426464"/>
            <a:ext cx="1417320" cy="713232"/>
          </a:xfrm>
          <a:prstGeom prst="rect">
            <a:avLst/>
          </a:prstGeom>
          <a:solidFill>
            <a:srgbClr val="00AAE6"/>
          </a:solidFill>
          <a:ln w="12700">
            <a:solidFill>
              <a:srgbClr val="00AAE6"/>
            </a:solidFill>
            <a:prstDash val="solid"/>
          </a:ln>
        </p:spPr>
        <p:txBody>
          <a:bodyPr/>
          <a:lstStyle/>
          <a:p>
            <a:endParaRPr lang="en-US"/>
          </a:p>
        </p:txBody>
      </p:sp>
      <p:sp>
        <p:nvSpPr>
          <p:cNvPr id="6" name="Text 4"/>
          <p:cNvSpPr/>
          <p:nvPr/>
        </p:nvSpPr>
        <p:spPr>
          <a:xfrm>
            <a:off x="256032" y="1426464"/>
            <a:ext cx="1417320" cy="713232"/>
          </a:xfrm>
          <a:prstGeom prst="rect">
            <a:avLst/>
          </a:prstGeom>
          <a:noFill/>
          <a:ln/>
        </p:spPr>
        <p:txBody>
          <a:bodyPr wrap="square" lIns="0" tIns="0" rIns="0" bIns="0" rtlCol="0" anchor="ctr"/>
          <a:lstStyle/>
          <a:p>
            <a:pPr marL="0" indent="0" algn="ctr">
              <a:buNone/>
            </a:pPr>
            <a:r>
              <a:rPr lang="en-US" sz="1400" b="1" kern="0" spc="100" dirty="0">
                <a:solidFill>
                  <a:srgbClr val="000000"/>
                </a:solidFill>
                <a:latin typeface="Arial" pitchFamily="34" charset="0"/>
                <a:ea typeface="Arial" pitchFamily="34" charset="-122"/>
                <a:cs typeface="Arial" pitchFamily="34" charset="-120"/>
              </a:rPr>
              <a:t>START</a:t>
            </a:r>
            <a:endParaRPr lang="en-US" sz="1400" dirty="0"/>
          </a:p>
        </p:txBody>
      </p:sp>
      <p:sp>
        <p:nvSpPr>
          <p:cNvPr id="7" name="Shape 5"/>
          <p:cNvSpPr/>
          <p:nvPr/>
        </p:nvSpPr>
        <p:spPr>
          <a:xfrm>
            <a:off x="1673352" y="1426464"/>
            <a:ext cx="7214616" cy="713232"/>
          </a:xfrm>
          <a:prstGeom prst="rect">
            <a:avLst/>
          </a:prstGeom>
          <a:solidFill>
            <a:srgbClr val="F4F4F4"/>
          </a:solidFill>
          <a:ln w="12700">
            <a:solidFill>
              <a:srgbClr val="E2E2E2"/>
            </a:solidFill>
            <a:prstDash val="solid"/>
          </a:ln>
        </p:spPr>
        <p:txBody>
          <a:bodyPr/>
          <a:lstStyle/>
          <a:p>
            <a:endParaRPr lang="en-US"/>
          </a:p>
        </p:txBody>
      </p:sp>
      <p:sp>
        <p:nvSpPr>
          <p:cNvPr id="8" name="Text 6"/>
          <p:cNvSpPr/>
          <p:nvPr/>
        </p:nvSpPr>
        <p:spPr>
          <a:xfrm>
            <a:off x="1847088" y="1499616"/>
            <a:ext cx="6931152" cy="585216"/>
          </a:xfrm>
          <a:prstGeom prst="rect">
            <a:avLst/>
          </a:prstGeom>
          <a:noFill/>
          <a:ln/>
        </p:spPr>
        <p:txBody>
          <a:bodyPr wrap="square" rtlCol="0" anchor="ctr"/>
          <a:lstStyle/>
          <a:p>
            <a:pPr marL="0" indent="0" algn="l">
              <a:buNone/>
            </a:pPr>
            <a:r>
              <a:rPr lang="en-US" sz="1700" dirty="0">
                <a:solidFill>
                  <a:srgbClr val="444444"/>
                </a:solidFill>
                <a:latin typeface="Arial" pitchFamily="34" charset="0"/>
                <a:ea typeface="Arial" pitchFamily="34" charset="-122"/>
                <a:cs typeface="Arial" pitchFamily="34" charset="-120"/>
              </a:rPr>
              <a:t>One thing I will START doing</a:t>
            </a:r>
            <a:endParaRPr lang="en-US" sz="1700" dirty="0"/>
          </a:p>
          <a:p>
            <a:pPr marL="0" indent="0" algn="l">
              <a:buNone/>
            </a:pPr>
            <a:r>
              <a:rPr lang="en-US" sz="1700" dirty="0">
                <a:solidFill>
                  <a:srgbClr val="444444"/>
                </a:solidFill>
                <a:latin typeface="Arial" pitchFamily="34" charset="0"/>
                <a:ea typeface="Arial" pitchFamily="34" charset="-122"/>
                <a:cs typeface="Arial" pitchFamily="34" charset="-120"/>
              </a:rPr>
              <a:t>Be specific — name the person who will help you begin.</a:t>
            </a:r>
            <a:endParaRPr lang="en-US" sz="1700" dirty="0"/>
          </a:p>
        </p:txBody>
      </p:sp>
      <p:sp>
        <p:nvSpPr>
          <p:cNvPr id="9" name="Shape 7"/>
          <p:cNvSpPr/>
          <p:nvPr/>
        </p:nvSpPr>
        <p:spPr>
          <a:xfrm>
            <a:off x="256032" y="2267712"/>
            <a:ext cx="1417320" cy="713232"/>
          </a:xfrm>
          <a:prstGeom prst="rect">
            <a:avLst/>
          </a:prstGeom>
          <a:solidFill>
            <a:srgbClr val="0069B4"/>
          </a:solidFill>
          <a:ln w="12700">
            <a:solidFill>
              <a:srgbClr val="0069B4"/>
            </a:solidFill>
            <a:prstDash val="solid"/>
          </a:ln>
        </p:spPr>
        <p:txBody>
          <a:bodyPr/>
          <a:lstStyle/>
          <a:p>
            <a:endParaRPr lang="en-US"/>
          </a:p>
        </p:txBody>
      </p:sp>
      <p:sp>
        <p:nvSpPr>
          <p:cNvPr id="10" name="Text 8"/>
          <p:cNvSpPr/>
          <p:nvPr/>
        </p:nvSpPr>
        <p:spPr>
          <a:xfrm>
            <a:off x="256032" y="2267712"/>
            <a:ext cx="1417320" cy="713232"/>
          </a:xfrm>
          <a:prstGeom prst="rect">
            <a:avLst/>
          </a:prstGeom>
          <a:noFill/>
          <a:ln/>
        </p:spPr>
        <p:txBody>
          <a:bodyPr wrap="square" lIns="0" tIns="0" rIns="0" bIns="0" rtlCol="0" anchor="ctr"/>
          <a:lstStyle/>
          <a:p>
            <a:pPr marL="0" indent="0" algn="ctr">
              <a:buNone/>
            </a:pPr>
            <a:r>
              <a:rPr lang="en-US" sz="1400" b="1" kern="0" spc="100" dirty="0">
                <a:solidFill>
                  <a:srgbClr val="FFFFFF"/>
                </a:solidFill>
                <a:latin typeface="Arial" pitchFamily="34" charset="0"/>
                <a:ea typeface="Arial" pitchFamily="34" charset="-122"/>
                <a:cs typeface="Arial" pitchFamily="34" charset="-120"/>
              </a:rPr>
              <a:t>STOP</a:t>
            </a:r>
            <a:endParaRPr lang="en-US" sz="1400" dirty="0"/>
          </a:p>
        </p:txBody>
      </p:sp>
      <p:sp>
        <p:nvSpPr>
          <p:cNvPr id="11" name="Shape 9"/>
          <p:cNvSpPr/>
          <p:nvPr/>
        </p:nvSpPr>
        <p:spPr>
          <a:xfrm>
            <a:off x="1673352" y="2267712"/>
            <a:ext cx="7214616" cy="713232"/>
          </a:xfrm>
          <a:prstGeom prst="rect">
            <a:avLst/>
          </a:prstGeom>
          <a:solidFill>
            <a:srgbClr val="F4F4F4"/>
          </a:solidFill>
          <a:ln w="12700">
            <a:solidFill>
              <a:srgbClr val="E2E2E2"/>
            </a:solidFill>
            <a:prstDash val="solid"/>
          </a:ln>
        </p:spPr>
        <p:txBody>
          <a:bodyPr/>
          <a:lstStyle/>
          <a:p>
            <a:endParaRPr lang="en-US"/>
          </a:p>
        </p:txBody>
      </p:sp>
      <p:sp>
        <p:nvSpPr>
          <p:cNvPr id="12" name="Text 10"/>
          <p:cNvSpPr/>
          <p:nvPr/>
        </p:nvSpPr>
        <p:spPr>
          <a:xfrm>
            <a:off x="1847088" y="2340864"/>
            <a:ext cx="6931152" cy="585216"/>
          </a:xfrm>
          <a:prstGeom prst="rect">
            <a:avLst/>
          </a:prstGeom>
          <a:noFill/>
          <a:ln/>
        </p:spPr>
        <p:txBody>
          <a:bodyPr wrap="square" rtlCol="0" anchor="ctr"/>
          <a:lstStyle/>
          <a:p>
            <a:pPr marL="0" indent="0" algn="l">
              <a:buNone/>
            </a:pPr>
            <a:r>
              <a:rPr lang="en-US" sz="1700" dirty="0">
                <a:solidFill>
                  <a:srgbClr val="444444"/>
                </a:solidFill>
                <a:latin typeface="Arial" pitchFamily="34" charset="0"/>
                <a:ea typeface="Arial" pitchFamily="34" charset="-122"/>
                <a:cs typeface="Arial" pitchFamily="34" charset="-120"/>
              </a:rPr>
              <a:t>One thing I will STOP doing</a:t>
            </a:r>
            <a:endParaRPr lang="en-US" sz="1700" dirty="0"/>
          </a:p>
        </p:txBody>
      </p:sp>
      <p:sp>
        <p:nvSpPr>
          <p:cNvPr id="13" name="Shape 11"/>
          <p:cNvSpPr/>
          <p:nvPr/>
        </p:nvSpPr>
        <p:spPr>
          <a:xfrm>
            <a:off x="256032" y="3108960"/>
            <a:ext cx="1417320" cy="713232"/>
          </a:xfrm>
          <a:prstGeom prst="rect">
            <a:avLst/>
          </a:prstGeom>
          <a:solidFill>
            <a:srgbClr val="C3191E"/>
          </a:solidFill>
          <a:ln w="12700">
            <a:solidFill>
              <a:srgbClr val="C3191E"/>
            </a:solidFill>
            <a:prstDash val="solid"/>
          </a:ln>
        </p:spPr>
        <p:txBody>
          <a:bodyPr/>
          <a:lstStyle/>
          <a:p>
            <a:endParaRPr lang="en-US"/>
          </a:p>
        </p:txBody>
      </p:sp>
      <p:sp>
        <p:nvSpPr>
          <p:cNvPr id="14" name="Text 12"/>
          <p:cNvSpPr/>
          <p:nvPr/>
        </p:nvSpPr>
        <p:spPr>
          <a:xfrm>
            <a:off x="256032" y="3108960"/>
            <a:ext cx="1417320" cy="713232"/>
          </a:xfrm>
          <a:prstGeom prst="rect">
            <a:avLst/>
          </a:prstGeom>
          <a:noFill/>
          <a:ln/>
        </p:spPr>
        <p:txBody>
          <a:bodyPr wrap="square" lIns="0" tIns="0" rIns="0" bIns="0" rtlCol="0" anchor="ctr"/>
          <a:lstStyle/>
          <a:p>
            <a:pPr marL="0" indent="0" algn="ctr">
              <a:buNone/>
            </a:pPr>
            <a:r>
              <a:rPr lang="en-US" sz="1400" b="1" kern="0" spc="100" dirty="0">
                <a:solidFill>
                  <a:srgbClr val="FFFFFF"/>
                </a:solidFill>
                <a:latin typeface="Arial" pitchFamily="34" charset="0"/>
                <a:ea typeface="Arial" pitchFamily="34" charset="-122"/>
                <a:cs typeface="Arial" pitchFamily="34" charset="-120"/>
              </a:rPr>
              <a:t>WHO</a:t>
            </a:r>
            <a:endParaRPr lang="en-US" sz="1400" dirty="0"/>
          </a:p>
        </p:txBody>
      </p:sp>
      <p:sp>
        <p:nvSpPr>
          <p:cNvPr id="15" name="Shape 13"/>
          <p:cNvSpPr/>
          <p:nvPr/>
        </p:nvSpPr>
        <p:spPr>
          <a:xfrm>
            <a:off x="1673352" y="3108960"/>
            <a:ext cx="7214616" cy="713232"/>
          </a:xfrm>
          <a:prstGeom prst="rect">
            <a:avLst/>
          </a:prstGeom>
          <a:solidFill>
            <a:srgbClr val="F4F4F4"/>
          </a:solidFill>
          <a:ln w="12700">
            <a:solidFill>
              <a:srgbClr val="E2E2E2"/>
            </a:solidFill>
            <a:prstDash val="solid"/>
          </a:ln>
        </p:spPr>
        <p:txBody>
          <a:bodyPr/>
          <a:lstStyle/>
          <a:p>
            <a:endParaRPr lang="en-US"/>
          </a:p>
        </p:txBody>
      </p:sp>
      <p:sp>
        <p:nvSpPr>
          <p:cNvPr id="16" name="Text 14"/>
          <p:cNvSpPr/>
          <p:nvPr/>
        </p:nvSpPr>
        <p:spPr>
          <a:xfrm>
            <a:off x="1847088" y="3182112"/>
            <a:ext cx="6931152" cy="585216"/>
          </a:xfrm>
          <a:prstGeom prst="rect">
            <a:avLst/>
          </a:prstGeom>
          <a:noFill/>
          <a:ln/>
        </p:spPr>
        <p:txBody>
          <a:bodyPr wrap="square" rtlCol="0" anchor="ctr"/>
          <a:lstStyle/>
          <a:p>
            <a:pPr marL="0" indent="0" algn="l">
              <a:buNone/>
            </a:pPr>
            <a:r>
              <a:rPr lang="en-US" sz="1700" dirty="0">
                <a:solidFill>
                  <a:srgbClr val="444444"/>
                </a:solidFill>
                <a:latin typeface="Arial" pitchFamily="34" charset="0"/>
                <a:ea typeface="Arial" pitchFamily="34" charset="-122"/>
                <a:cs typeface="Arial" pitchFamily="34" charset="-120"/>
              </a:rPr>
              <a:t>One person I will bring into this conversation</a:t>
            </a:r>
            <a:endParaRPr lang="en-US" sz="1700" dirty="0"/>
          </a:p>
        </p:txBody>
      </p:sp>
      <p:sp>
        <p:nvSpPr>
          <p:cNvPr id="17" name="Shape 15"/>
          <p:cNvSpPr/>
          <p:nvPr/>
        </p:nvSpPr>
        <p:spPr>
          <a:xfrm>
            <a:off x="256032" y="3950208"/>
            <a:ext cx="1417320" cy="713232"/>
          </a:xfrm>
          <a:prstGeom prst="rect">
            <a:avLst/>
          </a:prstGeom>
          <a:solidFill>
            <a:srgbClr val="EB509B"/>
          </a:solidFill>
          <a:ln w="12700">
            <a:solidFill>
              <a:srgbClr val="EB509B"/>
            </a:solidFill>
            <a:prstDash val="solid"/>
          </a:ln>
        </p:spPr>
        <p:txBody>
          <a:bodyPr/>
          <a:lstStyle/>
          <a:p>
            <a:endParaRPr lang="en-US"/>
          </a:p>
        </p:txBody>
      </p:sp>
      <p:sp>
        <p:nvSpPr>
          <p:cNvPr id="18" name="Text 16"/>
          <p:cNvSpPr/>
          <p:nvPr/>
        </p:nvSpPr>
        <p:spPr>
          <a:xfrm>
            <a:off x="256032" y="3950208"/>
            <a:ext cx="1417320" cy="713232"/>
          </a:xfrm>
          <a:prstGeom prst="rect">
            <a:avLst/>
          </a:prstGeom>
          <a:noFill/>
          <a:ln/>
        </p:spPr>
        <p:txBody>
          <a:bodyPr wrap="square" lIns="0" tIns="0" rIns="0" bIns="0" rtlCol="0" anchor="ctr"/>
          <a:lstStyle/>
          <a:p>
            <a:pPr marL="0" indent="0" algn="ctr">
              <a:buNone/>
            </a:pPr>
            <a:r>
              <a:rPr lang="en-US" sz="1400" b="1" kern="0" spc="100" dirty="0">
                <a:solidFill>
                  <a:srgbClr val="000000"/>
                </a:solidFill>
                <a:latin typeface="Arial" pitchFamily="34" charset="0"/>
                <a:ea typeface="Arial" pitchFamily="34" charset="-122"/>
                <a:cs typeface="Arial" pitchFamily="34" charset="-120"/>
              </a:rPr>
              <a:t>OBSTACLE</a:t>
            </a:r>
            <a:endParaRPr lang="en-US" sz="1400" dirty="0"/>
          </a:p>
        </p:txBody>
      </p:sp>
      <p:sp>
        <p:nvSpPr>
          <p:cNvPr id="19" name="Shape 17"/>
          <p:cNvSpPr/>
          <p:nvPr/>
        </p:nvSpPr>
        <p:spPr>
          <a:xfrm>
            <a:off x="1673352" y="3950208"/>
            <a:ext cx="7214616" cy="713232"/>
          </a:xfrm>
          <a:prstGeom prst="rect">
            <a:avLst/>
          </a:prstGeom>
          <a:solidFill>
            <a:srgbClr val="F4F4F4"/>
          </a:solidFill>
          <a:ln w="12700">
            <a:solidFill>
              <a:srgbClr val="E2E2E2"/>
            </a:solidFill>
            <a:prstDash val="solid"/>
          </a:ln>
        </p:spPr>
        <p:txBody>
          <a:bodyPr/>
          <a:lstStyle/>
          <a:p>
            <a:endParaRPr lang="en-US"/>
          </a:p>
        </p:txBody>
      </p:sp>
      <p:sp>
        <p:nvSpPr>
          <p:cNvPr id="20" name="Text 18"/>
          <p:cNvSpPr/>
          <p:nvPr/>
        </p:nvSpPr>
        <p:spPr>
          <a:xfrm>
            <a:off x="1847088" y="4023360"/>
            <a:ext cx="6931152" cy="585216"/>
          </a:xfrm>
          <a:prstGeom prst="rect">
            <a:avLst/>
          </a:prstGeom>
          <a:noFill/>
          <a:ln/>
        </p:spPr>
        <p:txBody>
          <a:bodyPr wrap="square" rtlCol="0" anchor="ctr"/>
          <a:lstStyle/>
          <a:p>
            <a:pPr marL="0" indent="0" algn="l">
              <a:buNone/>
            </a:pPr>
            <a:r>
              <a:rPr lang="en-US" sz="1700" dirty="0">
                <a:solidFill>
                  <a:srgbClr val="444444"/>
                </a:solidFill>
                <a:latin typeface="Arial" pitchFamily="34" charset="0"/>
                <a:ea typeface="Arial" pitchFamily="34" charset="-122"/>
                <a:cs typeface="Arial" pitchFamily="34" charset="-120"/>
              </a:rPr>
              <a:t>My biggest obstacle — and what I will do about it</a:t>
            </a:r>
            <a:endParaRPr lang="en-US" sz="1700" dirty="0"/>
          </a:p>
        </p:txBody>
      </p:sp>
      <p:sp>
        <p:nvSpPr>
          <p:cNvPr id="21" name="Shape 19"/>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22" name="Text 20"/>
          <p:cNvSpPr/>
          <p:nvPr/>
        </p:nvSpPr>
        <p:spPr>
          <a:xfrm>
            <a:off x="320040" y="4818888"/>
            <a:ext cx="8503920" cy="324612"/>
          </a:xfrm>
          <a:prstGeom prst="rect">
            <a:avLst/>
          </a:prstGeom>
          <a:noFill/>
          <a:ln/>
        </p:spPr>
        <p:txBody>
          <a:bodyPr wrap="square" lIns="0" tIns="0" rIns="0" bIns="0" rtlCol="0" anchor="ctr"/>
          <a:lstStyle/>
          <a:p>
            <a:pPr marL="0" indent="0" algn="l">
              <a:buNone/>
            </a:pPr>
            <a:r>
              <a:rPr lang="en-US" sz="1200" dirty="0">
                <a:solidFill>
                  <a:srgbClr val="FFFFFF"/>
                </a:solidFill>
                <a:latin typeface="Arial" pitchFamily="34" charset="0"/>
                <a:ea typeface="Arial" pitchFamily="34" charset="-122"/>
                <a:cs typeface="Arial" pitchFamily="34" charset="-120"/>
              </a:rPr>
              <a:t>EdCon 2026  •  Move United  •  Inclusion in Action  •  April 22, 2026</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6">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9015984" y="0"/>
            <a:ext cx="128016" cy="731520"/>
          </a:xfrm>
          <a:prstGeom prst="rect">
            <a:avLst/>
          </a:prstGeom>
          <a:solidFill>
            <a:srgbClr val="00AAE6"/>
          </a:solidFill>
          <a:ln w="12700">
            <a:solidFill>
              <a:srgbClr val="00AAE6"/>
            </a:solidFill>
            <a:prstDash val="solid"/>
          </a:ln>
        </p:spPr>
        <p:txBody>
          <a:bodyPr/>
          <a:lstStyle/>
          <a:p>
            <a:endParaRPr lang="en-US"/>
          </a:p>
        </p:txBody>
      </p:sp>
      <p:sp>
        <p:nvSpPr>
          <p:cNvPr id="3" name="Shape 1"/>
          <p:cNvSpPr/>
          <p:nvPr/>
        </p:nvSpPr>
        <p:spPr>
          <a:xfrm>
            <a:off x="9015984" y="731520"/>
            <a:ext cx="128016"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9015984" y="1463040"/>
            <a:ext cx="128016" cy="731520"/>
          </a:xfrm>
          <a:prstGeom prst="rect">
            <a:avLst/>
          </a:prstGeom>
          <a:solidFill>
            <a:srgbClr val="C3191E"/>
          </a:solidFill>
          <a:ln w="12700">
            <a:solidFill>
              <a:srgbClr val="C3191E"/>
            </a:solidFill>
            <a:prstDash val="solid"/>
          </a:ln>
        </p:spPr>
        <p:txBody>
          <a:bodyPr/>
          <a:lstStyle/>
          <a:p>
            <a:endParaRPr lang="en-US"/>
          </a:p>
        </p:txBody>
      </p:sp>
      <p:sp>
        <p:nvSpPr>
          <p:cNvPr id="5" name="Shape 3"/>
          <p:cNvSpPr/>
          <p:nvPr/>
        </p:nvSpPr>
        <p:spPr>
          <a:xfrm>
            <a:off x="9015984" y="2194560"/>
            <a:ext cx="128016" cy="731520"/>
          </a:xfrm>
          <a:prstGeom prst="rect">
            <a:avLst/>
          </a:prstGeom>
          <a:solidFill>
            <a:srgbClr val="FFFFFF"/>
          </a:solidFill>
          <a:ln w="12700">
            <a:solidFill>
              <a:srgbClr val="FFFFFF"/>
            </a:solidFill>
            <a:prstDash val="solid"/>
          </a:ln>
        </p:spPr>
        <p:txBody>
          <a:bodyPr/>
          <a:lstStyle/>
          <a:p>
            <a:endParaRPr lang="en-US"/>
          </a:p>
        </p:txBody>
      </p:sp>
      <p:sp>
        <p:nvSpPr>
          <p:cNvPr id="6" name="Shape 4"/>
          <p:cNvSpPr/>
          <p:nvPr/>
        </p:nvSpPr>
        <p:spPr>
          <a:xfrm>
            <a:off x="9015984" y="2926080"/>
            <a:ext cx="128016" cy="731520"/>
          </a:xfrm>
          <a:prstGeom prst="rect">
            <a:avLst/>
          </a:prstGeom>
          <a:solidFill>
            <a:srgbClr val="EB509B"/>
          </a:solidFill>
          <a:ln w="12700">
            <a:solidFill>
              <a:srgbClr val="EB509B"/>
            </a:solidFill>
            <a:prstDash val="solid"/>
          </a:ln>
        </p:spPr>
        <p:txBody>
          <a:bodyPr/>
          <a:lstStyle/>
          <a:p>
            <a:endParaRPr lang="en-US"/>
          </a:p>
        </p:txBody>
      </p:sp>
      <p:sp>
        <p:nvSpPr>
          <p:cNvPr id="7" name="Shape 5"/>
          <p:cNvSpPr/>
          <p:nvPr/>
        </p:nvSpPr>
        <p:spPr>
          <a:xfrm>
            <a:off x="9015984" y="3657600"/>
            <a:ext cx="128016" cy="731520"/>
          </a:xfrm>
          <a:prstGeom prst="rect">
            <a:avLst/>
          </a:prstGeom>
          <a:solidFill>
            <a:srgbClr val="FFFFFF"/>
          </a:solidFill>
          <a:ln w="12700">
            <a:solidFill>
              <a:srgbClr val="FFFFFF"/>
            </a:solidFill>
            <a:prstDash val="solid"/>
          </a:ln>
        </p:spPr>
        <p:txBody>
          <a:bodyPr/>
          <a:lstStyle/>
          <a:p>
            <a:endParaRPr lang="en-US"/>
          </a:p>
        </p:txBody>
      </p:sp>
      <p:sp>
        <p:nvSpPr>
          <p:cNvPr id="8" name="Shape 6"/>
          <p:cNvSpPr/>
          <p:nvPr/>
        </p:nvSpPr>
        <p:spPr>
          <a:xfrm>
            <a:off x="9015984" y="4389120"/>
            <a:ext cx="128016" cy="731520"/>
          </a:xfrm>
          <a:prstGeom prst="rect">
            <a:avLst/>
          </a:prstGeom>
          <a:solidFill>
            <a:srgbClr val="0069B4"/>
          </a:solidFill>
          <a:ln w="12700">
            <a:solidFill>
              <a:srgbClr val="0069B4"/>
            </a:solidFill>
            <a:prstDash val="solid"/>
          </a:ln>
        </p:spPr>
        <p:txBody>
          <a:bodyPr/>
          <a:lstStyle/>
          <a:p>
            <a:endParaRPr lang="en-US"/>
          </a:p>
        </p:txBody>
      </p:sp>
      <p:sp>
        <p:nvSpPr>
          <p:cNvPr id="9" name="Text 7"/>
          <p:cNvSpPr/>
          <p:nvPr/>
        </p:nvSpPr>
        <p:spPr>
          <a:xfrm>
            <a:off x="347471" y="320040"/>
            <a:ext cx="8301853" cy="2788920"/>
          </a:xfrm>
          <a:prstGeom prst="rect">
            <a:avLst/>
          </a:prstGeom>
          <a:noFill/>
          <a:ln/>
        </p:spPr>
        <p:txBody>
          <a:bodyPr wrap="square" lIns="0" tIns="0" rIns="0" bIns="0" rtlCol="0" anchor="ctr"/>
          <a:lstStyle/>
          <a:p>
            <a:pPr marL="0" indent="0" algn="l">
              <a:buNone/>
            </a:pPr>
            <a:r>
              <a:rPr lang="en-US" sz="5400" b="1" dirty="0">
                <a:latin typeface="Arial Black" pitchFamily="34" charset="0"/>
                <a:ea typeface="Arial Black" pitchFamily="34" charset="-122"/>
                <a:cs typeface="Arial Black" pitchFamily="34" charset="-120"/>
              </a:rPr>
              <a:t>WHAT GIVES YOU HOPE</a:t>
            </a:r>
            <a:r>
              <a:rPr lang="en-US" sz="5400" dirty="0"/>
              <a:t> </a:t>
            </a:r>
            <a:r>
              <a:rPr lang="en-US" sz="5400" b="1" dirty="0">
                <a:latin typeface="Arial Black" pitchFamily="34" charset="0"/>
                <a:ea typeface="Arial Black" pitchFamily="34" charset="-122"/>
                <a:cs typeface="Arial Black" pitchFamily="34" charset="-120"/>
              </a:rPr>
              <a:t>RIGHT NOW?</a:t>
            </a:r>
            <a:endParaRPr lang="en-US" sz="5400" dirty="0"/>
          </a:p>
        </p:txBody>
      </p:sp>
      <p:sp>
        <p:nvSpPr>
          <p:cNvPr id="10" name="Text 8"/>
          <p:cNvSpPr/>
          <p:nvPr/>
        </p:nvSpPr>
        <p:spPr>
          <a:xfrm>
            <a:off x="347472" y="3200400"/>
            <a:ext cx="6035040" cy="1417320"/>
          </a:xfrm>
          <a:prstGeom prst="rect">
            <a:avLst/>
          </a:prstGeom>
          <a:noFill/>
          <a:ln/>
        </p:spPr>
        <p:txBody>
          <a:bodyPr wrap="square" rtlCol="0" anchor="ctr"/>
          <a:lstStyle/>
          <a:p>
            <a:pPr marL="0" indent="0" algn="l">
              <a:buNone/>
            </a:pPr>
            <a:r>
              <a:rPr lang="en-US" sz="1600" b="1" dirty="0">
                <a:latin typeface="Arial" pitchFamily="34" charset="0"/>
                <a:ea typeface="Arial" pitchFamily="34" charset="-122"/>
                <a:cs typeface="Arial" pitchFamily="34" charset="-120"/>
              </a:rPr>
              <a:t>KURT WEAVER</a:t>
            </a:r>
            <a:r>
              <a:rPr lang="en-US" sz="1600" dirty="0">
                <a:latin typeface="Arial" pitchFamily="34" charset="0"/>
                <a:ea typeface="Arial" pitchFamily="34" charset="-122"/>
                <a:cs typeface="Arial" pitchFamily="34" charset="-120"/>
              </a:rPr>
              <a:t>  — one sentence
</a:t>
            </a:r>
            <a:r>
              <a:rPr lang="en-US" sz="1600" b="1" dirty="0">
                <a:latin typeface="Arial" pitchFamily="34" charset="0"/>
                <a:ea typeface="Arial" pitchFamily="34" charset="-122"/>
                <a:cs typeface="Arial" pitchFamily="34" charset="-120"/>
              </a:rPr>
              <a:t>CRAIG TOWLER</a:t>
            </a:r>
            <a:r>
              <a:rPr lang="en-US" sz="1600" dirty="0">
                <a:latin typeface="Arial" pitchFamily="34" charset="0"/>
                <a:ea typeface="Arial" pitchFamily="34" charset="-122"/>
                <a:cs typeface="Arial" pitchFamily="34" charset="-120"/>
              </a:rPr>
              <a:t>  — one sentence
</a:t>
            </a:r>
            <a:r>
              <a:rPr lang="en-US" sz="1600" b="1" dirty="0">
                <a:latin typeface="Arial" pitchFamily="34" charset="0"/>
                <a:ea typeface="Arial" pitchFamily="34" charset="-122"/>
                <a:cs typeface="Arial" pitchFamily="34" charset="-120"/>
              </a:rPr>
              <a:t>KARI </a:t>
            </a:r>
            <a:r>
              <a:rPr lang="en-US" sz="1600" dirty="0">
                <a:latin typeface="Arial" pitchFamily="34" charset="0"/>
                <a:ea typeface="Arial" pitchFamily="34" charset="-122"/>
                <a:cs typeface="Arial" pitchFamily="34" charset="-120"/>
              </a:rPr>
              <a:t> </a:t>
            </a:r>
            <a:endParaRPr lang="en-US" sz="1600" dirty="0"/>
          </a:p>
        </p:txBody>
      </p:sp>
      <p:sp>
        <p:nvSpPr>
          <p:cNvPr id="32" name="Text 30"/>
          <p:cNvSpPr/>
          <p:nvPr/>
        </p:nvSpPr>
        <p:spPr>
          <a:xfrm>
            <a:off x="6565392" y="2670048"/>
            <a:ext cx="2304288" cy="594360"/>
          </a:xfrm>
          <a:prstGeom prst="rect">
            <a:avLst/>
          </a:prstGeom>
          <a:noFill/>
          <a:ln/>
        </p:spPr>
        <p:txBody>
          <a:bodyPr wrap="square" rtlCol="0" anchor="ctr"/>
          <a:lstStyle/>
          <a:p>
            <a:pPr marL="0" indent="0" algn="ctr">
              <a:buNone/>
            </a:pPr>
            <a:r>
              <a:rPr lang="en-US" sz="1400" b="1" kern="0" spc="100" dirty="0">
                <a:solidFill>
                  <a:srgbClr val="FFFFFF"/>
                </a:solidFill>
                <a:latin typeface="Arial" pitchFamily="34" charset="0"/>
                <a:ea typeface="Arial" pitchFamily="34" charset="-122"/>
                <a:cs typeface="Arial" pitchFamily="34" charset="-120"/>
              </a:rPr>
              <a:t>SCAN FOR</a:t>
            </a:r>
            <a:endParaRPr lang="en-US" sz="1400" dirty="0"/>
          </a:p>
          <a:p>
            <a:pPr marL="0" indent="0" algn="ctr">
              <a:buNone/>
            </a:pPr>
            <a:r>
              <a:rPr lang="en-US" sz="1400" b="1" kern="0" spc="100" dirty="0">
                <a:solidFill>
                  <a:srgbClr val="FFFFFF"/>
                </a:solidFill>
                <a:latin typeface="Arial" pitchFamily="34" charset="0"/>
                <a:ea typeface="Arial" pitchFamily="34" charset="-122"/>
                <a:cs typeface="Arial" pitchFamily="34" charset="-120"/>
              </a:rPr>
              <a:t>RESOURCES</a:t>
            </a:r>
            <a:endParaRPr lang="en-US" sz="1400" dirty="0"/>
          </a:p>
        </p:txBody>
      </p:sp>
      <p:sp>
        <p:nvSpPr>
          <p:cNvPr id="33" name="Text 31"/>
          <p:cNvSpPr/>
          <p:nvPr/>
        </p:nvSpPr>
        <p:spPr>
          <a:xfrm>
            <a:off x="6565392" y="3337560"/>
            <a:ext cx="2304288" cy="384048"/>
          </a:xfrm>
          <a:prstGeom prst="rect">
            <a:avLst/>
          </a:prstGeom>
          <a:noFill/>
          <a:ln/>
        </p:spPr>
        <p:txBody>
          <a:bodyPr wrap="square" rtlCol="0" anchor="ctr"/>
          <a:lstStyle/>
          <a:p>
            <a:pPr marL="0" indent="0" algn="ctr">
              <a:buNone/>
            </a:pP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 cy="4818888"/>
          </a:xfrm>
          <a:prstGeom prst="rect">
            <a:avLst/>
          </a:prstGeom>
          <a:solidFill>
            <a:srgbClr val="0069B4"/>
          </a:solidFill>
          <a:ln w="12700">
            <a:solidFill>
              <a:srgbClr val="0069B4"/>
            </a:solidFill>
            <a:prstDash val="solid"/>
          </a:ln>
        </p:spPr>
        <p:txBody>
          <a:bodyPr/>
          <a:lstStyle/>
          <a:p>
            <a:endParaRPr lang="en-US"/>
          </a:p>
        </p:txBody>
      </p:sp>
      <p:sp>
        <p:nvSpPr>
          <p:cNvPr id="3" name="Text 1"/>
          <p:cNvSpPr/>
          <p:nvPr/>
        </p:nvSpPr>
        <p:spPr>
          <a:xfrm>
            <a:off x="347472" y="347472"/>
            <a:ext cx="8412480" cy="320040"/>
          </a:xfrm>
          <a:prstGeom prst="rect">
            <a:avLst/>
          </a:prstGeom>
          <a:noFill/>
          <a:ln/>
        </p:spPr>
        <p:txBody>
          <a:bodyPr wrap="square" lIns="0" tIns="0" rIns="0" bIns="0" rtlCol="0" anchor="ctr"/>
          <a:lstStyle/>
          <a:p>
            <a:pPr marL="0" indent="0" algn="l">
              <a:buNone/>
            </a:pPr>
            <a:r>
              <a:rPr lang="en-US" sz="1300" b="1" kern="0" spc="250" dirty="0">
                <a:solidFill>
                  <a:srgbClr val="0069B4"/>
                </a:solidFill>
                <a:latin typeface="Arial" pitchFamily="34" charset="0"/>
                <a:ea typeface="Arial" pitchFamily="34" charset="-122"/>
                <a:cs typeface="Arial" pitchFamily="34" charset="-120"/>
              </a:rPr>
              <a:t>ABOUT THIS SESSION</a:t>
            </a:r>
            <a:endParaRPr lang="en-US" sz="1300" dirty="0"/>
          </a:p>
        </p:txBody>
      </p:sp>
      <p:sp>
        <p:nvSpPr>
          <p:cNvPr id="4" name="Text 2"/>
          <p:cNvSpPr/>
          <p:nvPr/>
        </p:nvSpPr>
        <p:spPr>
          <a:xfrm>
            <a:off x="347472" y="777240"/>
            <a:ext cx="8412480" cy="1600200"/>
          </a:xfrm>
          <a:prstGeom prst="rect">
            <a:avLst/>
          </a:prstGeom>
          <a:noFill/>
          <a:ln/>
        </p:spPr>
        <p:txBody>
          <a:bodyPr wrap="square" lIns="0" tIns="0" rIns="0" bIns="0" rtlCol="0" anchor="ctr"/>
          <a:lstStyle/>
          <a:p>
            <a:pPr marL="0" indent="0" algn="l">
              <a:buNone/>
            </a:pPr>
            <a:r>
              <a:rPr lang="en-US" sz="3400" b="1" dirty="0">
                <a:solidFill>
                  <a:srgbClr val="000000"/>
                </a:solidFill>
                <a:latin typeface="Arial Black" pitchFamily="34" charset="0"/>
                <a:ea typeface="Arial Black" pitchFamily="34" charset="-122"/>
                <a:cs typeface="Arial Black" pitchFamily="34" charset="-120"/>
              </a:rPr>
              <a:t>How do we uphold our inclusion values when the political, social, and regulatory environment shifts around us?</a:t>
            </a:r>
            <a:endParaRPr lang="en-US" sz="3400" dirty="0"/>
          </a:p>
        </p:txBody>
      </p:sp>
      <p:sp>
        <p:nvSpPr>
          <p:cNvPr id="5" name="Text 3"/>
          <p:cNvSpPr/>
          <p:nvPr/>
        </p:nvSpPr>
        <p:spPr>
          <a:xfrm>
            <a:off x="347472" y="2514600"/>
            <a:ext cx="8412480" cy="1444752"/>
          </a:xfrm>
          <a:prstGeom prst="rect">
            <a:avLst/>
          </a:prstGeom>
          <a:noFill/>
          <a:ln/>
        </p:spPr>
        <p:txBody>
          <a:bodyPr wrap="square" rtlCol="0" anchor="ctr"/>
          <a:lstStyle/>
          <a:p>
            <a:pPr marL="0" indent="0" algn="l">
              <a:buNone/>
            </a:pPr>
            <a:r>
              <a:rPr lang="en-US" sz="1900" dirty="0">
                <a:solidFill>
                  <a:srgbClr val="444444"/>
                </a:solidFill>
                <a:latin typeface="Arial" pitchFamily="34" charset="0"/>
                <a:ea typeface="Arial" pitchFamily="34" charset="-122"/>
                <a:cs typeface="Arial" pitchFamily="34" charset="-120"/>
              </a:rPr>
              <a:t>This session brings together three nationally recognized leaders who have navigated inclusion challenges through policy expertise, lived experience, and organizational change. Topics include executive orders, nonprofit obligations, mission alignment under public pressure, and psychological safety for staff and athletes.</a:t>
            </a:r>
            <a:endParaRPr lang="en-US" sz="1900" dirty="0"/>
          </a:p>
        </p:txBody>
      </p:sp>
      <p:sp>
        <p:nvSpPr>
          <p:cNvPr id="6" name="Text 4"/>
          <p:cNvSpPr/>
          <p:nvPr/>
        </p:nvSpPr>
        <p:spPr>
          <a:xfrm>
            <a:off x="347472" y="4041648"/>
            <a:ext cx="8412480" cy="320040"/>
          </a:xfrm>
          <a:prstGeom prst="rect">
            <a:avLst/>
          </a:prstGeom>
          <a:noFill/>
          <a:ln/>
        </p:spPr>
        <p:txBody>
          <a:bodyPr wrap="square" lIns="0" tIns="0" rIns="0" bIns="0" rtlCol="0" anchor="ctr"/>
          <a:lstStyle/>
          <a:p>
            <a:pPr marL="0" indent="0" algn="l">
              <a:buNone/>
            </a:pPr>
            <a:r>
              <a:rPr lang="en-US" sz="1500" i="1" dirty="0">
                <a:solidFill>
                  <a:srgbClr val="888888"/>
                </a:solidFill>
                <a:latin typeface="Arial" pitchFamily="34" charset="0"/>
                <a:ea typeface="Arial" pitchFamily="34" charset="-122"/>
                <a:cs typeface="Arial" pitchFamily="34" charset="-120"/>
              </a:rPr>
              <a:t>90-Minute Interactive Panel + Peer Learning Session</a:t>
            </a:r>
            <a:endParaRPr lang="en-US" sz="1500" dirty="0"/>
          </a:p>
        </p:txBody>
      </p:sp>
      <p:sp>
        <p:nvSpPr>
          <p:cNvPr id="7" name="Shape 5"/>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8" name="Text 6"/>
          <p:cNvSpPr/>
          <p:nvPr/>
        </p:nvSpPr>
        <p:spPr>
          <a:xfrm>
            <a:off x="320040" y="4818888"/>
            <a:ext cx="8503920" cy="324612"/>
          </a:xfrm>
          <a:prstGeom prst="rect">
            <a:avLst/>
          </a:prstGeom>
          <a:noFill/>
          <a:ln/>
        </p:spPr>
        <p:txBody>
          <a:bodyPr wrap="square" lIns="0" tIns="0" rIns="0" bIns="0" rtlCol="0" anchor="ctr"/>
          <a:lstStyle/>
          <a:p>
            <a:pPr marL="0" indent="0" algn="l">
              <a:buNone/>
            </a:pPr>
            <a:r>
              <a:rPr lang="en-US" sz="1200" dirty="0">
                <a:solidFill>
                  <a:srgbClr val="FFFFFF"/>
                </a:solidFill>
                <a:latin typeface="Arial" pitchFamily="34" charset="0"/>
                <a:ea typeface="Arial" pitchFamily="34" charset="-122"/>
                <a:cs typeface="Arial" pitchFamily="34" charset="-120"/>
              </a:rPr>
              <a:t>EdCon 2026  •  Move United  •  Inclusion in Action  •  April 22, 2026</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 cy="4818888"/>
          </a:xfrm>
          <a:prstGeom prst="rect">
            <a:avLst/>
          </a:prstGeom>
          <a:solidFill>
            <a:srgbClr val="00AAE6"/>
          </a:solidFill>
          <a:ln w="12700">
            <a:solidFill>
              <a:srgbClr val="00AAE6"/>
            </a:solidFill>
            <a:prstDash val="solid"/>
          </a:ln>
        </p:spPr>
        <p:txBody>
          <a:bodyPr/>
          <a:lstStyle/>
          <a:p>
            <a:endParaRPr lang="en-US"/>
          </a:p>
        </p:txBody>
      </p:sp>
      <p:sp>
        <p:nvSpPr>
          <p:cNvPr id="3" name="Text 1"/>
          <p:cNvSpPr/>
          <p:nvPr/>
        </p:nvSpPr>
        <p:spPr>
          <a:xfrm>
            <a:off x="347472" y="384048"/>
            <a:ext cx="8412480" cy="347472"/>
          </a:xfrm>
          <a:prstGeom prst="rect">
            <a:avLst/>
          </a:prstGeom>
          <a:noFill/>
          <a:ln/>
        </p:spPr>
        <p:txBody>
          <a:bodyPr wrap="square" lIns="0" tIns="0" rIns="0" bIns="0" rtlCol="0" anchor="ctr"/>
          <a:lstStyle/>
          <a:p>
            <a:pPr marL="0" indent="0" algn="l">
              <a:buNone/>
            </a:pPr>
            <a:r>
              <a:rPr lang="en-US" sz="1300" b="1" kern="0" spc="250" dirty="0">
                <a:solidFill>
                  <a:srgbClr val="00AAE6"/>
                </a:solidFill>
                <a:latin typeface="Arial" pitchFamily="34" charset="0"/>
                <a:ea typeface="Arial" pitchFamily="34" charset="-122"/>
                <a:cs typeface="Arial" pitchFamily="34" charset="-120"/>
              </a:rPr>
              <a:t>LEARNING OBJECTIVES</a:t>
            </a:r>
            <a:endParaRPr lang="en-US" sz="1300" dirty="0"/>
          </a:p>
        </p:txBody>
      </p:sp>
      <p:sp>
        <p:nvSpPr>
          <p:cNvPr id="4" name="Text 2"/>
          <p:cNvSpPr/>
          <p:nvPr/>
        </p:nvSpPr>
        <p:spPr>
          <a:xfrm>
            <a:off x="347472" y="822960"/>
            <a:ext cx="8412480" cy="658368"/>
          </a:xfrm>
          <a:prstGeom prst="rect">
            <a:avLst/>
          </a:prstGeom>
          <a:noFill/>
          <a:ln/>
        </p:spPr>
        <p:txBody>
          <a:bodyPr wrap="square" lIns="0" tIns="0" rIns="0" bIns="0" rtlCol="0" anchor="ctr"/>
          <a:lstStyle/>
          <a:p>
            <a:pPr marL="0" indent="0" algn="l">
              <a:buNone/>
            </a:pPr>
            <a:r>
              <a:rPr lang="en-US" sz="4200" b="1" dirty="0">
                <a:solidFill>
                  <a:srgbClr val="000000"/>
                </a:solidFill>
                <a:latin typeface="Arial Black" pitchFamily="34" charset="0"/>
                <a:ea typeface="Arial Black" pitchFamily="34" charset="-122"/>
                <a:cs typeface="Arial Black" pitchFamily="34" charset="-120"/>
              </a:rPr>
              <a:t>YOU WILL LEAVE WITH…</a:t>
            </a:r>
            <a:endParaRPr lang="en-US" sz="4200" dirty="0"/>
          </a:p>
        </p:txBody>
      </p:sp>
      <p:sp>
        <p:nvSpPr>
          <p:cNvPr id="5" name="Shape 3"/>
          <p:cNvSpPr/>
          <p:nvPr/>
        </p:nvSpPr>
        <p:spPr>
          <a:xfrm>
            <a:off x="347472" y="1600200"/>
            <a:ext cx="502920" cy="475488"/>
          </a:xfrm>
          <a:prstGeom prst="rect">
            <a:avLst/>
          </a:prstGeom>
          <a:solidFill>
            <a:srgbClr val="0069B4"/>
          </a:solidFill>
          <a:ln w="12700">
            <a:solidFill>
              <a:srgbClr val="0069B4"/>
            </a:solidFill>
            <a:prstDash val="solid"/>
          </a:ln>
        </p:spPr>
        <p:txBody>
          <a:bodyPr/>
          <a:lstStyle/>
          <a:p>
            <a:endParaRPr lang="en-US"/>
          </a:p>
        </p:txBody>
      </p:sp>
      <p:sp>
        <p:nvSpPr>
          <p:cNvPr id="6" name="Text 4"/>
          <p:cNvSpPr/>
          <p:nvPr/>
        </p:nvSpPr>
        <p:spPr>
          <a:xfrm>
            <a:off x="347472" y="1600200"/>
            <a:ext cx="502920"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itchFamily="34" charset="0"/>
                <a:ea typeface="Arial" pitchFamily="34" charset="-122"/>
                <a:cs typeface="Arial" pitchFamily="34" charset="-120"/>
              </a:rPr>
              <a:t>01</a:t>
            </a:r>
            <a:endParaRPr lang="en-US" sz="1800" dirty="0"/>
          </a:p>
        </p:txBody>
      </p:sp>
      <p:sp>
        <p:nvSpPr>
          <p:cNvPr id="7" name="Text 5"/>
          <p:cNvSpPr/>
          <p:nvPr/>
        </p:nvSpPr>
        <p:spPr>
          <a:xfrm>
            <a:off x="969264" y="1645920"/>
            <a:ext cx="7909560" cy="402336"/>
          </a:xfrm>
          <a:prstGeom prst="rect">
            <a:avLst/>
          </a:prstGeom>
          <a:noFill/>
          <a:ln/>
        </p:spPr>
        <p:txBody>
          <a:bodyPr wrap="square" lIns="0" tIns="0" rIns="0" bIns="0" rtlCol="0" anchor="ctr"/>
          <a:lstStyle/>
          <a:p>
            <a:pPr marL="0" indent="0" algn="l">
              <a:buNone/>
            </a:pPr>
            <a:r>
              <a:rPr lang="en-US" sz="1800" dirty="0">
                <a:solidFill>
                  <a:srgbClr val="444444"/>
                </a:solidFill>
                <a:latin typeface="Arial" pitchFamily="34" charset="0"/>
                <a:ea typeface="Arial" pitchFamily="34" charset="-122"/>
                <a:cs typeface="Arial" pitchFamily="34" charset="-120"/>
              </a:rPr>
              <a:t>Analyze which federal policies create actual legal obligations for nonprofits</a:t>
            </a:r>
            <a:endParaRPr lang="en-US" sz="1800" dirty="0"/>
          </a:p>
        </p:txBody>
      </p:sp>
      <p:sp>
        <p:nvSpPr>
          <p:cNvPr id="8" name="Shape 6"/>
          <p:cNvSpPr/>
          <p:nvPr/>
        </p:nvSpPr>
        <p:spPr>
          <a:xfrm>
            <a:off x="347472" y="2212848"/>
            <a:ext cx="502920" cy="475488"/>
          </a:xfrm>
          <a:prstGeom prst="rect">
            <a:avLst/>
          </a:prstGeom>
          <a:solidFill>
            <a:srgbClr val="00AAE6"/>
          </a:solidFill>
          <a:ln w="12700">
            <a:solidFill>
              <a:srgbClr val="00AAE6"/>
            </a:solidFill>
            <a:prstDash val="solid"/>
          </a:ln>
        </p:spPr>
        <p:txBody>
          <a:bodyPr/>
          <a:lstStyle/>
          <a:p>
            <a:endParaRPr lang="en-US"/>
          </a:p>
        </p:txBody>
      </p:sp>
      <p:sp>
        <p:nvSpPr>
          <p:cNvPr id="9" name="Text 7"/>
          <p:cNvSpPr/>
          <p:nvPr/>
        </p:nvSpPr>
        <p:spPr>
          <a:xfrm>
            <a:off x="347472" y="2212848"/>
            <a:ext cx="502920"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itchFamily="34" charset="0"/>
                <a:ea typeface="Arial" pitchFamily="34" charset="-122"/>
                <a:cs typeface="Arial" pitchFamily="34" charset="-120"/>
              </a:rPr>
              <a:t>02</a:t>
            </a:r>
            <a:endParaRPr lang="en-US" sz="1800" dirty="0"/>
          </a:p>
        </p:txBody>
      </p:sp>
      <p:sp>
        <p:nvSpPr>
          <p:cNvPr id="10" name="Text 8"/>
          <p:cNvSpPr/>
          <p:nvPr/>
        </p:nvSpPr>
        <p:spPr>
          <a:xfrm>
            <a:off x="969264" y="2258568"/>
            <a:ext cx="7909560" cy="402336"/>
          </a:xfrm>
          <a:prstGeom prst="rect">
            <a:avLst/>
          </a:prstGeom>
          <a:noFill/>
          <a:ln/>
        </p:spPr>
        <p:txBody>
          <a:bodyPr wrap="square" lIns="0" tIns="0" rIns="0" bIns="0" rtlCol="0" anchor="ctr"/>
          <a:lstStyle/>
          <a:p>
            <a:pPr marL="0" indent="0" algn="l">
              <a:buNone/>
            </a:pPr>
            <a:r>
              <a:rPr lang="en-US" sz="1800" dirty="0">
                <a:solidFill>
                  <a:srgbClr val="444444"/>
                </a:solidFill>
                <a:latin typeface="Arial" pitchFamily="34" charset="0"/>
                <a:ea typeface="Arial" pitchFamily="34" charset="-122"/>
                <a:cs typeface="Arial" pitchFamily="34" charset="-120"/>
              </a:rPr>
              <a:t>Develop strategies for staying values-aligned when the political environment shifts</a:t>
            </a:r>
            <a:endParaRPr lang="en-US" sz="1800" dirty="0"/>
          </a:p>
        </p:txBody>
      </p:sp>
      <p:sp>
        <p:nvSpPr>
          <p:cNvPr id="11" name="Shape 9"/>
          <p:cNvSpPr/>
          <p:nvPr/>
        </p:nvSpPr>
        <p:spPr>
          <a:xfrm>
            <a:off x="347472" y="2825496"/>
            <a:ext cx="502920" cy="475488"/>
          </a:xfrm>
          <a:prstGeom prst="rect">
            <a:avLst/>
          </a:prstGeom>
          <a:solidFill>
            <a:srgbClr val="C3191E"/>
          </a:solidFill>
          <a:ln w="12700">
            <a:solidFill>
              <a:srgbClr val="C3191E"/>
            </a:solidFill>
            <a:prstDash val="solid"/>
          </a:ln>
        </p:spPr>
        <p:txBody>
          <a:bodyPr/>
          <a:lstStyle/>
          <a:p>
            <a:endParaRPr lang="en-US"/>
          </a:p>
        </p:txBody>
      </p:sp>
      <p:sp>
        <p:nvSpPr>
          <p:cNvPr id="12" name="Text 10"/>
          <p:cNvSpPr/>
          <p:nvPr/>
        </p:nvSpPr>
        <p:spPr>
          <a:xfrm>
            <a:off x="347472" y="2825496"/>
            <a:ext cx="502920"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itchFamily="34" charset="0"/>
                <a:ea typeface="Arial" pitchFamily="34" charset="-122"/>
                <a:cs typeface="Arial" pitchFamily="34" charset="-120"/>
              </a:rPr>
              <a:t>03</a:t>
            </a:r>
            <a:endParaRPr lang="en-US" sz="1800" dirty="0"/>
          </a:p>
        </p:txBody>
      </p:sp>
      <p:sp>
        <p:nvSpPr>
          <p:cNvPr id="13" name="Text 11"/>
          <p:cNvSpPr/>
          <p:nvPr/>
        </p:nvSpPr>
        <p:spPr>
          <a:xfrm>
            <a:off x="969264" y="2871216"/>
            <a:ext cx="7909560" cy="402336"/>
          </a:xfrm>
          <a:prstGeom prst="rect">
            <a:avLst/>
          </a:prstGeom>
          <a:noFill/>
          <a:ln/>
        </p:spPr>
        <p:txBody>
          <a:bodyPr wrap="square" lIns="0" tIns="0" rIns="0" bIns="0" rtlCol="0" anchor="ctr"/>
          <a:lstStyle/>
          <a:p>
            <a:pPr marL="0" indent="0" algn="l">
              <a:buNone/>
            </a:pPr>
            <a:r>
              <a:rPr lang="en-US" sz="1800" dirty="0">
                <a:solidFill>
                  <a:srgbClr val="444444"/>
                </a:solidFill>
                <a:latin typeface="Arial" pitchFamily="34" charset="0"/>
                <a:ea typeface="Arial" pitchFamily="34" charset="-122"/>
                <a:cs typeface="Arial" pitchFamily="34" charset="-120"/>
              </a:rPr>
              <a:t>Apply practical frameworks for embedding inclusion into day-to-day operations</a:t>
            </a:r>
            <a:endParaRPr lang="en-US" sz="1800" dirty="0"/>
          </a:p>
        </p:txBody>
      </p:sp>
      <p:sp>
        <p:nvSpPr>
          <p:cNvPr id="14" name="Shape 12"/>
          <p:cNvSpPr/>
          <p:nvPr/>
        </p:nvSpPr>
        <p:spPr>
          <a:xfrm>
            <a:off x="347472" y="3438144"/>
            <a:ext cx="502920" cy="475488"/>
          </a:xfrm>
          <a:prstGeom prst="rect">
            <a:avLst/>
          </a:prstGeom>
          <a:solidFill>
            <a:srgbClr val="0069B4"/>
          </a:solidFill>
          <a:ln w="12700">
            <a:solidFill>
              <a:srgbClr val="0069B4"/>
            </a:solidFill>
            <a:prstDash val="solid"/>
          </a:ln>
        </p:spPr>
        <p:txBody>
          <a:bodyPr/>
          <a:lstStyle/>
          <a:p>
            <a:endParaRPr lang="en-US"/>
          </a:p>
        </p:txBody>
      </p:sp>
      <p:sp>
        <p:nvSpPr>
          <p:cNvPr id="15" name="Text 13"/>
          <p:cNvSpPr/>
          <p:nvPr/>
        </p:nvSpPr>
        <p:spPr>
          <a:xfrm>
            <a:off x="347472" y="3438144"/>
            <a:ext cx="502920"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itchFamily="34" charset="0"/>
                <a:ea typeface="Arial" pitchFamily="34" charset="-122"/>
                <a:cs typeface="Arial" pitchFamily="34" charset="-120"/>
              </a:rPr>
              <a:t>04</a:t>
            </a:r>
            <a:endParaRPr lang="en-US" sz="1800" dirty="0"/>
          </a:p>
        </p:txBody>
      </p:sp>
      <p:sp>
        <p:nvSpPr>
          <p:cNvPr id="16" name="Text 14"/>
          <p:cNvSpPr/>
          <p:nvPr/>
        </p:nvSpPr>
        <p:spPr>
          <a:xfrm>
            <a:off x="969264" y="3483864"/>
            <a:ext cx="7909560" cy="402336"/>
          </a:xfrm>
          <a:prstGeom prst="rect">
            <a:avLst/>
          </a:prstGeom>
          <a:noFill/>
          <a:ln/>
        </p:spPr>
        <p:txBody>
          <a:bodyPr wrap="square" lIns="0" tIns="0" rIns="0" bIns="0" rtlCol="0" anchor="ctr"/>
          <a:lstStyle/>
          <a:p>
            <a:pPr marL="0" indent="0" algn="l">
              <a:buNone/>
            </a:pPr>
            <a:r>
              <a:rPr lang="en-US" sz="1800" dirty="0">
                <a:solidFill>
                  <a:srgbClr val="444444"/>
                </a:solidFill>
                <a:latin typeface="Arial" pitchFamily="34" charset="0"/>
                <a:ea typeface="Arial" pitchFamily="34" charset="-122"/>
                <a:cs typeface="Arial" pitchFamily="34" charset="-120"/>
              </a:rPr>
              <a:t>Practice facilitating difficult conversations with clarity and compassion</a:t>
            </a:r>
            <a:endParaRPr lang="en-US" sz="1800" dirty="0"/>
          </a:p>
        </p:txBody>
      </p:sp>
      <p:sp>
        <p:nvSpPr>
          <p:cNvPr id="17" name="Shape 15"/>
          <p:cNvSpPr/>
          <p:nvPr/>
        </p:nvSpPr>
        <p:spPr>
          <a:xfrm>
            <a:off x="347472" y="4050792"/>
            <a:ext cx="502920" cy="475488"/>
          </a:xfrm>
          <a:prstGeom prst="rect">
            <a:avLst/>
          </a:prstGeom>
          <a:solidFill>
            <a:srgbClr val="00AAE6"/>
          </a:solidFill>
          <a:ln w="12700">
            <a:solidFill>
              <a:srgbClr val="00AAE6"/>
            </a:solidFill>
            <a:prstDash val="solid"/>
          </a:ln>
        </p:spPr>
        <p:txBody>
          <a:bodyPr/>
          <a:lstStyle/>
          <a:p>
            <a:endParaRPr lang="en-US"/>
          </a:p>
        </p:txBody>
      </p:sp>
      <p:sp>
        <p:nvSpPr>
          <p:cNvPr id="18" name="Text 16"/>
          <p:cNvSpPr/>
          <p:nvPr/>
        </p:nvSpPr>
        <p:spPr>
          <a:xfrm>
            <a:off x="347472" y="4050792"/>
            <a:ext cx="502920"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itchFamily="34" charset="0"/>
                <a:ea typeface="Arial" pitchFamily="34" charset="-122"/>
                <a:cs typeface="Arial" pitchFamily="34" charset="-120"/>
              </a:rPr>
              <a:t>05</a:t>
            </a:r>
            <a:endParaRPr lang="en-US" sz="1800" dirty="0"/>
          </a:p>
        </p:txBody>
      </p:sp>
      <p:sp>
        <p:nvSpPr>
          <p:cNvPr id="19" name="Text 17"/>
          <p:cNvSpPr/>
          <p:nvPr/>
        </p:nvSpPr>
        <p:spPr>
          <a:xfrm>
            <a:off x="969264" y="4096512"/>
            <a:ext cx="7909560" cy="402336"/>
          </a:xfrm>
          <a:prstGeom prst="rect">
            <a:avLst/>
          </a:prstGeom>
          <a:noFill/>
          <a:ln/>
        </p:spPr>
        <p:txBody>
          <a:bodyPr wrap="square" lIns="0" tIns="0" rIns="0" bIns="0" rtlCol="0" anchor="ctr"/>
          <a:lstStyle/>
          <a:p>
            <a:pPr marL="0" indent="0" algn="l">
              <a:buNone/>
            </a:pPr>
            <a:r>
              <a:rPr lang="en-US" sz="1800" dirty="0">
                <a:solidFill>
                  <a:srgbClr val="444444"/>
                </a:solidFill>
                <a:latin typeface="Arial" pitchFamily="34" charset="0"/>
                <a:ea typeface="Arial" pitchFamily="34" charset="-122"/>
                <a:cs typeface="Arial" pitchFamily="34" charset="-120"/>
              </a:rPr>
              <a:t>Build a concrete 30-day inclusion action plan for your organization</a:t>
            </a:r>
            <a:endParaRPr lang="en-US" sz="1800" dirty="0"/>
          </a:p>
        </p:txBody>
      </p:sp>
      <p:sp>
        <p:nvSpPr>
          <p:cNvPr id="20" name="Shape 18"/>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21" name="Text 19"/>
          <p:cNvSpPr/>
          <p:nvPr/>
        </p:nvSpPr>
        <p:spPr>
          <a:xfrm>
            <a:off x="320040" y="4818888"/>
            <a:ext cx="8503920" cy="324612"/>
          </a:xfrm>
          <a:prstGeom prst="rect">
            <a:avLst/>
          </a:prstGeom>
          <a:noFill/>
          <a:ln/>
        </p:spPr>
        <p:txBody>
          <a:bodyPr wrap="square" lIns="0" tIns="0" rIns="0" bIns="0" rtlCol="0" anchor="ctr"/>
          <a:lstStyle/>
          <a:p>
            <a:pPr marL="0" indent="0" algn="l">
              <a:buNone/>
            </a:pPr>
            <a:r>
              <a:rPr lang="en-US" sz="1200" dirty="0">
                <a:solidFill>
                  <a:srgbClr val="FFFFFF"/>
                </a:solidFill>
                <a:latin typeface="Arial" pitchFamily="34" charset="0"/>
                <a:ea typeface="Arial" pitchFamily="34" charset="-122"/>
                <a:cs typeface="Arial" pitchFamily="34" charset="-120"/>
              </a:rPr>
              <a:t>EdCon 2026  •  Move United  •  Inclusion in Action  •  April 22, 2026</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 cy="4818888"/>
          </a:xfrm>
          <a:prstGeom prst="rect">
            <a:avLst/>
          </a:prstGeom>
          <a:solidFill>
            <a:srgbClr val="EB509B"/>
          </a:solidFill>
          <a:ln w="12700">
            <a:solidFill>
              <a:srgbClr val="EB509B"/>
            </a:solidFill>
            <a:prstDash val="solid"/>
          </a:ln>
        </p:spPr>
        <p:txBody>
          <a:bodyPr/>
          <a:lstStyle/>
          <a:p>
            <a:endParaRPr lang="en-US"/>
          </a:p>
        </p:txBody>
      </p:sp>
      <p:sp>
        <p:nvSpPr>
          <p:cNvPr id="3" name="Text 1"/>
          <p:cNvSpPr/>
          <p:nvPr/>
        </p:nvSpPr>
        <p:spPr>
          <a:xfrm>
            <a:off x="347472" y="292608"/>
            <a:ext cx="8412480" cy="621792"/>
          </a:xfrm>
          <a:prstGeom prst="rect">
            <a:avLst/>
          </a:prstGeom>
          <a:noFill/>
          <a:ln/>
        </p:spPr>
        <p:txBody>
          <a:bodyPr wrap="square" lIns="0" tIns="0" rIns="0" bIns="0" rtlCol="0" anchor="ctr"/>
          <a:lstStyle/>
          <a:p>
            <a:pPr marL="0" indent="0" algn="l">
              <a:buNone/>
            </a:pPr>
            <a:r>
              <a:rPr lang="en-US" sz="4400" b="1" dirty="0">
                <a:solidFill>
                  <a:srgbClr val="000000"/>
                </a:solidFill>
                <a:latin typeface="Arial Black" pitchFamily="34" charset="0"/>
                <a:ea typeface="Arial Black" pitchFamily="34" charset="-122"/>
                <a:cs typeface="Arial Black" pitchFamily="34" charset="-120"/>
              </a:rPr>
              <a:t>MEET THE PANEL</a:t>
            </a:r>
            <a:endParaRPr lang="en-US" sz="4400" dirty="0"/>
          </a:p>
        </p:txBody>
      </p:sp>
      <p:sp>
        <p:nvSpPr>
          <p:cNvPr id="4" name="Shape 2"/>
          <p:cNvSpPr/>
          <p:nvPr/>
        </p:nvSpPr>
        <p:spPr>
          <a:xfrm>
            <a:off x="256032" y="1024128"/>
            <a:ext cx="2788920" cy="3529584"/>
          </a:xfrm>
          <a:prstGeom prst="rect">
            <a:avLst/>
          </a:prstGeom>
          <a:solidFill>
            <a:srgbClr val="F4F4F4"/>
          </a:solidFill>
          <a:ln w="12700">
            <a:solidFill>
              <a:srgbClr val="E2E2E2"/>
            </a:solidFill>
            <a:prstDash val="solid"/>
          </a:ln>
        </p:spPr>
        <p:txBody>
          <a:bodyPr/>
          <a:lstStyle/>
          <a:p>
            <a:endParaRPr lang="en-US"/>
          </a:p>
        </p:txBody>
      </p:sp>
      <p:sp>
        <p:nvSpPr>
          <p:cNvPr id="5" name="Shape 3"/>
          <p:cNvSpPr/>
          <p:nvPr/>
        </p:nvSpPr>
        <p:spPr>
          <a:xfrm>
            <a:off x="256032" y="1024128"/>
            <a:ext cx="2788920" cy="73152"/>
          </a:xfrm>
          <a:prstGeom prst="rect">
            <a:avLst/>
          </a:prstGeom>
          <a:solidFill>
            <a:srgbClr val="0069B4"/>
          </a:solidFill>
          <a:ln w="12700">
            <a:solidFill>
              <a:srgbClr val="0069B4"/>
            </a:solidFill>
            <a:prstDash val="solid"/>
          </a:ln>
        </p:spPr>
        <p:txBody>
          <a:bodyPr/>
          <a:lstStyle/>
          <a:p>
            <a:endParaRPr lang="en-US"/>
          </a:p>
        </p:txBody>
      </p:sp>
      <p:sp>
        <p:nvSpPr>
          <p:cNvPr id="6" name="Shape 4"/>
          <p:cNvSpPr/>
          <p:nvPr/>
        </p:nvSpPr>
        <p:spPr>
          <a:xfrm>
            <a:off x="393192" y="1188720"/>
            <a:ext cx="2514600" cy="274320"/>
          </a:xfrm>
          <a:prstGeom prst="rect">
            <a:avLst/>
          </a:prstGeom>
          <a:solidFill>
            <a:srgbClr val="0069B4"/>
          </a:solidFill>
          <a:ln w="12700">
            <a:solidFill>
              <a:srgbClr val="0069B4"/>
            </a:solidFill>
            <a:prstDash val="solid"/>
          </a:ln>
        </p:spPr>
        <p:txBody>
          <a:bodyPr/>
          <a:lstStyle/>
          <a:p>
            <a:endParaRPr lang="en-US"/>
          </a:p>
        </p:txBody>
      </p:sp>
      <p:sp>
        <p:nvSpPr>
          <p:cNvPr id="7" name="Text 5"/>
          <p:cNvSpPr/>
          <p:nvPr/>
        </p:nvSpPr>
        <p:spPr>
          <a:xfrm>
            <a:off x="393192" y="1188720"/>
            <a:ext cx="2514600" cy="274320"/>
          </a:xfrm>
          <a:prstGeom prst="rect">
            <a:avLst/>
          </a:prstGeom>
          <a:noFill/>
          <a:ln/>
        </p:spPr>
        <p:txBody>
          <a:bodyPr wrap="square" lIns="0" tIns="0" rIns="0" bIns="0" rtlCol="0" anchor="ctr"/>
          <a:lstStyle/>
          <a:p>
            <a:pPr marL="0" indent="0" algn="ctr">
              <a:buNone/>
            </a:pPr>
            <a:r>
              <a:rPr lang="en-US" sz="1150" b="1" kern="0" spc="150" dirty="0">
                <a:solidFill>
                  <a:srgbClr val="FFFFFF"/>
                </a:solidFill>
                <a:latin typeface="Arial" pitchFamily="34" charset="0"/>
                <a:ea typeface="Arial" pitchFamily="34" charset="-122"/>
                <a:cs typeface="Arial" pitchFamily="34" charset="-120"/>
              </a:rPr>
              <a:t>SESSION FACILITATOR</a:t>
            </a:r>
            <a:endParaRPr lang="en-US" sz="1150" dirty="0"/>
          </a:p>
        </p:txBody>
      </p:sp>
      <p:sp>
        <p:nvSpPr>
          <p:cNvPr id="8" name="Text 6"/>
          <p:cNvSpPr/>
          <p:nvPr/>
        </p:nvSpPr>
        <p:spPr>
          <a:xfrm>
            <a:off x="393192" y="1572768"/>
            <a:ext cx="2514600" cy="685800"/>
          </a:xfrm>
          <a:prstGeom prst="rect">
            <a:avLst/>
          </a:prstGeom>
          <a:noFill/>
          <a:ln/>
        </p:spPr>
        <p:txBody>
          <a:bodyPr wrap="square" lIns="0" tIns="0" rIns="0" bIns="0" rtlCol="0" anchor="ctr"/>
          <a:lstStyle/>
          <a:p>
            <a:pPr marL="0" indent="0" algn="l">
              <a:buNone/>
            </a:pPr>
            <a:r>
              <a:rPr lang="en-US" sz="1800" b="1" dirty="0">
                <a:solidFill>
                  <a:srgbClr val="000000"/>
                </a:solidFill>
                <a:latin typeface="Arial Black" pitchFamily="34" charset="0"/>
                <a:ea typeface="Arial Black" pitchFamily="34" charset="-122"/>
                <a:cs typeface="Arial Black" pitchFamily="34" charset="-120"/>
              </a:rPr>
              <a:t>KARI MILLER-ORTIZ</a:t>
            </a:r>
            <a:endParaRPr lang="en-US" sz="1800" dirty="0"/>
          </a:p>
        </p:txBody>
      </p:sp>
      <p:sp>
        <p:nvSpPr>
          <p:cNvPr id="9" name="Text 7"/>
          <p:cNvSpPr/>
          <p:nvPr/>
        </p:nvSpPr>
        <p:spPr>
          <a:xfrm>
            <a:off x="393192" y="2286000"/>
            <a:ext cx="2514600" cy="566928"/>
          </a:xfrm>
          <a:prstGeom prst="rect">
            <a:avLst/>
          </a:prstGeom>
          <a:noFill/>
          <a:ln/>
        </p:spPr>
        <p:txBody>
          <a:bodyPr wrap="square" rtlCol="0" anchor="ctr"/>
          <a:lstStyle/>
          <a:p>
            <a:pPr marL="0" indent="0">
              <a:buNone/>
            </a:pPr>
            <a:r>
              <a:rPr lang="en-US" sz="1400" b="1" dirty="0">
                <a:solidFill>
                  <a:srgbClr val="444444"/>
                </a:solidFill>
                <a:latin typeface="Arial" pitchFamily="34" charset="0"/>
                <a:ea typeface="Arial" pitchFamily="34" charset="-122"/>
                <a:cs typeface="Arial" pitchFamily="34" charset="-120"/>
              </a:rPr>
              <a:t>Director of People &amp; Culture, Move United</a:t>
            </a:r>
            <a:endParaRPr lang="en-US" sz="1400" dirty="0"/>
          </a:p>
        </p:txBody>
      </p:sp>
      <p:sp>
        <p:nvSpPr>
          <p:cNvPr id="10" name="Text 8"/>
          <p:cNvSpPr/>
          <p:nvPr/>
        </p:nvSpPr>
        <p:spPr>
          <a:xfrm>
            <a:off x="393192" y="2880360"/>
            <a:ext cx="2514600" cy="1536192"/>
          </a:xfrm>
          <a:prstGeom prst="rect">
            <a:avLst/>
          </a:prstGeom>
          <a:noFill/>
          <a:ln/>
        </p:spPr>
        <p:txBody>
          <a:bodyPr wrap="square" rtlCol="0" anchor="ctr"/>
          <a:lstStyle/>
          <a:p>
            <a:pPr marL="0" indent="0">
              <a:buNone/>
            </a:pPr>
            <a:r>
              <a:rPr lang="en-US" sz="1300" dirty="0">
                <a:solidFill>
                  <a:srgbClr val="888888"/>
                </a:solidFill>
                <a:latin typeface="Arial" pitchFamily="34" charset="0"/>
                <a:ea typeface="Arial" pitchFamily="34" charset="-122"/>
                <a:cs typeface="Arial" pitchFamily="34" charset="-120"/>
              </a:rPr>
              <a:t>Paralympic Gold Medalist  •  Retired U.S. Army Sergeant</a:t>
            </a:r>
            <a:endParaRPr lang="en-US" sz="1300" dirty="0"/>
          </a:p>
          <a:p>
            <a:pPr marL="0" indent="0">
              <a:buNone/>
            </a:pPr>
            <a:r>
              <a:rPr lang="en-US" sz="1300" dirty="0">
                <a:solidFill>
                  <a:srgbClr val="888888"/>
                </a:solidFill>
                <a:latin typeface="Arial" pitchFamily="34" charset="0"/>
                <a:ea typeface="Arial" pitchFamily="34" charset="-122"/>
                <a:cs typeface="Arial" pitchFamily="34" charset="-120"/>
              </a:rPr>
              <a:t>HR strategy, adaptive sports policy &amp; military inclusion</a:t>
            </a:r>
            <a:endParaRPr lang="en-US" sz="1300" dirty="0"/>
          </a:p>
        </p:txBody>
      </p:sp>
      <p:sp>
        <p:nvSpPr>
          <p:cNvPr id="11" name="Shape 9"/>
          <p:cNvSpPr/>
          <p:nvPr/>
        </p:nvSpPr>
        <p:spPr>
          <a:xfrm>
            <a:off x="3200400" y="1024128"/>
            <a:ext cx="2788920" cy="3529584"/>
          </a:xfrm>
          <a:prstGeom prst="rect">
            <a:avLst/>
          </a:prstGeom>
          <a:solidFill>
            <a:srgbClr val="F4F4F4"/>
          </a:solidFill>
          <a:ln w="12700">
            <a:solidFill>
              <a:srgbClr val="E2E2E2"/>
            </a:solidFill>
            <a:prstDash val="solid"/>
          </a:ln>
        </p:spPr>
        <p:txBody>
          <a:bodyPr/>
          <a:lstStyle/>
          <a:p>
            <a:endParaRPr lang="en-US"/>
          </a:p>
        </p:txBody>
      </p:sp>
      <p:sp>
        <p:nvSpPr>
          <p:cNvPr id="12" name="Shape 10"/>
          <p:cNvSpPr/>
          <p:nvPr/>
        </p:nvSpPr>
        <p:spPr>
          <a:xfrm>
            <a:off x="3200400" y="1024128"/>
            <a:ext cx="2788920" cy="73152"/>
          </a:xfrm>
          <a:prstGeom prst="rect">
            <a:avLst/>
          </a:prstGeom>
          <a:solidFill>
            <a:srgbClr val="C3191E"/>
          </a:solidFill>
          <a:ln w="12700">
            <a:solidFill>
              <a:srgbClr val="C3191E"/>
            </a:solidFill>
            <a:prstDash val="solid"/>
          </a:ln>
        </p:spPr>
        <p:txBody>
          <a:bodyPr/>
          <a:lstStyle/>
          <a:p>
            <a:endParaRPr lang="en-US"/>
          </a:p>
        </p:txBody>
      </p:sp>
      <p:sp>
        <p:nvSpPr>
          <p:cNvPr id="13" name="Shape 11"/>
          <p:cNvSpPr/>
          <p:nvPr/>
        </p:nvSpPr>
        <p:spPr>
          <a:xfrm>
            <a:off x="3337560" y="1188720"/>
            <a:ext cx="2514600" cy="274320"/>
          </a:xfrm>
          <a:prstGeom prst="rect">
            <a:avLst/>
          </a:prstGeom>
          <a:solidFill>
            <a:srgbClr val="C3191E"/>
          </a:solidFill>
          <a:ln w="12700">
            <a:solidFill>
              <a:srgbClr val="C3191E"/>
            </a:solidFill>
            <a:prstDash val="solid"/>
          </a:ln>
        </p:spPr>
        <p:txBody>
          <a:bodyPr/>
          <a:lstStyle/>
          <a:p>
            <a:endParaRPr lang="en-US"/>
          </a:p>
        </p:txBody>
      </p:sp>
      <p:sp>
        <p:nvSpPr>
          <p:cNvPr id="14" name="Text 12"/>
          <p:cNvSpPr/>
          <p:nvPr/>
        </p:nvSpPr>
        <p:spPr>
          <a:xfrm>
            <a:off x="3337560" y="1188720"/>
            <a:ext cx="2514600" cy="274320"/>
          </a:xfrm>
          <a:prstGeom prst="rect">
            <a:avLst/>
          </a:prstGeom>
          <a:noFill/>
          <a:ln/>
        </p:spPr>
        <p:txBody>
          <a:bodyPr wrap="square" lIns="0" tIns="0" rIns="0" bIns="0" rtlCol="0" anchor="ctr"/>
          <a:lstStyle/>
          <a:p>
            <a:pPr marL="0" indent="0" algn="ctr">
              <a:buNone/>
            </a:pPr>
            <a:r>
              <a:rPr lang="en-US" sz="1150" b="1" kern="0" spc="150" dirty="0">
                <a:solidFill>
                  <a:srgbClr val="FFFFFF"/>
                </a:solidFill>
                <a:latin typeface="Arial" pitchFamily="34" charset="0"/>
                <a:ea typeface="Arial" pitchFamily="34" charset="-122"/>
                <a:cs typeface="Arial" pitchFamily="34" charset="-120"/>
              </a:rPr>
              <a:t>PANELIST</a:t>
            </a:r>
            <a:endParaRPr lang="en-US" sz="1150" dirty="0"/>
          </a:p>
        </p:txBody>
      </p:sp>
      <p:sp>
        <p:nvSpPr>
          <p:cNvPr id="15" name="Text 13"/>
          <p:cNvSpPr/>
          <p:nvPr/>
        </p:nvSpPr>
        <p:spPr>
          <a:xfrm>
            <a:off x="3337560" y="1572768"/>
            <a:ext cx="2514600" cy="685800"/>
          </a:xfrm>
          <a:prstGeom prst="rect">
            <a:avLst/>
          </a:prstGeom>
          <a:noFill/>
          <a:ln/>
        </p:spPr>
        <p:txBody>
          <a:bodyPr wrap="square" lIns="0" tIns="0" rIns="0" bIns="0" rtlCol="0" anchor="ctr"/>
          <a:lstStyle/>
          <a:p>
            <a:pPr marL="0" indent="0" algn="l">
              <a:buNone/>
            </a:pPr>
            <a:r>
              <a:rPr lang="en-US" sz="1800" b="1" dirty="0">
                <a:solidFill>
                  <a:srgbClr val="000000"/>
                </a:solidFill>
                <a:latin typeface="Arial Black" pitchFamily="34" charset="0"/>
                <a:ea typeface="Arial Black" pitchFamily="34" charset="-122"/>
                <a:cs typeface="Arial Black" pitchFamily="34" charset="-120"/>
              </a:rPr>
              <a:t>KURT WEAVER</a:t>
            </a:r>
            <a:endParaRPr lang="en-US" sz="1800" dirty="0"/>
          </a:p>
        </p:txBody>
      </p:sp>
      <p:sp>
        <p:nvSpPr>
          <p:cNvPr id="16" name="Text 14"/>
          <p:cNvSpPr/>
          <p:nvPr/>
        </p:nvSpPr>
        <p:spPr>
          <a:xfrm>
            <a:off x="3337560" y="2286000"/>
            <a:ext cx="2514600" cy="566928"/>
          </a:xfrm>
          <a:prstGeom prst="rect">
            <a:avLst/>
          </a:prstGeom>
          <a:noFill/>
          <a:ln/>
        </p:spPr>
        <p:txBody>
          <a:bodyPr wrap="square" rtlCol="0" anchor="ctr"/>
          <a:lstStyle/>
          <a:p>
            <a:pPr marL="0" indent="0">
              <a:buNone/>
            </a:pPr>
            <a:r>
              <a:rPr lang="en-US" sz="1400" b="1" dirty="0">
                <a:solidFill>
                  <a:srgbClr val="444444"/>
                </a:solidFill>
                <a:latin typeface="Arial" pitchFamily="34" charset="0"/>
                <a:ea typeface="Arial" pitchFamily="34" charset="-122"/>
                <a:cs typeface="Arial" pitchFamily="34" charset="-120"/>
              </a:rPr>
              <a:t>COO, You Can Play  |  Fmr. COO, USA Rugby</a:t>
            </a:r>
            <a:endParaRPr lang="en-US" sz="1400" dirty="0"/>
          </a:p>
        </p:txBody>
      </p:sp>
      <p:sp>
        <p:nvSpPr>
          <p:cNvPr id="17" name="Text 15"/>
          <p:cNvSpPr/>
          <p:nvPr/>
        </p:nvSpPr>
        <p:spPr>
          <a:xfrm>
            <a:off x="3337560" y="2880360"/>
            <a:ext cx="2514600" cy="1536192"/>
          </a:xfrm>
          <a:prstGeom prst="rect">
            <a:avLst/>
          </a:prstGeom>
          <a:noFill/>
          <a:ln/>
        </p:spPr>
        <p:txBody>
          <a:bodyPr wrap="square" rtlCol="0" anchor="ctr"/>
          <a:lstStyle/>
          <a:p>
            <a:pPr marL="0" indent="0">
              <a:buNone/>
            </a:pPr>
            <a:r>
              <a:rPr lang="en-US" sz="1300" dirty="0">
                <a:solidFill>
                  <a:srgbClr val="888888"/>
                </a:solidFill>
                <a:latin typeface="Arial" pitchFamily="34" charset="0"/>
                <a:ea typeface="Arial" pitchFamily="34" charset="-122"/>
                <a:cs typeface="Arial" pitchFamily="34" charset="-120"/>
              </a:rPr>
              <a:t>Led LGBTQ+ inclusion strategy across professional and collegiate sport. Front lines of the NHL Pride gear policy reversal.</a:t>
            </a:r>
            <a:endParaRPr lang="en-US" sz="1300" dirty="0"/>
          </a:p>
        </p:txBody>
      </p:sp>
      <p:sp>
        <p:nvSpPr>
          <p:cNvPr id="19" name="Shape 17"/>
          <p:cNvSpPr/>
          <p:nvPr/>
        </p:nvSpPr>
        <p:spPr>
          <a:xfrm>
            <a:off x="6144768" y="1024128"/>
            <a:ext cx="2788920" cy="73152"/>
          </a:xfrm>
          <a:prstGeom prst="rect">
            <a:avLst/>
          </a:prstGeom>
          <a:solidFill>
            <a:srgbClr val="EB509B"/>
          </a:solidFill>
          <a:ln w="12700">
            <a:solidFill>
              <a:srgbClr val="EB509B"/>
            </a:solidFill>
            <a:prstDash val="solid"/>
          </a:ln>
        </p:spPr>
        <p:txBody>
          <a:bodyPr/>
          <a:lstStyle/>
          <a:p>
            <a:endParaRPr lang="en-US"/>
          </a:p>
        </p:txBody>
      </p:sp>
      <p:sp>
        <p:nvSpPr>
          <p:cNvPr id="20" name="Shape 18"/>
          <p:cNvSpPr/>
          <p:nvPr/>
        </p:nvSpPr>
        <p:spPr>
          <a:xfrm>
            <a:off x="6281928" y="1188720"/>
            <a:ext cx="2514600" cy="274320"/>
          </a:xfrm>
          <a:prstGeom prst="rect">
            <a:avLst/>
          </a:prstGeom>
          <a:solidFill>
            <a:srgbClr val="EB509B"/>
          </a:solidFill>
          <a:ln w="12700">
            <a:solidFill>
              <a:srgbClr val="EB509B"/>
            </a:solidFill>
            <a:prstDash val="solid"/>
          </a:ln>
        </p:spPr>
        <p:txBody>
          <a:bodyPr/>
          <a:lstStyle/>
          <a:p>
            <a:endParaRPr lang="en-US"/>
          </a:p>
        </p:txBody>
      </p:sp>
      <p:sp>
        <p:nvSpPr>
          <p:cNvPr id="21" name="Text 19"/>
          <p:cNvSpPr/>
          <p:nvPr/>
        </p:nvSpPr>
        <p:spPr>
          <a:xfrm>
            <a:off x="6281928" y="1188720"/>
            <a:ext cx="2514600" cy="274320"/>
          </a:xfrm>
          <a:prstGeom prst="rect">
            <a:avLst/>
          </a:prstGeom>
          <a:noFill/>
          <a:ln/>
        </p:spPr>
        <p:txBody>
          <a:bodyPr wrap="square" lIns="0" tIns="0" rIns="0" bIns="0" rtlCol="0" anchor="ctr"/>
          <a:lstStyle/>
          <a:p>
            <a:pPr marL="0" indent="0" algn="ctr">
              <a:buNone/>
            </a:pPr>
            <a:r>
              <a:rPr lang="en-US" sz="1150" b="1" kern="0" spc="150" dirty="0">
                <a:solidFill>
                  <a:srgbClr val="000000"/>
                </a:solidFill>
                <a:latin typeface="Arial" pitchFamily="34" charset="0"/>
                <a:ea typeface="Arial" pitchFamily="34" charset="-122"/>
                <a:cs typeface="Arial" pitchFamily="34" charset="-120"/>
              </a:rPr>
              <a:t>PANELIST</a:t>
            </a:r>
            <a:endParaRPr lang="en-US" sz="1150" dirty="0"/>
          </a:p>
        </p:txBody>
      </p:sp>
      <p:sp>
        <p:nvSpPr>
          <p:cNvPr id="22" name="Text 20"/>
          <p:cNvSpPr/>
          <p:nvPr/>
        </p:nvSpPr>
        <p:spPr>
          <a:xfrm>
            <a:off x="6281928" y="1572768"/>
            <a:ext cx="2514600" cy="685800"/>
          </a:xfrm>
          <a:prstGeom prst="rect">
            <a:avLst/>
          </a:prstGeom>
          <a:noFill/>
          <a:ln/>
        </p:spPr>
        <p:txBody>
          <a:bodyPr wrap="square" lIns="0" tIns="0" rIns="0" bIns="0" rtlCol="0" anchor="ctr"/>
          <a:lstStyle/>
          <a:p>
            <a:pPr marL="0" indent="0" algn="l">
              <a:buNone/>
            </a:pPr>
            <a:r>
              <a:rPr lang="en-US" sz="1800" b="1" dirty="0">
                <a:solidFill>
                  <a:srgbClr val="000000"/>
                </a:solidFill>
                <a:latin typeface="Arial Black" pitchFamily="34" charset="0"/>
                <a:ea typeface="Arial Black" pitchFamily="34" charset="-122"/>
                <a:cs typeface="Arial Black" pitchFamily="34" charset="-120"/>
              </a:rPr>
              <a:t>CRAIG TOWLER</a:t>
            </a:r>
            <a:endParaRPr lang="en-US" sz="1800" dirty="0"/>
          </a:p>
        </p:txBody>
      </p:sp>
      <p:sp>
        <p:nvSpPr>
          <p:cNvPr id="23" name="Text 21"/>
          <p:cNvSpPr/>
          <p:nvPr/>
        </p:nvSpPr>
        <p:spPr>
          <a:xfrm>
            <a:off x="6281928" y="2286000"/>
            <a:ext cx="2514600" cy="566928"/>
          </a:xfrm>
          <a:prstGeom prst="rect">
            <a:avLst/>
          </a:prstGeom>
          <a:noFill/>
          <a:ln/>
        </p:spPr>
        <p:txBody>
          <a:bodyPr wrap="square" rtlCol="0" anchor="ctr"/>
          <a:lstStyle/>
          <a:p>
            <a:pPr marL="0" indent="0">
              <a:buNone/>
            </a:pPr>
            <a:endParaRPr lang="en-US" sz="1400" b="1" dirty="0">
              <a:solidFill>
                <a:srgbClr val="444444"/>
              </a:solidFill>
              <a:latin typeface="Arial" pitchFamily="34" charset="0"/>
              <a:ea typeface="Arial" pitchFamily="34" charset="-122"/>
              <a:cs typeface="Arial" pitchFamily="34" charset="-120"/>
            </a:endParaRPr>
          </a:p>
          <a:p>
            <a:pPr marL="0" indent="0">
              <a:buNone/>
            </a:pPr>
            <a:r>
              <a:rPr lang="en-US" sz="1400" b="1" dirty="0">
                <a:solidFill>
                  <a:srgbClr val="444444"/>
                </a:solidFill>
                <a:latin typeface="Arial" pitchFamily="34" charset="0"/>
                <a:ea typeface="Arial" pitchFamily="34" charset="-122"/>
                <a:cs typeface="Arial" pitchFamily="34" charset="-120"/>
              </a:rPr>
              <a:t>Director of Public Policy &amp; Advocacy</a:t>
            </a:r>
            <a:endParaRPr lang="en-US" sz="1400" dirty="0"/>
          </a:p>
          <a:p>
            <a:pPr marL="0" indent="0">
              <a:buNone/>
            </a:pPr>
            <a:r>
              <a:rPr lang="en-US" sz="1400" b="1" dirty="0">
                <a:solidFill>
                  <a:srgbClr val="444444"/>
                </a:solidFill>
                <a:latin typeface="Arial" pitchFamily="34" charset="0"/>
                <a:ea typeface="Arial" pitchFamily="34" charset="-122"/>
                <a:cs typeface="Arial" pitchFamily="34" charset="-120"/>
              </a:rPr>
              <a:t>Center for People With Disabilities</a:t>
            </a:r>
            <a:endParaRPr lang="en-US" sz="1400" dirty="0"/>
          </a:p>
        </p:txBody>
      </p:sp>
      <p:sp>
        <p:nvSpPr>
          <p:cNvPr id="24" name="Text 22"/>
          <p:cNvSpPr/>
          <p:nvPr/>
        </p:nvSpPr>
        <p:spPr>
          <a:xfrm>
            <a:off x="6281928" y="2880360"/>
            <a:ext cx="2514600" cy="1536192"/>
          </a:xfrm>
          <a:prstGeom prst="rect">
            <a:avLst/>
          </a:prstGeom>
          <a:noFill/>
          <a:ln/>
        </p:spPr>
        <p:txBody>
          <a:bodyPr wrap="square" rtlCol="0" anchor="ctr"/>
          <a:lstStyle/>
          <a:p>
            <a:pPr marL="0" indent="0">
              <a:buNone/>
            </a:pPr>
            <a:r>
              <a:rPr lang="en-US" sz="1300" dirty="0">
                <a:solidFill>
                  <a:srgbClr val="888888"/>
                </a:solidFill>
                <a:latin typeface="Arial" pitchFamily="34" charset="0"/>
                <a:ea typeface="Arial" pitchFamily="34" charset="-122"/>
                <a:cs typeface="Arial" pitchFamily="34" charset="-120"/>
              </a:rPr>
              <a:t>Board: Disability Law Colorado  •  Governor's Task Force on Civil Rights of Coloradans with Disabilities  •  Founder, Amputee Concierge</a:t>
            </a:r>
            <a:endParaRPr lang="en-US" sz="1300" dirty="0"/>
          </a:p>
        </p:txBody>
      </p:sp>
      <p:sp>
        <p:nvSpPr>
          <p:cNvPr id="25" name="Shape 23"/>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26" name="Text 24"/>
          <p:cNvSpPr/>
          <p:nvPr/>
        </p:nvSpPr>
        <p:spPr>
          <a:xfrm>
            <a:off x="320040" y="4818888"/>
            <a:ext cx="8503920" cy="324612"/>
          </a:xfrm>
          <a:prstGeom prst="rect">
            <a:avLst/>
          </a:prstGeom>
          <a:noFill/>
          <a:ln/>
        </p:spPr>
        <p:txBody>
          <a:bodyPr wrap="square" lIns="0" tIns="0" rIns="0" bIns="0" rtlCol="0" anchor="ctr"/>
          <a:lstStyle/>
          <a:p>
            <a:pPr marL="0" indent="0" algn="l">
              <a:buNone/>
            </a:pPr>
            <a:r>
              <a:rPr lang="en-US" sz="1200" dirty="0">
                <a:solidFill>
                  <a:srgbClr val="FFFFFF"/>
                </a:solidFill>
                <a:latin typeface="Arial" pitchFamily="34" charset="0"/>
                <a:ea typeface="Arial" pitchFamily="34" charset="-122"/>
                <a:cs typeface="Arial" pitchFamily="34" charset="-120"/>
              </a:rPr>
              <a:t>EdCon 2026  •  Move United  •  Inclusion in Action  •  April 22, 2026</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1A47B-CCDC-7830-1B39-A73657AAD1BC}"/>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9B4BCED7-27DB-B79D-3203-13412D16DCF0}"/>
              </a:ext>
            </a:extLst>
          </p:cNvPr>
          <p:cNvSpPr/>
          <p:nvPr/>
        </p:nvSpPr>
        <p:spPr>
          <a:xfrm>
            <a:off x="0" y="0"/>
            <a:ext cx="91440" cy="4818888"/>
          </a:xfrm>
          <a:prstGeom prst="rect">
            <a:avLst/>
          </a:prstGeom>
          <a:solidFill>
            <a:srgbClr val="C3191E"/>
          </a:solidFill>
          <a:ln w="12700">
            <a:solidFill>
              <a:srgbClr val="C3191E"/>
            </a:solidFill>
            <a:prstDash val="solid"/>
          </a:ln>
        </p:spPr>
        <p:txBody>
          <a:bodyPr/>
          <a:lstStyle/>
          <a:p>
            <a:endParaRPr lang="en-US"/>
          </a:p>
        </p:txBody>
      </p:sp>
      <p:sp>
        <p:nvSpPr>
          <p:cNvPr id="3" name="Text 1">
            <a:extLst>
              <a:ext uri="{FF2B5EF4-FFF2-40B4-BE49-F238E27FC236}">
                <a16:creationId xmlns:a16="http://schemas.microsoft.com/office/drawing/2014/main" id="{5E711283-D145-B9F5-FCF0-091C895C1AA8}"/>
              </a:ext>
            </a:extLst>
          </p:cNvPr>
          <p:cNvSpPr/>
          <p:nvPr/>
        </p:nvSpPr>
        <p:spPr>
          <a:xfrm>
            <a:off x="347472" y="292608"/>
            <a:ext cx="8412480" cy="621792"/>
          </a:xfrm>
          <a:prstGeom prst="rect">
            <a:avLst/>
          </a:prstGeom>
          <a:noFill/>
          <a:ln/>
        </p:spPr>
        <p:txBody>
          <a:bodyPr wrap="square" lIns="0" tIns="0" rIns="0" bIns="0" rtlCol="0" anchor="ctr"/>
          <a:lstStyle/>
          <a:p>
            <a:pPr marL="0" indent="0" algn="l">
              <a:buNone/>
            </a:pPr>
            <a:r>
              <a:rPr lang="en-US" sz="3600" b="1" dirty="0">
                <a:solidFill>
                  <a:srgbClr val="000000"/>
                </a:solidFill>
                <a:latin typeface="Arial Black" pitchFamily="34" charset="0"/>
                <a:ea typeface="Arial Black" pitchFamily="34" charset="-122"/>
                <a:cs typeface="Arial Black" pitchFamily="34" charset="-120"/>
              </a:rPr>
              <a:t>HOW WE'LL SPEND OUR 90 MINUTES</a:t>
            </a:r>
            <a:endParaRPr lang="en-US" sz="3600" dirty="0"/>
          </a:p>
        </p:txBody>
      </p:sp>
      <p:sp>
        <p:nvSpPr>
          <p:cNvPr id="4" name="Shape 2">
            <a:extLst>
              <a:ext uri="{FF2B5EF4-FFF2-40B4-BE49-F238E27FC236}">
                <a16:creationId xmlns:a16="http://schemas.microsoft.com/office/drawing/2014/main" id="{2AD38770-A0E4-21AE-978F-16D29C815787}"/>
              </a:ext>
            </a:extLst>
          </p:cNvPr>
          <p:cNvSpPr/>
          <p:nvPr/>
        </p:nvSpPr>
        <p:spPr>
          <a:xfrm>
            <a:off x="256032" y="1060704"/>
            <a:ext cx="1298448" cy="420624"/>
          </a:xfrm>
          <a:prstGeom prst="rect">
            <a:avLst/>
          </a:prstGeom>
          <a:solidFill>
            <a:srgbClr val="00AAE6"/>
          </a:solidFill>
          <a:ln w="12700">
            <a:solidFill>
              <a:srgbClr val="00AAE6"/>
            </a:solidFill>
            <a:prstDash val="solid"/>
          </a:ln>
        </p:spPr>
        <p:txBody>
          <a:bodyPr/>
          <a:lstStyle/>
          <a:p>
            <a:endParaRPr lang="en-US"/>
          </a:p>
        </p:txBody>
      </p:sp>
      <p:sp>
        <p:nvSpPr>
          <p:cNvPr id="5" name="Text 3">
            <a:extLst>
              <a:ext uri="{FF2B5EF4-FFF2-40B4-BE49-F238E27FC236}">
                <a16:creationId xmlns:a16="http://schemas.microsoft.com/office/drawing/2014/main" id="{74F7E6D0-7071-12E4-F6A2-8F7D0102436E}"/>
              </a:ext>
            </a:extLst>
          </p:cNvPr>
          <p:cNvSpPr/>
          <p:nvPr/>
        </p:nvSpPr>
        <p:spPr>
          <a:xfrm>
            <a:off x="256032" y="1060704"/>
            <a:ext cx="1298448" cy="420624"/>
          </a:xfrm>
          <a:prstGeom prst="rect">
            <a:avLst/>
          </a:prstGeom>
          <a:noFill/>
          <a:ln/>
        </p:spPr>
        <p:txBody>
          <a:bodyPr wrap="square" lIns="0" tIns="0" rIns="0" bIns="0" rtlCol="0" anchor="ctr"/>
          <a:lstStyle/>
          <a:p>
            <a:pPr marL="0" indent="0" algn="ctr">
              <a:buNone/>
            </a:pPr>
            <a:r>
              <a:rPr lang="en-US" sz="1350" b="1" dirty="0">
                <a:solidFill>
                  <a:srgbClr val="000000"/>
                </a:solidFill>
                <a:latin typeface="Arial" pitchFamily="34" charset="0"/>
                <a:ea typeface="Arial" pitchFamily="34" charset="-122"/>
                <a:cs typeface="Arial" pitchFamily="34" charset="-120"/>
              </a:rPr>
              <a:t>0–8 min</a:t>
            </a:r>
            <a:endParaRPr lang="en-US" sz="1350" dirty="0"/>
          </a:p>
        </p:txBody>
      </p:sp>
      <p:sp>
        <p:nvSpPr>
          <p:cNvPr id="6" name="Text 4">
            <a:extLst>
              <a:ext uri="{FF2B5EF4-FFF2-40B4-BE49-F238E27FC236}">
                <a16:creationId xmlns:a16="http://schemas.microsoft.com/office/drawing/2014/main" id="{31F14F99-10FB-1EB6-6390-E7DC1F22F19A}"/>
              </a:ext>
            </a:extLst>
          </p:cNvPr>
          <p:cNvSpPr/>
          <p:nvPr/>
        </p:nvSpPr>
        <p:spPr>
          <a:xfrm>
            <a:off x="1700784" y="1060704"/>
            <a:ext cx="3840480" cy="219456"/>
          </a:xfrm>
          <a:prstGeom prst="rect">
            <a:avLst/>
          </a:prstGeom>
          <a:noFill/>
          <a:ln/>
        </p:spPr>
        <p:txBody>
          <a:bodyPr wrap="square" lIns="0" tIns="0" rIns="0" bIns="0" rtlCol="0" anchor="ctr"/>
          <a:lstStyle/>
          <a:p>
            <a:pPr marL="0" indent="0" algn="l">
              <a:buNone/>
            </a:pPr>
            <a:r>
              <a:rPr lang="en-US" sz="1500" b="1" dirty="0">
                <a:solidFill>
                  <a:srgbClr val="000000"/>
                </a:solidFill>
                <a:latin typeface="Arial" pitchFamily="34" charset="0"/>
                <a:ea typeface="Arial" pitchFamily="34" charset="-122"/>
                <a:cs typeface="Arial" pitchFamily="34" charset="-120"/>
              </a:rPr>
              <a:t>Opening Hook</a:t>
            </a:r>
            <a:endParaRPr lang="en-US" sz="1500" dirty="0"/>
          </a:p>
        </p:txBody>
      </p:sp>
      <p:sp>
        <p:nvSpPr>
          <p:cNvPr id="7" name="Text 5">
            <a:extLst>
              <a:ext uri="{FF2B5EF4-FFF2-40B4-BE49-F238E27FC236}">
                <a16:creationId xmlns:a16="http://schemas.microsoft.com/office/drawing/2014/main" id="{EF7E87D9-4569-7763-F347-C0FFC8EF74A5}"/>
              </a:ext>
            </a:extLst>
          </p:cNvPr>
          <p:cNvSpPr/>
          <p:nvPr/>
        </p:nvSpPr>
        <p:spPr>
          <a:xfrm>
            <a:off x="1700784" y="1280160"/>
            <a:ext cx="7187184" cy="201168"/>
          </a:xfrm>
          <a:prstGeom prst="rect">
            <a:avLst/>
          </a:prstGeom>
          <a:noFill/>
          <a:ln/>
        </p:spPr>
        <p:txBody>
          <a:bodyPr wrap="square" lIns="0" tIns="0" rIns="0" bIns="0" rtlCol="0" anchor="ctr"/>
          <a:lstStyle/>
          <a:p>
            <a:pPr marL="0" indent="0" algn="l">
              <a:buNone/>
            </a:pPr>
            <a:r>
              <a:rPr lang="en-US" sz="1300" dirty="0">
                <a:solidFill>
                  <a:srgbClr val="444444"/>
                </a:solidFill>
                <a:latin typeface="Arial" pitchFamily="34" charset="0"/>
                <a:ea typeface="Arial" pitchFamily="34" charset="-122"/>
                <a:cs typeface="Arial" pitchFamily="34" charset="-120"/>
              </a:rPr>
              <a:t>Live poll + one sentence from each panelist</a:t>
            </a:r>
            <a:endParaRPr lang="en-US" sz="1300" dirty="0"/>
          </a:p>
        </p:txBody>
      </p:sp>
      <p:sp>
        <p:nvSpPr>
          <p:cNvPr id="8" name="Shape 6">
            <a:extLst>
              <a:ext uri="{FF2B5EF4-FFF2-40B4-BE49-F238E27FC236}">
                <a16:creationId xmlns:a16="http://schemas.microsoft.com/office/drawing/2014/main" id="{C20CBA43-B17C-4F50-6F76-A7A8EB45ED9F}"/>
              </a:ext>
            </a:extLst>
          </p:cNvPr>
          <p:cNvSpPr/>
          <p:nvPr/>
        </p:nvSpPr>
        <p:spPr>
          <a:xfrm>
            <a:off x="256032" y="1527048"/>
            <a:ext cx="8631936" cy="0"/>
          </a:xfrm>
          <a:prstGeom prst="line">
            <a:avLst/>
          </a:prstGeom>
          <a:noFill/>
          <a:ln w="6350">
            <a:solidFill>
              <a:srgbClr val="DEDEDE"/>
            </a:solidFill>
            <a:prstDash val="solid"/>
          </a:ln>
        </p:spPr>
        <p:txBody>
          <a:bodyPr/>
          <a:lstStyle/>
          <a:p>
            <a:endParaRPr lang="en-US"/>
          </a:p>
        </p:txBody>
      </p:sp>
      <p:sp>
        <p:nvSpPr>
          <p:cNvPr id="9" name="Shape 7">
            <a:extLst>
              <a:ext uri="{FF2B5EF4-FFF2-40B4-BE49-F238E27FC236}">
                <a16:creationId xmlns:a16="http://schemas.microsoft.com/office/drawing/2014/main" id="{8610058D-3C02-D7F7-7B4A-4F09182A2FC8}"/>
              </a:ext>
            </a:extLst>
          </p:cNvPr>
          <p:cNvSpPr/>
          <p:nvPr/>
        </p:nvSpPr>
        <p:spPr>
          <a:xfrm>
            <a:off x="256032" y="1586484"/>
            <a:ext cx="1298448" cy="420624"/>
          </a:xfrm>
          <a:prstGeom prst="rect">
            <a:avLst/>
          </a:prstGeom>
          <a:solidFill>
            <a:srgbClr val="0069B4"/>
          </a:solidFill>
          <a:ln w="12700">
            <a:solidFill>
              <a:srgbClr val="0069B4"/>
            </a:solidFill>
            <a:prstDash val="solid"/>
          </a:ln>
        </p:spPr>
        <p:txBody>
          <a:bodyPr/>
          <a:lstStyle/>
          <a:p>
            <a:endParaRPr lang="en-US"/>
          </a:p>
        </p:txBody>
      </p:sp>
      <p:sp>
        <p:nvSpPr>
          <p:cNvPr id="10" name="Text 8">
            <a:extLst>
              <a:ext uri="{FF2B5EF4-FFF2-40B4-BE49-F238E27FC236}">
                <a16:creationId xmlns:a16="http://schemas.microsoft.com/office/drawing/2014/main" id="{963602BA-EF29-6035-96B6-363F81170B12}"/>
              </a:ext>
            </a:extLst>
          </p:cNvPr>
          <p:cNvSpPr/>
          <p:nvPr/>
        </p:nvSpPr>
        <p:spPr>
          <a:xfrm>
            <a:off x="256032" y="1586484"/>
            <a:ext cx="1298448" cy="420624"/>
          </a:xfrm>
          <a:prstGeom prst="rect">
            <a:avLst/>
          </a:prstGeom>
          <a:noFill/>
          <a:ln/>
        </p:spPr>
        <p:txBody>
          <a:bodyPr wrap="square" lIns="0" tIns="0" rIns="0" bIns="0" rtlCol="0" anchor="ctr"/>
          <a:lstStyle/>
          <a:p>
            <a:pPr marL="0" indent="0" algn="ctr">
              <a:buNone/>
            </a:pPr>
            <a:r>
              <a:rPr lang="en-US" sz="1350" b="1" dirty="0">
                <a:solidFill>
                  <a:srgbClr val="FFFFFF"/>
                </a:solidFill>
                <a:latin typeface="Arial" pitchFamily="34" charset="0"/>
                <a:ea typeface="Arial" pitchFamily="34" charset="-122"/>
                <a:cs typeface="Arial" pitchFamily="34" charset="-120"/>
              </a:rPr>
              <a:t>8–30 min</a:t>
            </a:r>
            <a:endParaRPr lang="en-US" sz="1350" dirty="0"/>
          </a:p>
        </p:txBody>
      </p:sp>
      <p:sp>
        <p:nvSpPr>
          <p:cNvPr id="11" name="Text 9">
            <a:extLst>
              <a:ext uri="{FF2B5EF4-FFF2-40B4-BE49-F238E27FC236}">
                <a16:creationId xmlns:a16="http://schemas.microsoft.com/office/drawing/2014/main" id="{63EF8F88-213A-9BA8-1641-154978D5D942}"/>
              </a:ext>
            </a:extLst>
          </p:cNvPr>
          <p:cNvSpPr/>
          <p:nvPr/>
        </p:nvSpPr>
        <p:spPr>
          <a:xfrm>
            <a:off x="1700784" y="1586484"/>
            <a:ext cx="3840480" cy="219456"/>
          </a:xfrm>
          <a:prstGeom prst="rect">
            <a:avLst/>
          </a:prstGeom>
          <a:noFill/>
          <a:ln/>
        </p:spPr>
        <p:txBody>
          <a:bodyPr wrap="square" lIns="0" tIns="0" rIns="0" bIns="0" rtlCol="0" anchor="ctr"/>
          <a:lstStyle/>
          <a:p>
            <a:pPr marL="0" indent="0" algn="l">
              <a:buNone/>
            </a:pPr>
            <a:r>
              <a:rPr lang="en-US" sz="1500" b="1" dirty="0">
                <a:solidFill>
                  <a:srgbClr val="000000"/>
                </a:solidFill>
                <a:latin typeface="Arial" pitchFamily="34" charset="0"/>
                <a:ea typeface="Arial" pitchFamily="34" charset="-122"/>
                <a:cs typeface="Arial" pitchFamily="34" charset="-120"/>
              </a:rPr>
              <a:t>Structured Panel — Round 1</a:t>
            </a:r>
            <a:endParaRPr lang="en-US" sz="1500" dirty="0"/>
          </a:p>
        </p:txBody>
      </p:sp>
      <p:sp>
        <p:nvSpPr>
          <p:cNvPr id="12" name="Text 10">
            <a:extLst>
              <a:ext uri="{FF2B5EF4-FFF2-40B4-BE49-F238E27FC236}">
                <a16:creationId xmlns:a16="http://schemas.microsoft.com/office/drawing/2014/main" id="{A8A44C22-7F9A-244D-F7D8-F96F1D7A20AE}"/>
              </a:ext>
            </a:extLst>
          </p:cNvPr>
          <p:cNvSpPr/>
          <p:nvPr/>
        </p:nvSpPr>
        <p:spPr>
          <a:xfrm>
            <a:off x="1700784" y="1805940"/>
            <a:ext cx="7187184" cy="201168"/>
          </a:xfrm>
          <a:prstGeom prst="rect">
            <a:avLst/>
          </a:prstGeom>
          <a:noFill/>
          <a:ln/>
        </p:spPr>
        <p:txBody>
          <a:bodyPr wrap="square" lIns="0" tIns="0" rIns="0" bIns="0" rtlCol="0" anchor="ctr"/>
          <a:lstStyle/>
          <a:p>
            <a:pPr marL="0" indent="0" algn="l">
              <a:buNone/>
            </a:pPr>
            <a:r>
              <a:rPr lang="en-US" sz="1300" dirty="0">
                <a:solidFill>
                  <a:srgbClr val="444444"/>
                </a:solidFill>
                <a:latin typeface="Arial" pitchFamily="34" charset="0"/>
                <a:ea typeface="Arial" pitchFamily="34" charset="-122"/>
                <a:cs typeface="Arial" pitchFamily="34" charset="-120"/>
              </a:rPr>
              <a:t>Three targeted questions, 90-second responses</a:t>
            </a:r>
            <a:endParaRPr lang="en-US" sz="1300" dirty="0"/>
          </a:p>
        </p:txBody>
      </p:sp>
      <p:sp>
        <p:nvSpPr>
          <p:cNvPr id="13" name="Shape 11">
            <a:extLst>
              <a:ext uri="{FF2B5EF4-FFF2-40B4-BE49-F238E27FC236}">
                <a16:creationId xmlns:a16="http://schemas.microsoft.com/office/drawing/2014/main" id="{BEF5680E-9127-A3AE-C94C-9DC0FDFBF053}"/>
              </a:ext>
            </a:extLst>
          </p:cNvPr>
          <p:cNvSpPr/>
          <p:nvPr/>
        </p:nvSpPr>
        <p:spPr>
          <a:xfrm>
            <a:off x="256032" y="2052828"/>
            <a:ext cx="8631936" cy="0"/>
          </a:xfrm>
          <a:prstGeom prst="line">
            <a:avLst/>
          </a:prstGeom>
          <a:noFill/>
          <a:ln w="6350">
            <a:solidFill>
              <a:srgbClr val="DEDEDE"/>
            </a:solidFill>
            <a:prstDash val="solid"/>
          </a:ln>
        </p:spPr>
        <p:txBody>
          <a:bodyPr/>
          <a:lstStyle/>
          <a:p>
            <a:endParaRPr lang="en-US"/>
          </a:p>
        </p:txBody>
      </p:sp>
      <p:sp>
        <p:nvSpPr>
          <p:cNvPr id="14" name="Shape 12">
            <a:extLst>
              <a:ext uri="{FF2B5EF4-FFF2-40B4-BE49-F238E27FC236}">
                <a16:creationId xmlns:a16="http://schemas.microsoft.com/office/drawing/2014/main" id="{1B1AF58F-AB6F-6251-ACE6-2258EE65D0A7}"/>
              </a:ext>
            </a:extLst>
          </p:cNvPr>
          <p:cNvSpPr/>
          <p:nvPr/>
        </p:nvSpPr>
        <p:spPr>
          <a:xfrm>
            <a:off x="256032" y="2112264"/>
            <a:ext cx="1298448" cy="420624"/>
          </a:xfrm>
          <a:prstGeom prst="rect">
            <a:avLst/>
          </a:prstGeom>
          <a:solidFill>
            <a:srgbClr val="C3191E"/>
          </a:solidFill>
          <a:ln w="12700">
            <a:solidFill>
              <a:srgbClr val="C3191E"/>
            </a:solidFill>
            <a:prstDash val="solid"/>
          </a:ln>
        </p:spPr>
        <p:txBody>
          <a:bodyPr/>
          <a:lstStyle/>
          <a:p>
            <a:endParaRPr lang="en-US"/>
          </a:p>
        </p:txBody>
      </p:sp>
      <p:sp>
        <p:nvSpPr>
          <p:cNvPr id="15" name="Text 13">
            <a:extLst>
              <a:ext uri="{FF2B5EF4-FFF2-40B4-BE49-F238E27FC236}">
                <a16:creationId xmlns:a16="http://schemas.microsoft.com/office/drawing/2014/main" id="{573AE03B-FE0C-1088-CBF6-5AA641037D37}"/>
              </a:ext>
            </a:extLst>
          </p:cNvPr>
          <p:cNvSpPr/>
          <p:nvPr/>
        </p:nvSpPr>
        <p:spPr>
          <a:xfrm>
            <a:off x="256032" y="2112264"/>
            <a:ext cx="1298448" cy="420624"/>
          </a:xfrm>
          <a:prstGeom prst="rect">
            <a:avLst/>
          </a:prstGeom>
          <a:noFill/>
          <a:ln/>
        </p:spPr>
        <p:txBody>
          <a:bodyPr wrap="square" lIns="0" tIns="0" rIns="0" bIns="0" rtlCol="0" anchor="ctr"/>
          <a:lstStyle/>
          <a:p>
            <a:pPr marL="0" indent="0" algn="ctr">
              <a:buNone/>
            </a:pPr>
            <a:r>
              <a:rPr lang="en-US" sz="1350" b="1" dirty="0">
                <a:solidFill>
                  <a:srgbClr val="FFFFFF"/>
                </a:solidFill>
                <a:latin typeface="Arial" pitchFamily="34" charset="0"/>
                <a:ea typeface="Arial" pitchFamily="34" charset="-122"/>
                <a:cs typeface="Arial" pitchFamily="34" charset="-120"/>
              </a:rPr>
              <a:t>30–45 min</a:t>
            </a:r>
            <a:endParaRPr lang="en-US" sz="1350" dirty="0"/>
          </a:p>
        </p:txBody>
      </p:sp>
      <p:sp>
        <p:nvSpPr>
          <p:cNvPr id="16" name="Text 14">
            <a:extLst>
              <a:ext uri="{FF2B5EF4-FFF2-40B4-BE49-F238E27FC236}">
                <a16:creationId xmlns:a16="http://schemas.microsoft.com/office/drawing/2014/main" id="{C6835413-8EED-3104-BD9F-F8A619A6D826}"/>
              </a:ext>
            </a:extLst>
          </p:cNvPr>
          <p:cNvSpPr/>
          <p:nvPr/>
        </p:nvSpPr>
        <p:spPr>
          <a:xfrm>
            <a:off x="1700784" y="2112264"/>
            <a:ext cx="3840480" cy="219456"/>
          </a:xfrm>
          <a:prstGeom prst="rect">
            <a:avLst/>
          </a:prstGeom>
          <a:noFill/>
          <a:ln/>
        </p:spPr>
        <p:txBody>
          <a:bodyPr wrap="square" lIns="0" tIns="0" rIns="0" bIns="0" rtlCol="0" anchor="ctr"/>
          <a:lstStyle/>
          <a:p>
            <a:pPr marL="0" indent="0" algn="l">
              <a:buNone/>
            </a:pPr>
            <a:r>
              <a:rPr lang="en-US" sz="1500" b="1" dirty="0">
                <a:solidFill>
                  <a:srgbClr val="000000"/>
                </a:solidFill>
                <a:latin typeface="Arial" pitchFamily="34" charset="0"/>
                <a:ea typeface="Arial" pitchFamily="34" charset="-122"/>
                <a:cs typeface="Arial" pitchFamily="34" charset="-120"/>
              </a:rPr>
              <a:t>Audience Pressure Test Q&amp;A</a:t>
            </a:r>
            <a:endParaRPr lang="en-US" sz="1500" dirty="0"/>
          </a:p>
        </p:txBody>
      </p:sp>
      <p:sp>
        <p:nvSpPr>
          <p:cNvPr id="17" name="Text 15">
            <a:extLst>
              <a:ext uri="{FF2B5EF4-FFF2-40B4-BE49-F238E27FC236}">
                <a16:creationId xmlns:a16="http://schemas.microsoft.com/office/drawing/2014/main" id="{BD17A67E-B046-5260-D7BE-D8F6441CF818}"/>
              </a:ext>
            </a:extLst>
          </p:cNvPr>
          <p:cNvSpPr/>
          <p:nvPr/>
        </p:nvSpPr>
        <p:spPr>
          <a:xfrm>
            <a:off x="1700784" y="2331720"/>
            <a:ext cx="7187184" cy="201168"/>
          </a:xfrm>
          <a:prstGeom prst="rect">
            <a:avLst/>
          </a:prstGeom>
          <a:noFill/>
          <a:ln/>
        </p:spPr>
        <p:txBody>
          <a:bodyPr wrap="square" lIns="0" tIns="0" rIns="0" bIns="0" rtlCol="0" anchor="ctr"/>
          <a:lstStyle/>
          <a:p>
            <a:pPr marL="0" indent="0" algn="l">
              <a:buNone/>
            </a:pPr>
            <a:r>
              <a:rPr lang="en-US" sz="1300" dirty="0">
                <a:solidFill>
                  <a:srgbClr val="444444"/>
                </a:solidFill>
                <a:latin typeface="Arial" pitchFamily="34" charset="0"/>
                <a:ea typeface="Arial" pitchFamily="34" charset="-122"/>
                <a:cs typeface="Arial" pitchFamily="34" charset="-120"/>
              </a:rPr>
              <a:t>"Pressure test the panel" — questions</a:t>
            </a:r>
            <a:endParaRPr lang="en-US" sz="1300" dirty="0"/>
          </a:p>
        </p:txBody>
      </p:sp>
      <p:sp>
        <p:nvSpPr>
          <p:cNvPr id="18" name="Shape 16">
            <a:extLst>
              <a:ext uri="{FF2B5EF4-FFF2-40B4-BE49-F238E27FC236}">
                <a16:creationId xmlns:a16="http://schemas.microsoft.com/office/drawing/2014/main" id="{49C4A535-A198-8F40-2478-7DE8C348CA17}"/>
              </a:ext>
            </a:extLst>
          </p:cNvPr>
          <p:cNvSpPr/>
          <p:nvPr/>
        </p:nvSpPr>
        <p:spPr>
          <a:xfrm>
            <a:off x="256032" y="2578608"/>
            <a:ext cx="8631936" cy="0"/>
          </a:xfrm>
          <a:prstGeom prst="line">
            <a:avLst/>
          </a:prstGeom>
          <a:noFill/>
          <a:ln w="6350">
            <a:solidFill>
              <a:srgbClr val="DEDEDE"/>
            </a:solidFill>
            <a:prstDash val="solid"/>
          </a:ln>
        </p:spPr>
        <p:txBody>
          <a:bodyPr/>
          <a:lstStyle/>
          <a:p>
            <a:endParaRPr lang="en-US"/>
          </a:p>
        </p:txBody>
      </p:sp>
      <p:sp>
        <p:nvSpPr>
          <p:cNvPr id="19" name="Shape 17">
            <a:extLst>
              <a:ext uri="{FF2B5EF4-FFF2-40B4-BE49-F238E27FC236}">
                <a16:creationId xmlns:a16="http://schemas.microsoft.com/office/drawing/2014/main" id="{C1D068DE-5102-3F8D-9F54-1B9D002D9CA7}"/>
              </a:ext>
            </a:extLst>
          </p:cNvPr>
          <p:cNvSpPr/>
          <p:nvPr/>
        </p:nvSpPr>
        <p:spPr>
          <a:xfrm>
            <a:off x="256032" y="2638044"/>
            <a:ext cx="1298448" cy="420624"/>
          </a:xfrm>
          <a:prstGeom prst="rect">
            <a:avLst/>
          </a:prstGeom>
          <a:solidFill>
            <a:srgbClr val="0069B4"/>
          </a:solidFill>
          <a:ln w="12700">
            <a:solidFill>
              <a:srgbClr val="0069B4"/>
            </a:solidFill>
            <a:prstDash val="solid"/>
          </a:ln>
        </p:spPr>
        <p:txBody>
          <a:bodyPr/>
          <a:lstStyle/>
          <a:p>
            <a:endParaRPr lang="en-US"/>
          </a:p>
        </p:txBody>
      </p:sp>
      <p:sp>
        <p:nvSpPr>
          <p:cNvPr id="20" name="Text 18">
            <a:extLst>
              <a:ext uri="{FF2B5EF4-FFF2-40B4-BE49-F238E27FC236}">
                <a16:creationId xmlns:a16="http://schemas.microsoft.com/office/drawing/2014/main" id="{6857D619-F028-79B8-52F3-A123FDD0879D}"/>
              </a:ext>
            </a:extLst>
          </p:cNvPr>
          <p:cNvSpPr/>
          <p:nvPr/>
        </p:nvSpPr>
        <p:spPr>
          <a:xfrm>
            <a:off x="256032" y="2638044"/>
            <a:ext cx="1298448" cy="420624"/>
          </a:xfrm>
          <a:prstGeom prst="rect">
            <a:avLst/>
          </a:prstGeom>
          <a:noFill/>
          <a:ln/>
        </p:spPr>
        <p:txBody>
          <a:bodyPr wrap="square" lIns="0" tIns="0" rIns="0" bIns="0" rtlCol="0" anchor="ctr"/>
          <a:lstStyle/>
          <a:p>
            <a:pPr marL="0" indent="0" algn="ctr">
              <a:buNone/>
            </a:pPr>
            <a:r>
              <a:rPr lang="en-US" sz="1350" b="1" dirty="0">
                <a:solidFill>
                  <a:srgbClr val="FFFFFF"/>
                </a:solidFill>
                <a:latin typeface="Arial" pitchFamily="34" charset="0"/>
                <a:ea typeface="Arial" pitchFamily="34" charset="-122"/>
                <a:cs typeface="Arial" pitchFamily="34" charset="-120"/>
              </a:rPr>
              <a:t>45–65 min</a:t>
            </a:r>
            <a:endParaRPr lang="en-US" sz="1350" dirty="0"/>
          </a:p>
        </p:txBody>
      </p:sp>
      <p:sp>
        <p:nvSpPr>
          <p:cNvPr id="21" name="Text 19">
            <a:extLst>
              <a:ext uri="{FF2B5EF4-FFF2-40B4-BE49-F238E27FC236}">
                <a16:creationId xmlns:a16="http://schemas.microsoft.com/office/drawing/2014/main" id="{D0B25CA1-F3F0-6CE4-070B-992D3560ABA0}"/>
              </a:ext>
            </a:extLst>
          </p:cNvPr>
          <p:cNvSpPr/>
          <p:nvPr/>
        </p:nvSpPr>
        <p:spPr>
          <a:xfrm>
            <a:off x="1700784" y="2638044"/>
            <a:ext cx="3840480" cy="219456"/>
          </a:xfrm>
          <a:prstGeom prst="rect">
            <a:avLst/>
          </a:prstGeom>
          <a:noFill/>
          <a:ln/>
        </p:spPr>
        <p:txBody>
          <a:bodyPr wrap="square" lIns="0" tIns="0" rIns="0" bIns="0" rtlCol="0" anchor="ctr"/>
          <a:lstStyle/>
          <a:p>
            <a:pPr marL="0" indent="0" algn="l">
              <a:buNone/>
            </a:pPr>
            <a:r>
              <a:rPr lang="en-US" sz="1500" b="1" dirty="0">
                <a:solidFill>
                  <a:srgbClr val="000000"/>
                </a:solidFill>
                <a:latin typeface="Arial" pitchFamily="34" charset="0"/>
                <a:ea typeface="Arial" pitchFamily="34" charset="-122"/>
                <a:cs typeface="Arial" pitchFamily="34" charset="-120"/>
              </a:rPr>
              <a:t>Small Group Peer Learning</a:t>
            </a:r>
            <a:endParaRPr lang="en-US" sz="1500" dirty="0"/>
          </a:p>
        </p:txBody>
      </p:sp>
      <p:sp>
        <p:nvSpPr>
          <p:cNvPr id="22" name="Text 20">
            <a:extLst>
              <a:ext uri="{FF2B5EF4-FFF2-40B4-BE49-F238E27FC236}">
                <a16:creationId xmlns:a16="http://schemas.microsoft.com/office/drawing/2014/main" id="{D6240623-84DD-769D-E651-B2CE77027943}"/>
              </a:ext>
            </a:extLst>
          </p:cNvPr>
          <p:cNvSpPr/>
          <p:nvPr/>
        </p:nvSpPr>
        <p:spPr>
          <a:xfrm>
            <a:off x="1700784" y="2857500"/>
            <a:ext cx="7187184" cy="201168"/>
          </a:xfrm>
          <a:prstGeom prst="rect">
            <a:avLst/>
          </a:prstGeom>
          <a:noFill/>
          <a:ln/>
        </p:spPr>
        <p:txBody>
          <a:bodyPr wrap="square" lIns="0" tIns="0" rIns="0" bIns="0" rtlCol="0" anchor="ctr"/>
          <a:lstStyle/>
          <a:p>
            <a:pPr marL="0" indent="0" algn="l">
              <a:buNone/>
            </a:pPr>
            <a:r>
              <a:rPr lang="en-US" sz="1300" dirty="0">
                <a:solidFill>
                  <a:srgbClr val="444444"/>
                </a:solidFill>
                <a:latin typeface="Arial" pitchFamily="34" charset="0"/>
                <a:ea typeface="Arial" pitchFamily="34" charset="-122"/>
                <a:cs typeface="Arial" pitchFamily="34" charset="-120"/>
              </a:rPr>
              <a:t>Three scenarios, panelists circulate, Kari floats</a:t>
            </a:r>
            <a:endParaRPr lang="en-US" sz="1300" dirty="0"/>
          </a:p>
        </p:txBody>
      </p:sp>
      <p:sp>
        <p:nvSpPr>
          <p:cNvPr id="23" name="Shape 21">
            <a:extLst>
              <a:ext uri="{FF2B5EF4-FFF2-40B4-BE49-F238E27FC236}">
                <a16:creationId xmlns:a16="http://schemas.microsoft.com/office/drawing/2014/main" id="{F46DBCC9-2C24-5675-3CC0-D01652BC8CC2}"/>
              </a:ext>
            </a:extLst>
          </p:cNvPr>
          <p:cNvSpPr/>
          <p:nvPr/>
        </p:nvSpPr>
        <p:spPr>
          <a:xfrm>
            <a:off x="256032" y="3104388"/>
            <a:ext cx="8631936" cy="0"/>
          </a:xfrm>
          <a:prstGeom prst="line">
            <a:avLst/>
          </a:prstGeom>
          <a:noFill/>
          <a:ln w="6350">
            <a:solidFill>
              <a:srgbClr val="DEDEDE"/>
            </a:solidFill>
            <a:prstDash val="solid"/>
          </a:ln>
        </p:spPr>
        <p:txBody>
          <a:bodyPr/>
          <a:lstStyle/>
          <a:p>
            <a:endParaRPr lang="en-US"/>
          </a:p>
        </p:txBody>
      </p:sp>
      <p:sp>
        <p:nvSpPr>
          <p:cNvPr id="24" name="Shape 22">
            <a:extLst>
              <a:ext uri="{FF2B5EF4-FFF2-40B4-BE49-F238E27FC236}">
                <a16:creationId xmlns:a16="http://schemas.microsoft.com/office/drawing/2014/main" id="{D07C243B-E14E-8806-9257-73ADCD4C0207}"/>
              </a:ext>
            </a:extLst>
          </p:cNvPr>
          <p:cNvSpPr/>
          <p:nvPr/>
        </p:nvSpPr>
        <p:spPr>
          <a:xfrm>
            <a:off x="256032" y="3163824"/>
            <a:ext cx="1298448" cy="420624"/>
          </a:xfrm>
          <a:prstGeom prst="rect">
            <a:avLst/>
          </a:prstGeom>
          <a:solidFill>
            <a:srgbClr val="00AAE6"/>
          </a:solidFill>
          <a:ln w="12700">
            <a:solidFill>
              <a:srgbClr val="00AAE6"/>
            </a:solidFill>
            <a:prstDash val="solid"/>
          </a:ln>
        </p:spPr>
        <p:txBody>
          <a:bodyPr/>
          <a:lstStyle/>
          <a:p>
            <a:endParaRPr lang="en-US"/>
          </a:p>
        </p:txBody>
      </p:sp>
      <p:sp>
        <p:nvSpPr>
          <p:cNvPr id="25" name="Text 23">
            <a:extLst>
              <a:ext uri="{FF2B5EF4-FFF2-40B4-BE49-F238E27FC236}">
                <a16:creationId xmlns:a16="http://schemas.microsoft.com/office/drawing/2014/main" id="{00545319-5F8A-B3B3-82D0-7B9FAA1D202D}"/>
              </a:ext>
            </a:extLst>
          </p:cNvPr>
          <p:cNvSpPr/>
          <p:nvPr/>
        </p:nvSpPr>
        <p:spPr>
          <a:xfrm>
            <a:off x="256032" y="3163824"/>
            <a:ext cx="1298448" cy="420624"/>
          </a:xfrm>
          <a:prstGeom prst="rect">
            <a:avLst/>
          </a:prstGeom>
          <a:noFill/>
          <a:ln/>
        </p:spPr>
        <p:txBody>
          <a:bodyPr wrap="square" lIns="0" tIns="0" rIns="0" bIns="0" rtlCol="0" anchor="ctr"/>
          <a:lstStyle/>
          <a:p>
            <a:pPr marL="0" indent="0" algn="ctr">
              <a:buNone/>
            </a:pPr>
            <a:r>
              <a:rPr lang="en-US" sz="1350" b="1" dirty="0">
                <a:solidFill>
                  <a:srgbClr val="000000"/>
                </a:solidFill>
                <a:latin typeface="Arial" pitchFamily="34" charset="0"/>
                <a:ea typeface="Arial" pitchFamily="34" charset="-122"/>
                <a:cs typeface="Arial" pitchFamily="34" charset="-120"/>
              </a:rPr>
              <a:t>65–75 min</a:t>
            </a:r>
            <a:endParaRPr lang="en-US" sz="1350" dirty="0"/>
          </a:p>
        </p:txBody>
      </p:sp>
      <p:sp>
        <p:nvSpPr>
          <p:cNvPr id="26" name="Text 24">
            <a:extLst>
              <a:ext uri="{FF2B5EF4-FFF2-40B4-BE49-F238E27FC236}">
                <a16:creationId xmlns:a16="http://schemas.microsoft.com/office/drawing/2014/main" id="{1C2153F4-3155-2748-DE81-3E2D4C8D2496}"/>
              </a:ext>
            </a:extLst>
          </p:cNvPr>
          <p:cNvSpPr/>
          <p:nvPr/>
        </p:nvSpPr>
        <p:spPr>
          <a:xfrm>
            <a:off x="1700784" y="3163824"/>
            <a:ext cx="3840480" cy="219456"/>
          </a:xfrm>
          <a:prstGeom prst="rect">
            <a:avLst/>
          </a:prstGeom>
          <a:noFill/>
          <a:ln/>
        </p:spPr>
        <p:txBody>
          <a:bodyPr wrap="square" lIns="0" tIns="0" rIns="0" bIns="0" rtlCol="0" anchor="ctr"/>
          <a:lstStyle/>
          <a:p>
            <a:pPr marL="0" indent="0" algn="l">
              <a:buNone/>
            </a:pPr>
            <a:r>
              <a:rPr lang="en-US" sz="1500" b="1" dirty="0">
                <a:solidFill>
                  <a:srgbClr val="000000"/>
                </a:solidFill>
                <a:latin typeface="Arial" pitchFamily="34" charset="0"/>
                <a:ea typeface="Arial" pitchFamily="34" charset="-122"/>
                <a:cs typeface="Arial" pitchFamily="34" charset="-120"/>
              </a:rPr>
              <a:t>Report-Outs</a:t>
            </a:r>
            <a:endParaRPr lang="en-US" sz="1500" dirty="0"/>
          </a:p>
        </p:txBody>
      </p:sp>
      <p:sp>
        <p:nvSpPr>
          <p:cNvPr id="27" name="Text 25">
            <a:extLst>
              <a:ext uri="{FF2B5EF4-FFF2-40B4-BE49-F238E27FC236}">
                <a16:creationId xmlns:a16="http://schemas.microsoft.com/office/drawing/2014/main" id="{271813DD-F239-21F6-B03E-04623AD25CB7}"/>
              </a:ext>
            </a:extLst>
          </p:cNvPr>
          <p:cNvSpPr/>
          <p:nvPr/>
        </p:nvSpPr>
        <p:spPr>
          <a:xfrm>
            <a:off x="1700784" y="3383280"/>
            <a:ext cx="7187184" cy="201168"/>
          </a:xfrm>
          <a:prstGeom prst="rect">
            <a:avLst/>
          </a:prstGeom>
          <a:noFill/>
          <a:ln/>
        </p:spPr>
        <p:txBody>
          <a:bodyPr wrap="square" lIns="0" tIns="0" rIns="0" bIns="0" rtlCol="0" anchor="ctr"/>
          <a:lstStyle/>
          <a:p>
            <a:pPr marL="0" indent="0" algn="l">
              <a:buNone/>
            </a:pPr>
            <a:r>
              <a:rPr lang="en-US" sz="1300" dirty="0">
                <a:solidFill>
                  <a:srgbClr val="444444"/>
                </a:solidFill>
                <a:latin typeface="Arial" pitchFamily="34" charset="0"/>
                <a:ea typeface="Arial" pitchFamily="34" charset="-122"/>
                <a:cs typeface="Arial" pitchFamily="34" charset="-120"/>
              </a:rPr>
              <a:t>60-second spokespersons, panelist reactions, synthesis</a:t>
            </a:r>
            <a:endParaRPr lang="en-US" sz="1300" dirty="0"/>
          </a:p>
        </p:txBody>
      </p:sp>
      <p:sp>
        <p:nvSpPr>
          <p:cNvPr id="28" name="Shape 26">
            <a:extLst>
              <a:ext uri="{FF2B5EF4-FFF2-40B4-BE49-F238E27FC236}">
                <a16:creationId xmlns:a16="http://schemas.microsoft.com/office/drawing/2014/main" id="{E04E7CCC-FDBF-DCD8-C4B4-A0AC8A042F5D}"/>
              </a:ext>
            </a:extLst>
          </p:cNvPr>
          <p:cNvSpPr/>
          <p:nvPr/>
        </p:nvSpPr>
        <p:spPr>
          <a:xfrm>
            <a:off x="256032" y="3630168"/>
            <a:ext cx="8631936" cy="0"/>
          </a:xfrm>
          <a:prstGeom prst="line">
            <a:avLst/>
          </a:prstGeom>
          <a:noFill/>
          <a:ln w="6350">
            <a:solidFill>
              <a:srgbClr val="DEDEDE"/>
            </a:solidFill>
            <a:prstDash val="solid"/>
          </a:ln>
        </p:spPr>
        <p:txBody>
          <a:bodyPr/>
          <a:lstStyle/>
          <a:p>
            <a:endParaRPr lang="en-US"/>
          </a:p>
        </p:txBody>
      </p:sp>
      <p:sp>
        <p:nvSpPr>
          <p:cNvPr id="29" name="Shape 27">
            <a:extLst>
              <a:ext uri="{FF2B5EF4-FFF2-40B4-BE49-F238E27FC236}">
                <a16:creationId xmlns:a16="http://schemas.microsoft.com/office/drawing/2014/main" id="{13CA7208-0D35-93B2-BC71-3EFF3460433F}"/>
              </a:ext>
            </a:extLst>
          </p:cNvPr>
          <p:cNvSpPr/>
          <p:nvPr/>
        </p:nvSpPr>
        <p:spPr>
          <a:xfrm>
            <a:off x="256032" y="3689604"/>
            <a:ext cx="1298448" cy="420624"/>
          </a:xfrm>
          <a:prstGeom prst="rect">
            <a:avLst/>
          </a:prstGeom>
          <a:solidFill>
            <a:srgbClr val="EB509B"/>
          </a:solidFill>
          <a:ln w="12700">
            <a:solidFill>
              <a:srgbClr val="EB509B"/>
            </a:solidFill>
            <a:prstDash val="solid"/>
          </a:ln>
        </p:spPr>
        <p:txBody>
          <a:bodyPr/>
          <a:lstStyle/>
          <a:p>
            <a:endParaRPr lang="en-US"/>
          </a:p>
        </p:txBody>
      </p:sp>
      <p:sp>
        <p:nvSpPr>
          <p:cNvPr id="30" name="Text 28">
            <a:extLst>
              <a:ext uri="{FF2B5EF4-FFF2-40B4-BE49-F238E27FC236}">
                <a16:creationId xmlns:a16="http://schemas.microsoft.com/office/drawing/2014/main" id="{6C4F900A-35D9-325F-A377-C3FC4413A377}"/>
              </a:ext>
            </a:extLst>
          </p:cNvPr>
          <p:cNvSpPr/>
          <p:nvPr/>
        </p:nvSpPr>
        <p:spPr>
          <a:xfrm>
            <a:off x="256032" y="3689604"/>
            <a:ext cx="1298448" cy="420624"/>
          </a:xfrm>
          <a:prstGeom prst="rect">
            <a:avLst/>
          </a:prstGeom>
          <a:noFill/>
          <a:ln/>
        </p:spPr>
        <p:txBody>
          <a:bodyPr wrap="square" lIns="0" tIns="0" rIns="0" bIns="0" rtlCol="0" anchor="ctr"/>
          <a:lstStyle/>
          <a:p>
            <a:pPr marL="0" indent="0" algn="ctr">
              <a:buNone/>
            </a:pPr>
            <a:r>
              <a:rPr lang="en-US" sz="1350" b="1" dirty="0">
                <a:solidFill>
                  <a:srgbClr val="000000"/>
                </a:solidFill>
                <a:latin typeface="Arial" pitchFamily="34" charset="0"/>
                <a:ea typeface="Arial" pitchFamily="34" charset="-122"/>
                <a:cs typeface="Arial" pitchFamily="34" charset="-120"/>
              </a:rPr>
              <a:t>75–85 min</a:t>
            </a:r>
            <a:endParaRPr lang="en-US" sz="1350" dirty="0"/>
          </a:p>
        </p:txBody>
      </p:sp>
      <p:sp>
        <p:nvSpPr>
          <p:cNvPr id="31" name="Text 29">
            <a:extLst>
              <a:ext uri="{FF2B5EF4-FFF2-40B4-BE49-F238E27FC236}">
                <a16:creationId xmlns:a16="http://schemas.microsoft.com/office/drawing/2014/main" id="{839E14C3-0A7F-0952-A57A-91A73D99B2D3}"/>
              </a:ext>
            </a:extLst>
          </p:cNvPr>
          <p:cNvSpPr/>
          <p:nvPr/>
        </p:nvSpPr>
        <p:spPr>
          <a:xfrm>
            <a:off x="1700784" y="3689604"/>
            <a:ext cx="3840480" cy="219456"/>
          </a:xfrm>
          <a:prstGeom prst="rect">
            <a:avLst/>
          </a:prstGeom>
          <a:noFill/>
          <a:ln/>
        </p:spPr>
        <p:txBody>
          <a:bodyPr wrap="square" lIns="0" tIns="0" rIns="0" bIns="0" rtlCol="0" anchor="ctr"/>
          <a:lstStyle/>
          <a:p>
            <a:pPr marL="0" indent="0" algn="l">
              <a:buNone/>
            </a:pPr>
            <a:r>
              <a:rPr lang="en-US" sz="1500" b="1" dirty="0">
                <a:solidFill>
                  <a:srgbClr val="000000"/>
                </a:solidFill>
                <a:latin typeface="Arial" pitchFamily="34" charset="0"/>
                <a:ea typeface="Arial" pitchFamily="34" charset="-122"/>
                <a:cs typeface="Arial" pitchFamily="34" charset="-120"/>
              </a:rPr>
              <a:t>30-Day Action Planning</a:t>
            </a:r>
            <a:endParaRPr lang="en-US" sz="1500" dirty="0"/>
          </a:p>
        </p:txBody>
      </p:sp>
      <p:sp>
        <p:nvSpPr>
          <p:cNvPr id="32" name="Text 30">
            <a:extLst>
              <a:ext uri="{FF2B5EF4-FFF2-40B4-BE49-F238E27FC236}">
                <a16:creationId xmlns:a16="http://schemas.microsoft.com/office/drawing/2014/main" id="{F934FFD9-8AF0-4D25-88EB-8C4DB810D6A5}"/>
              </a:ext>
            </a:extLst>
          </p:cNvPr>
          <p:cNvSpPr/>
          <p:nvPr/>
        </p:nvSpPr>
        <p:spPr>
          <a:xfrm>
            <a:off x="1700784" y="3909060"/>
            <a:ext cx="7187184" cy="201168"/>
          </a:xfrm>
          <a:prstGeom prst="rect">
            <a:avLst/>
          </a:prstGeom>
          <a:noFill/>
          <a:ln/>
        </p:spPr>
        <p:txBody>
          <a:bodyPr wrap="square" lIns="0" tIns="0" rIns="0" bIns="0" rtlCol="0" anchor="ctr"/>
          <a:lstStyle/>
          <a:p>
            <a:pPr marL="0" indent="0" algn="l">
              <a:buNone/>
            </a:pPr>
            <a:r>
              <a:rPr lang="en-US" sz="1300" dirty="0">
                <a:solidFill>
                  <a:srgbClr val="444444"/>
                </a:solidFill>
                <a:latin typeface="Arial" pitchFamily="34" charset="0"/>
                <a:ea typeface="Arial" pitchFamily="34" charset="-122"/>
                <a:cs typeface="Arial" pitchFamily="34" charset="-120"/>
              </a:rPr>
              <a:t>Start / Stop / Who / Obstacle — complete individually</a:t>
            </a:r>
            <a:endParaRPr lang="en-US" sz="1300" dirty="0"/>
          </a:p>
        </p:txBody>
      </p:sp>
      <p:sp>
        <p:nvSpPr>
          <p:cNvPr id="33" name="Shape 31">
            <a:extLst>
              <a:ext uri="{FF2B5EF4-FFF2-40B4-BE49-F238E27FC236}">
                <a16:creationId xmlns:a16="http://schemas.microsoft.com/office/drawing/2014/main" id="{C531FF7F-E226-F547-D456-77DC5BB61451}"/>
              </a:ext>
            </a:extLst>
          </p:cNvPr>
          <p:cNvSpPr/>
          <p:nvPr/>
        </p:nvSpPr>
        <p:spPr>
          <a:xfrm>
            <a:off x="256032" y="4155948"/>
            <a:ext cx="8631936" cy="0"/>
          </a:xfrm>
          <a:prstGeom prst="line">
            <a:avLst/>
          </a:prstGeom>
          <a:noFill/>
          <a:ln w="6350">
            <a:solidFill>
              <a:srgbClr val="DEDEDE"/>
            </a:solidFill>
            <a:prstDash val="solid"/>
          </a:ln>
        </p:spPr>
        <p:txBody>
          <a:bodyPr/>
          <a:lstStyle/>
          <a:p>
            <a:endParaRPr lang="en-US"/>
          </a:p>
        </p:txBody>
      </p:sp>
      <p:sp>
        <p:nvSpPr>
          <p:cNvPr id="34" name="Shape 32">
            <a:extLst>
              <a:ext uri="{FF2B5EF4-FFF2-40B4-BE49-F238E27FC236}">
                <a16:creationId xmlns:a16="http://schemas.microsoft.com/office/drawing/2014/main" id="{F249DD1F-5657-312F-9660-7B8ABCF2C5CE}"/>
              </a:ext>
            </a:extLst>
          </p:cNvPr>
          <p:cNvSpPr/>
          <p:nvPr/>
        </p:nvSpPr>
        <p:spPr>
          <a:xfrm>
            <a:off x="256032" y="4215384"/>
            <a:ext cx="1298448" cy="420624"/>
          </a:xfrm>
          <a:prstGeom prst="rect">
            <a:avLst/>
          </a:prstGeom>
          <a:solidFill>
            <a:srgbClr val="000000"/>
          </a:solidFill>
          <a:ln w="12700">
            <a:solidFill>
              <a:srgbClr val="000000"/>
            </a:solidFill>
            <a:prstDash val="solid"/>
          </a:ln>
        </p:spPr>
        <p:txBody>
          <a:bodyPr/>
          <a:lstStyle/>
          <a:p>
            <a:endParaRPr lang="en-US"/>
          </a:p>
        </p:txBody>
      </p:sp>
      <p:sp>
        <p:nvSpPr>
          <p:cNvPr id="35" name="Text 33">
            <a:extLst>
              <a:ext uri="{FF2B5EF4-FFF2-40B4-BE49-F238E27FC236}">
                <a16:creationId xmlns:a16="http://schemas.microsoft.com/office/drawing/2014/main" id="{3B28B722-A0BD-4966-3331-2C4ADAC2B631}"/>
              </a:ext>
            </a:extLst>
          </p:cNvPr>
          <p:cNvSpPr/>
          <p:nvPr/>
        </p:nvSpPr>
        <p:spPr>
          <a:xfrm>
            <a:off x="256032" y="4215384"/>
            <a:ext cx="1298448" cy="420624"/>
          </a:xfrm>
          <a:prstGeom prst="rect">
            <a:avLst/>
          </a:prstGeom>
          <a:noFill/>
          <a:ln/>
        </p:spPr>
        <p:txBody>
          <a:bodyPr wrap="square" lIns="0" tIns="0" rIns="0" bIns="0" rtlCol="0" anchor="ctr"/>
          <a:lstStyle/>
          <a:p>
            <a:pPr marL="0" indent="0" algn="ctr">
              <a:buNone/>
            </a:pPr>
            <a:r>
              <a:rPr lang="en-US" sz="1350" b="1" dirty="0">
                <a:solidFill>
                  <a:srgbClr val="FFFFFF"/>
                </a:solidFill>
                <a:latin typeface="Arial" pitchFamily="34" charset="0"/>
                <a:ea typeface="Arial" pitchFamily="34" charset="-122"/>
                <a:cs typeface="Arial" pitchFamily="34" charset="-120"/>
              </a:rPr>
              <a:t>85–90 min</a:t>
            </a:r>
            <a:endParaRPr lang="en-US" sz="1350" dirty="0"/>
          </a:p>
        </p:txBody>
      </p:sp>
      <p:sp>
        <p:nvSpPr>
          <p:cNvPr id="36" name="Text 34">
            <a:extLst>
              <a:ext uri="{FF2B5EF4-FFF2-40B4-BE49-F238E27FC236}">
                <a16:creationId xmlns:a16="http://schemas.microsoft.com/office/drawing/2014/main" id="{F4172606-7A80-D5CD-F1DD-53856E405BA0}"/>
              </a:ext>
            </a:extLst>
          </p:cNvPr>
          <p:cNvSpPr/>
          <p:nvPr/>
        </p:nvSpPr>
        <p:spPr>
          <a:xfrm>
            <a:off x="1700784" y="4215384"/>
            <a:ext cx="3840480" cy="219456"/>
          </a:xfrm>
          <a:prstGeom prst="rect">
            <a:avLst/>
          </a:prstGeom>
          <a:noFill/>
          <a:ln/>
        </p:spPr>
        <p:txBody>
          <a:bodyPr wrap="square" lIns="0" tIns="0" rIns="0" bIns="0" rtlCol="0" anchor="ctr"/>
          <a:lstStyle/>
          <a:p>
            <a:pPr marL="0" indent="0" algn="l">
              <a:buNone/>
            </a:pPr>
            <a:r>
              <a:rPr lang="en-US" sz="1500" b="1" dirty="0">
                <a:solidFill>
                  <a:srgbClr val="000000"/>
                </a:solidFill>
                <a:latin typeface="Arial" pitchFamily="34" charset="0"/>
                <a:ea typeface="Arial" pitchFamily="34" charset="-122"/>
                <a:cs typeface="Arial" pitchFamily="34" charset="-120"/>
              </a:rPr>
              <a:t>Close + QR Resource Folder</a:t>
            </a:r>
            <a:endParaRPr lang="en-US" sz="1500" dirty="0"/>
          </a:p>
        </p:txBody>
      </p:sp>
      <p:sp>
        <p:nvSpPr>
          <p:cNvPr id="37" name="Text 35">
            <a:extLst>
              <a:ext uri="{FF2B5EF4-FFF2-40B4-BE49-F238E27FC236}">
                <a16:creationId xmlns:a16="http://schemas.microsoft.com/office/drawing/2014/main" id="{248D5DB7-5501-E33E-B425-F8EF75CAC6C5}"/>
              </a:ext>
            </a:extLst>
          </p:cNvPr>
          <p:cNvSpPr/>
          <p:nvPr/>
        </p:nvSpPr>
        <p:spPr>
          <a:xfrm>
            <a:off x="1700784" y="4434840"/>
            <a:ext cx="7187184" cy="201168"/>
          </a:xfrm>
          <a:prstGeom prst="rect">
            <a:avLst/>
          </a:prstGeom>
          <a:noFill/>
          <a:ln/>
        </p:spPr>
        <p:txBody>
          <a:bodyPr wrap="square" lIns="0" tIns="0" rIns="0" bIns="0" rtlCol="0" anchor="ctr"/>
          <a:lstStyle/>
          <a:p>
            <a:pPr marL="0" indent="0" algn="l">
              <a:buNone/>
            </a:pPr>
            <a:r>
              <a:rPr lang="en-US" sz="1300" dirty="0">
                <a:solidFill>
                  <a:srgbClr val="444444"/>
                </a:solidFill>
                <a:latin typeface="Arial" pitchFamily="34" charset="0"/>
                <a:ea typeface="Arial" pitchFamily="34" charset="-122"/>
                <a:cs typeface="Arial" pitchFamily="34" charset="-120"/>
              </a:rPr>
              <a:t>"What gives you hope?" + curated resource folder QR code</a:t>
            </a:r>
            <a:endParaRPr lang="en-US" sz="1300" dirty="0"/>
          </a:p>
        </p:txBody>
      </p:sp>
      <p:sp>
        <p:nvSpPr>
          <p:cNvPr id="38" name="Shape 36">
            <a:extLst>
              <a:ext uri="{FF2B5EF4-FFF2-40B4-BE49-F238E27FC236}">
                <a16:creationId xmlns:a16="http://schemas.microsoft.com/office/drawing/2014/main" id="{EFBB0545-340A-4457-BE83-B2F832CA26C4}"/>
              </a:ext>
            </a:extLst>
          </p:cNvPr>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39" name="Text 37">
            <a:extLst>
              <a:ext uri="{FF2B5EF4-FFF2-40B4-BE49-F238E27FC236}">
                <a16:creationId xmlns:a16="http://schemas.microsoft.com/office/drawing/2014/main" id="{AE81FC49-FA8B-536B-FC7B-900D4B3E9533}"/>
              </a:ext>
            </a:extLst>
          </p:cNvPr>
          <p:cNvSpPr/>
          <p:nvPr/>
        </p:nvSpPr>
        <p:spPr>
          <a:xfrm>
            <a:off x="320040" y="4818888"/>
            <a:ext cx="8503920" cy="324612"/>
          </a:xfrm>
          <a:prstGeom prst="rect">
            <a:avLst/>
          </a:prstGeom>
          <a:noFill/>
          <a:ln/>
        </p:spPr>
        <p:txBody>
          <a:bodyPr wrap="square" lIns="0" tIns="0" rIns="0" bIns="0" rtlCol="0" anchor="ctr"/>
          <a:lstStyle/>
          <a:p>
            <a:pPr marL="0" indent="0" algn="l">
              <a:buNone/>
            </a:pPr>
            <a:r>
              <a:rPr lang="en-US" sz="1200" dirty="0">
                <a:solidFill>
                  <a:srgbClr val="FFFFFF"/>
                </a:solidFill>
                <a:latin typeface="Arial" pitchFamily="34" charset="0"/>
                <a:ea typeface="Arial" pitchFamily="34" charset="-122"/>
                <a:cs typeface="Arial" pitchFamily="34" charset="-120"/>
              </a:rPr>
              <a:t>EdCon 2026  •  Move United  •  Inclusion in Action  •  April 22, 2026</a:t>
            </a:r>
            <a:endParaRPr lang="en-US" sz="1200" dirty="0"/>
          </a:p>
        </p:txBody>
      </p:sp>
    </p:spTree>
    <p:extLst>
      <p:ext uri="{BB962C8B-B14F-4D97-AF65-F5344CB8AC3E}">
        <p14:creationId xmlns:p14="http://schemas.microsoft.com/office/powerpoint/2010/main" val="2536350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1234440"/>
          </a:xfrm>
          <a:prstGeom prst="rect">
            <a:avLst/>
          </a:prstGeom>
          <a:solidFill>
            <a:srgbClr val="FFFFFF"/>
          </a:solidFill>
          <a:ln w="12700">
            <a:solidFill>
              <a:srgbClr val="FFFFFF"/>
            </a:solidFill>
            <a:prstDash val="solid"/>
          </a:ln>
        </p:spPr>
        <p:txBody>
          <a:bodyPr/>
          <a:lstStyle/>
          <a:p>
            <a:endParaRPr lang="en-US"/>
          </a:p>
        </p:txBody>
      </p:sp>
      <p:sp>
        <p:nvSpPr>
          <p:cNvPr id="3" name="Text 1"/>
          <p:cNvSpPr/>
          <p:nvPr/>
        </p:nvSpPr>
        <p:spPr>
          <a:xfrm>
            <a:off x="320040" y="73152"/>
            <a:ext cx="8503920" cy="1005840"/>
          </a:xfrm>
          <a:prstGeom prst="rect">
            <a:avLst/>
          </a:prstGeom>
          <a:noFill/>
          <a:ln/>
        </p:spPr>
        <p:txBody>
          <a:bodyPr wrap="square" lIns="0" tIns="0" rIns="0" bIns="0" rtlCol="0" anchor="ctr"/>
          <a:lstStyle/>
          <a:p>
            <a:pPr marL="0" indent="0" algn="l">
              <a:buNone/>
            </a:pPr>
            <a:r>
              <a:rPr lang="en-US" sz="3400" b="1" dirty="0">
                <a:solidFill>
                  <a:srgbClr val="1A1A1A"/>
                </a:solidFill>
                <a:latin typeface="Arial Black" pitchFamily="34" charset="0"/>
                <a:ea typeface="Arial Black" pitchFamily="34" charset="-122"/>
                <a:cs typeface="Arial Black" pitchFamily="34" charset="-120"/>
              </a:rPr>
              <a:t>HOW WE'LL SPEND OUR 90 MINUTES</a:t>
            </a:r>
            <a:endParaRPr lang="en-US" sz="3400" dirty="0"/>
          </a:p>
        </p:txBody>
      </p:sp>
      <p:sp>
        <p:nvSpPr>
          <p:cNvPr id="4" name="Shape 2"/>
          <p:cNvSpPr/>
          <p:nvPr/>
        </p:nvSpPr>
        <p:spPr>
          <a:xfrm>
            <a:off x="0" y="4709160"/>
            <a:ext cx="9144000" cy="434340"/>
          </a:xfrm>
          <a:prstGeom prst="rect">
            <a:avLst/>
          </a:prstGeom>
          <a:solidFill>
            <a:srgbClr val="1A1A1A"/>
          </a:solidFill>
          <a:ln w="12700">
            <a:solidFill>
              <a:srgbClr val="1A1A1A"/>
            </a:solidFill>
            <a:prstDash val="solid"/>
          </a:ln>
        </p:spPr>
        <p:txBody>
          <a:bodyPr/>
          <a:lstStyle/>
          <a:p>
            <a:endParaRPr lang="en-US"/>
          </a:p>
        </p:txBody>
      </p:sp>
      <p:sp>
        <p:nvSpPr>
          <p:cNvPr id="5" name="Text 3"/>
          <p:cNvSpPr/>
          <p:nvPr/>
        </p:nvSpPr>
        <p:spPr>
          <a:xfrm>
            <a:off x="182880" y="4709160"/>
            <a:ext cx="8778240" cy="434340"/>
          </a:xfrm>
          <a:prstGeom prst="rect">
            <a:avLst/>
          </a:prstGeom>
          <a:noFill/>
          <a:ln/>
        </p:spPr>
        <p:txBody>
          <a:bodyPr wrap="square" lIns="0" tIns="0" rIns="0" bIns="0" rtlCol="0" anchor="ctr"/>
          <a:lstStyle/>
          <a:p>
            <a:pPr marL="0" indent="0" algn="l">
              <a:buNone/>
            </a:pPr>
            <a:r>
              <a:rPr lang="en-US" sz="1100" dirty="0">
                <a:solidFill>
                  <a:srgbClr val="AAAAAA"/>
                </a:solidFill>
                <a:latin typeface="Calibri" pitchFamily="34" charset="0"/>
                <a:ea typeface="Calibri" pitchFamily="34" charset="-122"/>
                <a:cs typeface="Calibri" pitchFamily="34" charset="-120"/>
              </a:rPr>
              <a:t>EdCon 2026  •  Move United  •  Inclusion in Action  •  April 22, 2026</a:t>
            </a:r>
            <a:endParaRPr lang="en-US" sz="1100" dirty="0"/>
          </a:p>
        </p:txBody>
      </p:sp>
      <p:sp>
        <p:nvSpPr>
          <p:cNvPr id="6" name="Shape 4"/>
          <p:cNvSpPr/>
          <p:nvPr/>
        </p:nvSpPr>
        <p:spPr>
          <a:xfrm>
            <a:off x="0" y="5097780"/>
            <a:ext cx="9144000" cy="45720"/>
          </a:xfrm>
          <a:prstGeom prst="rect">
            <a:avLst/>
          </a:prstGeom>
          <a:solidFill>
            <a:srgbClr val="B22222"/>
          </a:solidFill>
          <a:ln w="12700">
            <a:solidFill>
              <a:srgbClr val="B22222"/>
            </a:solidFill>
            <a:prstDash val="solid"/>
          </a:ln>
        </p:spPr>
        <p:txBody>
          <a:bodyPr/>
          <a:lstStyle/>
          <a:p>
            <a:endParaRPr lang="en-US"/>
          </a:p>
        </p:txBody>
      </p:sp>
      <p:sp>
        <p:nvSpPr>
          <p:cNvPr id="7" name="Shape 5"/>
          <p:cNvSpPr/>
          <p:nvPr/>
        </p:nvSpPr>
        <p:spPr>
          <a:xfrm>
            <a:off x="164592" y="1261872"/>
            <a:ext cx="1051560" cy="480060"/>
          </a:xfrm>
          <a:prstGeom prst="rect">
            <a:avLst/>
          </a:prstGeom>
          <a:solidFill>
            <a:srgbClr val="1E90DB"/>
          </a:solidFill>
          <a:ln w="12700">
            <a:solidFill>
              <a:srgbClr val="1E90DB"/>
            </a:solidFill>
            <a:prstDash val="solid"/>
          </a:ln>
        </p:spPr>
        <p:txBody>
          <a:bodyPr/>
          <a:lstStyle/>
          <a:p>
            <a:endParaRPr lang="en-US"/>
          </a:p>
        </p:txBody>
      </p:sp>
      <p:sp>
        <p:nvSpPr>
          <p:cNvPr id="8" name="Text 6"/>
          <p:cNvSpPr/>
          <p:nvPr/>
        </p:nvSpPr>
        <p:spPr>
          <a:xfrm>
            <a:off x="164592" y="1261872"/>
            <a:ext cx="1051560" cy="480060"/>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0–8 min</a:t>
            </a:r>
            <a:endParaRPr lang="en-US" sz="1200" dirty="0"/>
          </a:p>
        </p:txBody>
      </p:sp>
      <p:sp>
        <p:nvSpPr>
          <p:cNvPr id="9" name="Shape 7"/>
          <p:cNvSpPr/>
          <p:nvPr/>
        </p:nvSpPr>
        <p:spPr>
          <a:xfrm>
            <a:off x="1289304" y="1261872"/>
            <a:ext cx="7699248" cy="480060"/>
          </a:xfrm>
          <a:prstGeom prst="rect">
            <a:avLst/>
          </a:prstGeom>
          <a:solidFill>
            <a:srgbClr val="F5F5F5"/>
          </a:solidFill>
          <a:ln w="6350">
            <a:solidFill>
              <a:srgbClr val="CCCCCC"/>
            </a:solidFill>
            <a:prstDash val="solid"/>
          </a:ln>
        </p:spPr>
        <p:txBody>
          <a:bodyPr/>
          <a:lstStyle/>
          <a:p>
            <a:endParaRPr lang="en-US" dirty="0"/>
          </a:p>
        </p:txBody>
      </p:sp>
      <p:sp>
        <p:nvSpPr>
          <p:cNvPr id="10" name="Text 8"/>
          <p:cNvSpPr/>
          <p:nvPr/>
        </p:nvSpPr>
        <p:spPr>
          <a:xfrm>
            <a:off x="1417320" y="1307592"/>
            <a:ext cx="7452360" cy="237744"/>
          </a:xfrm>
          <a:prstGeom prst="rect">
            <a:avLst/>
          </a:prstGeom>
          <a:noFill/>
          <a:ln/>
        </p:spPr>
        <p:txBody>
          <a:bodyPr wrap="square" lIns="0" tIns="0" rIns="0" bIns="0" rtlCol="0" anchor="t"/>
          <a:lstStyle/>
          <a:p>
            <a:pPr marL="0" indent="0" algn="l">
              <a:buNone/>
            </a:pPr>
            <a:r>
              <a:rPr lang="en-US" sz="1350" b="1" dirty="0">
                <a:solidFill>
                  <a:srgbClr val="1A1A1A"/>
                </a:solidFill>
                <a:latin typeface="Arial" pitchFamily="34" charset="0"/>
                <a:ea typeface="Arial" pitchFamily="34" charset="-122"/>
                <a:cs typeface="Arial" pitchFamily="34" charset="-120"/>
              </a:rPr>
              <a:t>Opening</a:t>
            </a:r>
            <a:endParaRPr lang="en-US" sz="1350" dirty="0"/>
          </a:p>
        </p:txBody>
      </p:sp>
      <p:sp>
        <p:nvSpPr>
          <p:cNvPr id="11" name="Text 9"/>
          <p:cNvSpPr/>
          <p:nvPr/>
        </p:nvSpPr>
        <p:spPr>
          <a:xfrm>
            <a:off x="1417320" y="1517904"/>
            <a:ext cx="7452360" cy="201168"/>
          </a:xfrm>
          <a:prstGeom prst="rect">
            <a:avLst/>
          </a:prstGeom>
          <a:noFill/>
          <a:ln/>
        </p:spPr>
        <p:txBody>
          <a:bodyPr wrap="square" lIns="0" tIns="0" rIns="0" bIns="0" rtlCol="0" anchor="t"/>
          <a:lstStyle/>
          <a:p>
            <a:pPr marL="0" indent="0" algn="l">
              <a:buNone/>
            </a:pPr>
            <a:r>
              <a:rPr lang="en-US" sz="1100" dirty="0">
                <a:solidFill>
                  <a:srgbClr val="555555"/>
                </a:solidFill>
                <a:latin typeface="Calibri" pitchFamily="34" charset="0"/>
                <a:ea typeface="Calibri" pitchFamily="34" charset="-122"/>
                <a:cs typeface="Calibri" pitchFamily="34" charset="-120"/>
              </a:rPr>
              <a:t> </a:t>
            </a:r>
            <a:endParaRPr lang="en-US" sz="1100" dirty="0"/>
          </a:p>
        </p:txBody>
      </p:sp>
      <p:sp>
        <p:nvSpPr>
          <p:cNvPr id="12" name="Shape 10"/>
          <p:cNvSpPr/>
          <p:nvPr/>
        </p:nvSpPr>
        <p:spPr>
          <a:xfrm>
            <a:off x="164592" y="1760220"/>
            <a:ext cx="1051560" cy="480060"/>
          </a:xfrm>
          <a:prstGeom prst="rect">
            <a:avLst/>
          </a:prstGeom>
          <a:solidFill>
            <a:srgbClr val="1464A8"/>
          </a:solidFill>
          <a:ln w="12700">
            <a:solidFill>
              <a:srgbClr val="1464A8"/>
            </a:solidFill>
            <a:prstDash val="solid"/>
          </a:ln>
        </p:spPr>
        <p:txBody>
          <a:bodyPr/>
          <a:lstStyle/>
          <a:p>
            <a:endParaRPr lang="en-US"/>
          </a:p>
        </p:txBody>
      </p:sp>
      <p:sp>
        <p:nvSpPr>
          <p:cNvPr id="13" name="Text 11"/>
          <p:cNvSpPr/>
          <p:nvPr/>
        </p:nvSpPr>
        <p:spPr>
          <a:xfrm>
            <a:off x="164592" y="1760220"/>
            <a:ext cx="1051560" cy="480060"/>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8–30 min</a:t>
            </a:r>
            <a:endParaRPr lang="en-US" sz="1200" dirty="0"/>
          </a:p>
        </p:txBody>
      </p:sp>
      <p:sp>
        <p:nvSpPr>
          <p:cNvPr id="14" name="Shape 12"/>
          <p:cNvSpPr/>
          <p:nvPr/>
        </p:nvSpPr>
        <p:spPr>
          <a:xfrm>
            <a:off x="1289304" y="1760220"/>
            <a:ext cx="7699248" cy="480060"/>
          </a:xfrm>
          <a:prstGeom prst="rect">
            <a:avLst/>
          </a:prstGeom>
          <a:solidFill>
            <a:srgbClr val="F5F5F5"/>
          </a:solidFill>
          <a:ln w="6350">
            <a:solidFill>
              <a:srgbClr val="CCCCCC"/>
            </a:solidFill>
            <a:prstDash val="solid"/>
          </a:ln>
        </p:spPr>
        <p:txBody>
          <a:bodyPr/>
          <a:lstStyle/>
          <a:p>
            <a:endParaRPr lang="en-US"/>
          </a:p>
        </p:txBody>
      </p:sp>
      <p:sp>
        <p:nvSpPr>
          <p:cNvPr id="15" name="Text 13"/>
          <p:cNvSpPr/>
          <p:nvPr/>
        </p:nvSpPr>
        <p:spPr>
          <a:xfrm>
            <a:off x="1417320" y="1805940"/>
            <a:ext cx="7452360" cy="237744"/>
          </a:xfrm>
          <a:prstGeom prst="rect">
            <a:avLst/>
          </a:prstGeom>
          <a:noFill/>
          <a:ln/>
        </p:spPr>
        <p:txBody>
          <a:bodyPr wrap="square" lIns="0" tIns="0" rIns="0" bIns="0" rtlCol="0" anchor="t"/>
          <a:lstStyle/>
          <a:p>
            <a:pPr marL="0" indent="0" algn="l">
              <a:buNone/>
            </a:pPr>
            <a:r>
              <a:rPr lang="en-US" sz="1350" b="1" dirty="0">
                <a:solidFill>
                  <a:srgbClr val="1A1A1A"/>
                </a:solidFill>
                <a:latin typeface="Arial" pitchFamily="34" charset="0"/>
                <a:ea typeface="Arial" pitchFamily="34" charset="-122"/>
                <a:cs typeface="Arial" pitchFamily="34" charset="-120"/>
              </a:rPr>
              <a:t>Structured Panel — Round 1</a:t>
            </a:r>
            <a:endParaRPr lang="en-US" sz="1350" dirty="0"/>
          </a:p>
        </p:txBody>
      </p:sp>
      <p:sp>
        <p:nvSpPr>
          <p:cNvPr id="16" name="Text 14"/>
          <p:cNvSpPr/>
          <p:nvPr/>
        </p:nvSpPr>
        <p:spPr>
          <a:xfrm>
            <a:off x="1417320" y="2016252"/>
            <a:ext cx="7452360" cy="201168"/>
          </a:xfrm>
          <a:prstGeom prst="rect">
            <a:avLst/>
          </a:prstGeom>
          <a:noFill/>
          <a:ln/>
        </p:spPr>
        <p:txBody>
          <a:bodyPr wrap="square" lIns="0" tIns="0" rIns="0" bIns="0" rtlCol="0" anchor="t"/>
          <a:lstStyle/>
          <a:p>
            <a:pPr marL="0" indent="0" algn="l">
              <a:buNone/>
            </a:pPr>
            <a:r>
              <a:rPr lang="en-US" sz="1100" dirty="0">
                <a:solidFill>
                  <a:srgbClr val="555555"/>
                </a:solidFill>
                <a:latin typeface="Calibri" pitchFamily="34" charset="0"/>
                <a:ea typeface="Calibri" pitchFamily="34" charset="-122"/>
                <a:cs typeface="Calibri" pitchFamily="34" charset="-120"/>
              </a:rPr>
              <a:t>Three targeted questions, 90-second responses</a:t>
            </a:r>
            <a:endParaRPr lang="en-US" sz="1100" dirty="0"/>
          </a:p>
        </p:txBody>
      </p:sp>
      <p:sp>
        <p:nvSpPr>
          <p:cNvPr id="17" name="Shape 15"/>
          <p:cNvSpPr/>
          <p:nvPr/>
        </p:nvSpPr>
        <p:spPr>
          <a:xfrm>
            <a:off x="164592" y="2258568"/>
            <a:ext cx="1051560" cy="480060"/>
          </a:xfrm>
          <a:prstGeom prst="rect">
            <a:avLst/>
          </a:prstGeom>
          <a:solidFill>
            <a:srgbClr val="1464A8"/>
          </a:solidFill>
          <a:ln w="12700">
            <a:solidFill>
              <a:srgbClr val="1464A8"/>
            </a:solidFill>
            <a:prstDash val="solid"/>
          </a:ln>
        </p:spPr>
        <p:txBody>
          <a:bodyPr/>
          <a:lstStyle/>
          <a:p>
            <a:endParaRPr lang="en-US"/>
          </a:p>
        </p:txBody>
      </p:sp>
      <p:sp>
        <p:nvSpPr>
          <p:cNvPr id="18" name="Text 16"/>
          <p:cNvSpPr/>
          <p:nvPr/>
        </p:nvSpPr>
        <p:spPr>
          <a:xfrm>
            <a:off x="164592" y="2258568"/>
            <a:ext cx="1051560" cy="480060"/>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30–50 min</a:t>
            </a:r>
            <a:endParaRPr lang="en-US" sz="1200" dirty="0"/>
          </a:p>
        </p:txBody>
      </p:sp>
      <p:sp>
        <p:nvSpPr>
          <p:cNvPr id="19" name="Shape 17"/>
          <p:cNvSpPr/>
          <p:nvPr/>
        </p:nvSpPr>
        <p:spPr>
          <a:xfrm>
            <a:off x="1289304" y="2258568"/>
            <a:ext cx="7699248" cy="480060"/>
          </a:xfrm>
          <a:prstGeom prst="rect">
            <a:avLst/>
          </a:prstGeom>
          <a:solidFill>
            <a:srgbClr val="F5F5F5"/>
          </a:solidFill>
          <a:ln w="6350">
            <a:solidFill>
              <a:srgbClr val="CCCCCC"/>
            </a:solidFill>
            <a:prstDash val="solid"/>
          </a:ln>
        </p:spPr>
        <p:txBody>
          <a:bodyPr/>
          <a:lstStyle/>
          <a:p>
            <a:endParaRPr lang="en-US"/>
          </a:p>
        </p:txBody>
      </p:sp>
      <p:sp>
        <p:nvSpPr>
          <p:cNvPr id="20" name="Text 18"/>
          <p:cNvSpPr/>
          <p:nvPr/>
        </p:nvSpPr>
        <p:spPr>
          <a:xfrm>
            <a:off x="1417320" y="2304288"/>
            <a:ext cx="7452360" cy="237744"/>
          </a:xfrm>
          <a:prstGeom prst="rect">
            <a:avLst/>
          </a:prstGeom>
          <a:noFill/>
          <a:ln/>
        </p:spPr>
        <p:txBody>
          <a:bodyPr wrap="square" lIns="0" tIns="0" rIns="0" bIns="0" rtlCol="0" anchor="t"/>
          <a:lstStyle/>
          <a:p>
            <a:pPr marL="0" indent="0" algn="l">
              <a:buNone/>
            </a:pPr>
            <a:r>
              <a:rPr lang="en-US" sz="1350" b="1" dirty="0">
                <a:solidFill>
                  <a:srgbClr val="1A1A1A"/>
                </a:solidFill>
                <a:latin typeface="Arial" pitchFamily="34" charset="0"/>
                <a:ea typeface="Arial" pitchFamily="34" charset="-122"/>
                <a:cs typeface="Arial" pitchFamily="34" charset="-120"/>
              </a:rPr>
              <a:t>Small Group Peer Learning</a:t>
            </a:r>
            <a:endParaRPr lang="en-US" sz="1350" dirty="0"/>
          </a:p>
        </p:txBody>
      </p:sp>
      <p:sp>
        <p:nvSpPr>
          <p:cNvPr id="21" name="Text 19"/>
          <p:cNvSpPr/>
          <p:nvPr/>
        </p:nvSpPr>
        <p:spPr>
          <a:xfrm>
            <a:off x="1417320" y="2514600"/>
            <a:ext cx="7452360" cy="201168"/>
          </a:xfrm>
          <a:prstGeom prst="rect">
            <a:avLst/>
          </a:prstGeom>
          <a:noFill/>
          <a:ln/>
        </p:spPr>
        <p:txBody>
          <a:bodyPr wrap="square" lIns="0" tIns="0" rIns="0" bIns="0" rtlCol="0" anchor="t"/>
          <a:lstStyle/>
          <a:p>
            <a:pPr marL="0" indent="0" algn="l">
              <a:buNone/>
            </a:pPr>
            <a:r>
              <a:rPr lang="en-US" sz="1100" dirty="0">
                <a:solidFill>
                  <a:srgbClr val="555555"/>
                </a:solidFill>
                <a:latin typeface="Calibri" pitchFamily="34" charset="0"/>
                <a:ea typeface="Calibri" pitchFamily="34" charset="-122"/>
                <a:cs typeface="Calibri" pitchFamily="34" charset="-120"/>
              </a:rPr>
              <a:t>Three scenarios, panelists circulate, Kari floats</a:t>
            </a:r>
            <a:endParaRPr lang="en-US" sz="1100" dirty="0"/>
          </a:p>
        </p:txBody>
      </p:sp>
      <p:sp>
        <p:nvSpPr>
          <p:cNvPr id="22" name="Shape 20"/>
          <p:cNvSpPr/>
          <p:nvPr/>
        </p:nvSpPr>
        <p:spPr>
          <a:xfrm>
            <a:off x="164592" y="2756916"/>
            <a:ext cx="1051560" cy="480060"/>
          </a:xfrm>
          <a:prstGeom prst="rect">
            <a:avLst/>
          </a:prstGeom>
          <a:solidFill>
            <a:srgbClr val="1E90DB"/>
          </a:solidFill>
          <a:ln w="12700">
            <a:solidFill>
              <a:srgbClr val="1E90DB"/>
            </a:solidFill>
            <a:prstDash val="solid"/>
          </a:ln>
        </p:spPr>
        <p:txBody>
          <a:bodyPr/>
          <a:lstStyle/>
          <a:p>
            <a:endParaRPr lang="en-US"/>
          </a:p>
        </p:txBody>
      </p:sp>
      <p:sp>
        <p:nvSpPr>
          <p:cNvPr id="23" name="Text 21"/>
          <p:cNvSpPr/>
          <p:nvPr/>
        </p:nvSpPr>
        <p:spPr>
          <a:xfrm>
            <a:off x="164592" y="2756916"/>
            <a:ext cx="1051560" cy="480060"/>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50–60 min</a:t>
            </a:r>
            <a:endParaRPr lang="en-US" sz="1200" dirty="0"/>
          </a:p>
        </p:txBody>
      </p:sp>
      <p:sp>
        <p:nvSpPr>
          <p:cNvPr id="24" name="Shape 22"/>
          <p:cNvSpPr/>
          <p:nvPr/>
        </p:nvSpPr>
        <p:spPr>
          <a:xfrm>
            <a:off x="1289304" y="2756916"/>
            <a:ext cx="7699248" cy="480060"/>
          </a:xfrm>
          <a:prstGeom prst="rect">
            <a:avLst/>
          </a:prstGeom>
          <a:solidFill>
            <a:srgbClr val="F5F5F5"/>
          </a:solidFill>
          <a:ln w="6350">
            <a:solidFill>
              <a:srgbClr val="CCCCCC"/>
            </a:solidFill>
            <a:prstDash val="solid"/>
          </a:ln>
        </p:spPr>
        <p:txBody>
          <a:bodyPr/>
          <a:lstStyle/>
          <a:p>
            <a:endParaRPr lang="en-US"/>
          </a:p>
        </p:txBody>
      </p:sp>
      <p:sp>
        <p:nvSpPr>
          <p:cNvPr id="25" name="Text 23"/>
          <p:cNvSpPr/>
          <p:nvPr/>
        </p:nvSpPr>
        <p:spPr>
          <a:xfrm>
            <a:off x="1417320" y="2802636"/>
            <a:ext cx="7452360" cy="237744"/>
          </a:xfrm>
          <a:prstGeom prst="rect">
            <a:avLst/>
          </a:prstGeom>
          <a:noFill/>
          <a:ln/>
        </p:spPr>
        <p:txBody>
          <a:bodyPr wrap="square" lIns="0" tIns="0" rIns="0" bIns="0" rtlCol="0" anchor="t"/>
          <a:lstStyle/>
          <a:p>
            <a:pPr marL="0" indent="0" algn="l">
              <a:buNone/>
            </a:pPr>
            <a:r>
              <a:rPr lang="en-US" sz="1350" b="1" dirty="0">
                <a:solidFill>
                  <a:srgbClr val="1A1A1A"/>
                </a:solidFill>
                <a:latin typeface="Arial" pitchFamily="34" charset="0"/>
                <a:ea typeface="Arial" pitchFamily="34" charset="-122"/>
                <a:cs typeface="Arial" pitchFamily="34" charset="-120"/>
              </a:rPr>
              <a:t>Report-Outs</a:t>
            </a:r>
            <a:endParaRPr lang="en-US" sz="1350" dirty="0"/>
          </a:p>
        </p:txBody>
      </p:sp>
      <p:sp>
        <p:nvSpPr>
          <p:cNvPr id="26" name="Text 24"/>
          <p:cNvSpPr/>
          <p:nvPr/>
        </p:nvSpPr>
        <p:spPr>
          <a:xfrm>
            <a:off x="1417320" y="3012948"/>
            <a:ext cx="7452360" cy="201168"/>
          </a:xfrm>
          <a:prstGeom prst="rect">
            <a:avLst/>
          </a:prstGeom>
          <a:noFill/>
          <a:ln/>
        </p:spPr>
        <p:txBody>
          <a:bodyPr wrap="square" lIns="0" tIns="0" rIns="0" bIns="0" rtlCol="0" anchor="t"/>
          <a:lstStyle/>
          <a:p>
            <a:pPr marL="0" indent="0" algn="l">
              <a:buNone/>
            </a:pPr>
            <a:r>
              <a:rPr lang="en-US" sz="1100" dirty="0">
                <a:solidFill>
                  <a:srgbClr val="555555"/>
                </a:solidFill>
                <a:latin typeface="Calibri" pitchFamily="34" charset="0"/>
                <a:ea typeface="Calibri" pitchFamily="34" charset="-122"/>
                <a:cs typeface="Calibri" pitchFamily="34" charset="-120"/>
              </a:rPr>
              <a:t>60-second spokespersons, panelist reactions, synthesis</a:t>
            </a:r>
            <a:endParaRPr lang="en-US" sz="1100" dirty="0"/>
          </a:p>
        </p:txBody>
      </p:sp>
      <p:sp>
        <p:nvSpPr>
          <p:cNvPr id="27" name="Shape 25"/>
          <p:cNvSpPr/>
          <p:nvPr/>
        </p:nvSpPr>
        <p:spPr>
          <a:xfrm>
            <a:off x="164592" y="3255264"/>
            <a:ext cx="1051560" cy="480060"/>
          </a:xfrm>
          <a:prstGeom prst="rect">
            <a:avLst/>
          </a:prstGeom>
          <a:solidFill>
            <a:srgbClr val="B22222"/>
          </a:solidFill>
          <a:ln w="12700">
            <a:solidFill>
              <a:srgbClr val="B22222"/>
            </a:solidFill>
            <a:prstDash val="solid"/>
          </a:ln>
        </p:spPr>
        <p:txBody>
          <a:bodyPr/>
          <a:lstStyle/>
          <a:p>
            <a:endParaRPr lang="en-US"/>
          </a:p>
        </p:txBody>
      </p:sp>
      <p:sp>
        <p:nvSpPr>
          <p:cNvPr id="28" name="Text 26"/>
          <p:cNvSpPr/>
          <p:nvPr/>
        </p:nvSpPr>
        <p:spPr>
          <a:xfrm>
            <a:off x="164592" y="3255264"/>
            <a:ext cx="1051560" cy="480060"/>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60–75 min</a:t>
            </a:r>
            <a:endParaRPr lang="en-US" sz="1200" dirty="0"/>
          </a:p>
        </p:txBody>
      </p:sp>
      <p:sp>
        <p:nvSpPr>
          <p:cNvPr id="29" name="Shape 27"/>
          <p:cNvSpPr/>
          <p:nvPr/>
        </p:nvSpPr>
        <p:spPr>
          <a:xfrm>
            <a:off x="1289304" y="3255264"/>
            <a:ext cx="7699248" cy="480060"/>
          </a:xfrm>
          <a:prstGeom prst="rect">
            <a:avLst/>
          </a:prstGeom>
          <a:solidFill>
            <a:srgbClr val="F5F5F5"/>
          </a:solidFill>
          <a:ln w="6350">
            <a:solidFill>
              <a:srgbClr val="CCCCCC"/>
            </a:solidFill>
            <a:prstDash val="solid"/>
          </a:ln>
        </p:spPr>
        <p:txBody>
          <a:bodyPr/>
          <a:lstStyle/>
          <a:p>
            <a:endParaRPr lang="en-US"/>
          </a:p>
        </p:txBody>
      </p:sp>
      <p:sp>
        <p:nvSpPr>
          <p:cNvPr id="30" name="Text 28"/>
          <p:cNvSpPr/>
          <p:nvPr/>
        </p:nvSpPr>
        <p:spPr>
          <a:xfrm>
            <a:off x="1417320" y="3300984"/>
            <a:ext cx="7452360" cy="237744"/>
          </a:xfrm>
          <a:prstGeom prst="rect">
            <a:avLst/>
          </a:prstGeom>
          <a:noFill/>
          <a:ln/>
        </p:spPr>
        <p:txBody>
          <a:bodyPr wrap="square" lIns="0" tIns="0" rIns="0" bIns="0" rtlCol="0" anchor="t"/>
          <a:lstStyle/>
          <a:p>
            <a:pPr marL="0" indent="0" algn="l">
              <a:buNone/>
            </a:pPr>
            <a:r>
              <a:rPr lang="en-US" sz="1350" b="1" dirty="0">
                <a:solidFill>
                  <a:srgbClr val="1A1A1A"/>
                </a:solidFill>
                <a:latin typeface="Arial" pitchFamily="34" charset="0"/>
                <a:ea typeface="Arial" pitchFamily="34" charset="-122"/>
                <a:cs typeface="Arial" pitchFamily="34" charset="-120"/>
              </a:rPr>
              <a:t>Audience Pressure Test Q&amp;A</a:t>
            </a:r>
            <a:endParaRPr lang="en-US" sz="1350" dirty="0"/>
          </a:p>
        </p:txBody>
      </p:sp>
      <p:sp>
        <p:nvSpPr>
          <p:cNvPr id="31" name="Text 29"/>
          <p:cNvSpPr/>
          <p:nvPr/>
        </p:nvSpPr>
        <p:spPr>
          <a:xfrm>
            <a:off x="1417320" y="3511296"/>
            <a:ext cx="7452360" cy="201168"/>
          </a:xfrm>
          <a:prstGeom prst="rect">
            <a:avLst/>
          </a:prstGeom>
          <a:noFill/>
          <a:ln/>
        </p:spPr>
        <p:txBody>
          <a:bodyPr wrap="square" lIns="0" tIns="0" rIns="0" bIns="0" rtlCol="0" anchor="t"/>
          <a:lstStyle/>
          <a:p>
            <a:pPr marL="0" indent="0" algn="l">
              <a:buNone/>
            </a:pPr>
            <a:r>
              <a:rPr lang="en-US" sz="1100" dirty="0">
                <a:solidFill>
                  <a:srgbClr val="555555"/>
                </a:solidFill>
                <a:latin typeface="Calibri" pitchFamily="34" charset="0"/>
                <a:ea typeface="Calibri" pitchFamily="34" charset="-122"/>
                <a:cs typeface="Calibri" pitchFamily="34" charset="-120"/>
              </a:rPr>
              <a:t>"Pressure test the panel" — questions</a:t>
            </a:r>
            <a:endParaRPr lang="en-US" sz="1100" dirty="0"/>
          </a:p>
        </p:txBody>
      </p:sp>
      <p:sp>
        <p:nvSpPr>
          <p:cNvPr id="32" name="Shape 30"/>
          <p:cNvSpPr/>
          <p:nvPr/>
        </p:nvSpPr>
        <p:spPr>
          <a:xfrm>
            <a:off x="164592" y="3753612"/>
            <a:ext cx="1051560" cy="480060"/>
          </a:xfrm>
          <a:prstGeom prst="rect">
            <a:avLst/>
          </a:prstGeom>
          <a:solidFill>
            <a:srgbClr val="CC2D94"/>
          </a:solidFill>
          <a:ln w="12700">
            <a:solidFill>
              <a:srgbClr val="CC2D94"/>
            </a:solidFill>
            <a:prstDash val="solid"/>
          </a:ln>
        </p:spPr>
        <p:txBody>
          <a:bodyPr/>
          <a:lstStyle/>
          <a:p>
            <a:endParaRPr lang="en-US"/>
          </a:p>
        </p:txBody>
      </p:sp>
      <p:sp>
        <p:nvSpPr>
          <p:cNvPr id="33" name="Text 31"/>
          <p:cNvSpPr/>
          <p:nvPr/>
        </p:nvSpPr>
        <p:spPr>
          <a:xfrm>
            <a:off x="164592" y="3753612"/>
            <a:ext cx="1051560" cy="480060"/>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75–85 min</a:t>
            </a:r>
            <a:endParaRPr lang="en-US" sz="1200" dirty="0"/>
          </a:p>
        </p:txBody>
      </p:sp>
      <p:sp>
        <p:nvSpPr>
          <p:cNvPr id="34" name="Shape 32"/>
          <p:cNvSpPr/>
          <p:nvPr/>
        </p:nvSpPr>
        <p:spPr>
          <a:xfrm>
            <a:off x="1289304" y="3753612"/>
            <a:ext cx="7699248" cy="480060"/>
          </a:xfrm>
          <a:prstGeom prst="rect">
            <a:avLst/>
          </a:prstGeom>
          <a:solidFill>
            <a:srgbClr val="F5F5F5"/>
          </a:solidFill>
          <a:ln w="6350">
            <a:solidFill>
              <a:srgbClr val="CCCCCC"/>
            </a:solidFill>
            <a:prstDash val="solid"/>
          </a:ln>
        </p:spPr>
        <p:txBody>
          <a:bodyPr/>
          <a:lstStyle/>
          <a:p>
            <a:endParaRPr lang="en-US"/>
          </a:p>
        </p:txBody>
      </p:sp>
      <p:sp>
        <p:nvSpPr>
          <p:cNvPr id="35" name="Text 33"/>
          <p:cNvSpPr/>
          <p:nvPr/>
        </p:nvSpPr>
        <p:spPr>
          <a:xfrm>
            <a:off x="1417320" y="3799332"/>
            <a:ext cx="7452360" cy="237744"/>
          </a:xfrm>
          <a:prstGeom prst="rect">
            <a:avLst/>
          </a:prstGeom>
          <a:noFill/>
          <a:ln/>
        </p:spPr>
        <p:txBody>
          <a:bodyPr wrap="square" lIns="0" tIns="0" rIns="0" bIns="0" rtlCol="0" anchor="t"/>
          <a:lstStyle/>
          <a:p>
            <a:pPr marL="0" indent="0" algn="l">
              <a:buNone/>
            </a:pPr>
            <a:r>
              <a:rPr lang="en-US" sz="1350" b="1" dirty="0">
                <a:solidFill>
                  <a:srgbClr val="1A1A1A"/>
                </a:solidFill>
                <a:latin typeface="Arial" pitchFamily="34" charset="0"/>
                <a:ea typeface="Arial" pitchFamily="34" charset="-122"/>
                <a:cs typeface="Arial" pitchFamily="34" charset="-120"/>
              </a:rPr>
              <a:t>30-Day Action Planning</a:t>
            </a:r>
            <a:endParaRPr lang="en-US" sz="1350" dirty="0"/>
          </a:p>
        </p:txBody>
      </p:sp>
      <p:sp>
        <p:nvSpPr>
          <p:cNvPr id="36" name="Text 34"/>
          <p:cNvSpPr/>
          <p:nvPr/>
        </p:nvSpPr>
        <p:spPr>
          <a:xfrm>
            <a:off x="1417320" y="4009644"/>
            <a:ext cx="7452360" cy="201168"/>
          </a:xfrm>
          <a:prstGeom prst="rect">
            <a:avLst/>
          </a:prstGeom>
          <a:noFill/>
          <a:ln/>
        </p:spPr>
        <p:txBody>
          <a:bodyPr wrap="square" lIns="0" tIns="0" rIns="0" bIns="0" rtlCol="0" anchor="t"/>
          <a:lstStyle/>
          <a:p>
            <a:pPr marL="0" indent="0" algn="l">
              <a:buNone/>
            </a:pPr>
            <a:r>
              <a:rPr lang="en-US" sz="1100" dirty="0">
                <a:solidFill>
                  <a:srgbClr val="555555"/>
                </a:solidFill>
                <a:latin typeface="Calibri" pitchFamily="34" charset="0"/>
                <a:ea typeface="Calibri" pitchFamily="34" charset="-122"/>
                <a:cs typeface="Calibri" pitchFamily="34" charset="-120"/>
              </a:rPr>
              <a:t>Start / Stop / Who / Obstacle — complete individually</a:t>
            </a:r>
            <a:endParaRPr lang="en-US" sz="1100" dirty="0"/>
          </a:p>
        </p:txBody>
      </p:sp>
      <p:sp>
        <p:nvSpPr>
          <p:cNvPr id="37" name="Shape 35"/>
          <p:cNvSpPr/>
          <p:nvPr/>
        </p:nvSpPr>
        <p:spPr>
          <a:xfrm>
            <a:off x="164592" y="4251960"/>
            <a:ext cx="1051560" cy="480060"/>
          </a:xfrm>
          <a:prstGeom prst="rect">
            <a:avLst/>
          </a:prstGeom>
          <a:solidFill>
            <a:srgbClr val="1A1A1A"/>
          </a:solidFill>
          <a:ln w="12700">
            <a:solidFill>
              <a:srgbClr val="1A1A1A"/>
            </a:solidFill>
            <a:prstDash val="solid"/>
          </a:ln>
        </p:spPr>
        <p:txBody>
          <a:bodyPr/>
          <a:lstStyle/>
          <a:p>
            <a:endParaRPr lang="en-US"/>
          </a:p>
        </p:txBody>
      </p:sp>
      <p:sp>
        <p:nvSpPr>
          <p:cNvPr id="38" name="Text 36"/>
          <p:cNvSpPr/>
          <p:nvPr/>
        </p:nvSpPr>
        <p:spPr>
          <a:xfrm>
            <a:off x="164592" y="4251960"/>
            <a:ext cx="1051560" cy="480060"/>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85–90 min</a:t>
            </a:r>
            <a:endParaRPr lang="en-US" sz="1200" dirty="0"/>
          </a:p>
        </p:txBody>
      </p:sp>
      <p:sp>
        <p:nvSpPr>
          <p:cNvPr id="39" name="Shape 37"/>
          <p:cNvSpPr/>
          <p:nvPr/>
        </p:nvSpPr>
        <p:spPr>
          <a:xfrm>
            <a:off x="1289304" y="4251960"/>
            <a:ext cx="7699248" cy="480060"/>
          </a:xfrm>
          <a:prstGeom prst="rect">
            <a:avLst/>
          </a:prstGeom>
          <a:solidFill>
            <a:srgbClr val="F5F5F5"/>
          </a:solidFill>
          <a:ln w="6350">
            <a:solidFill>
              <a:srgbClr val="CCCCCC"/>
            </a:solidFill>
            <a:prstDash val="solid"/>
          </a:ln>
        </p:spPr>
        <p:txBody>
          <a:bodyPr/>
          <a:lstStyle/>
          <a:p>
            <a:endParaRPr lang="en-US"/>
          </a:p>
        </p:txBody>
      </p:sp>
      <p:sp>
        <p:nvSpPr>
          <p:cNvPr id="40" name="Text 38"/>
          <p:cNvSpPr/>
          <p:nvPr/>
        </p:nvSpPr>
        <p:spPr>
          <a:xfrm>
            <a:off x="1417320" y="4297680"/>
            <a:ext cx="7452360" cy="237744"/>
          </a:xfrm>
          <a:prstGeom prst="rect">
            <a:avLst/>
          </a:prstGeom>
          <a:noFill/>
          <a:ln/>
        </p:spPr>
        <p:txBody>
          <a:bodyPr wrap="square" lIns="0" tIns="0" rIns="0" bIns="0" rtlCol="0" anchor="t"/>
          <a:lstStyle/>
          <a:p>
            <a:pPr marL="0" indent="0" algn="l">
              <a:buNone/>
            </a:pPr>
            <a:r>
              <a:rPr lang="en-US" sz="1350" b="1" dirty="0">
                <a:solidFill>
                  <a:srgbClr val="1A1A1A"/>
                </a:solidFill>
                <a:latin typeface="Arial" pitchFamily="34" charset="0"/>
                <a:ea typeface="Arial" pitchFamily="34" charset="-122"/>
                <a:cs typeface="Arial" pitchFamily="34" charset="-120"/>
              </a:rPr>
              <a:t>Close + QR Resource Folder</a:t>
            </a:r>
            <a:endParaRPr lang="en-US" sz="1350" dirty="0"/>
          </a:p>
        </p:txBody>
      </p:sp>
      <p:sp>
        <p:nvSpPr>
          <p:cNvPr id="41" name="Text 39"/>
          <p:cNvSpPr/>
          <p:nvPr/>
        </p:nvSpPr>
        <p:spPr>
          <a:xfrm>
            <a:off x="1417320" y="4507992"/>
            <a:ext cx="7452360" cy="201168"/>
          </a:xfrm>
          <a:prstGeom prst="rect">
            <a:avLst/>
          </a:prstGeom>
          <a:noFill/>
          <a:ln/>
        </p:spPr>
        <p:txBody>
          <a:bodyPr wrap="square" lIns="0" tIns="0" rIns="0" bIns="0" rtlCol="0" anchor="t"/>
          <a:lstStyle/>
          <a:p>
            <a:pPr marL="0" indent="0" algn="l">
              <a:buNone/>
            </a:pPr>
            <a:r>
              <a:rPr lang="en-US" sz="1100" dirty="0">
                <a:solidFill>
                  <a:srgbClr val="555555"/>
                </a:solidFill>
                <a:latin typeface="Calibri" pitchFamily="34" charset="0"/>
                <a:ea typeface="Calibri" pitchFamily="34" charset="-122"/>
                <a:cs typeface="Calibri" pitchFamily="34" charset="-120"/>
              </a:rPr>
              <a:t>"What gives you hope?" + curated resource folder QR code</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 cy="4818888"/>
          </a:xfrm>
          <a:prstGeom prst="rect">
            <a:avLst/>
          </a:prstGeom>
          <a:solidFill>
            <a:srgbClr val="00AAE6"/>
          </a:solidFill>
          <a:ln w="12700">
            <a:solidFill>
              <a:srgbClr val="00AAE6"/>
            </a:solidFill>
            <a:prstDash val="solid"/>
          </a:ln>
        </p:spPr>
        <p:txBody>
          <a:bodyPr/>
          <a:lstStyle/>
          <a:p>
            <a:endParaRPr lang="en-US"/>
          </a:p>
        </p:txBody>
      </p:sp>
      <p:sp>
        <p:nvSpPr>
          <p:cNvPr id="3" name="Shape 1"/>
          <p:cNvSpPr/>
          <p:nvPr/>
        </p:nvSpPr>
        <p:spPr>
          <a:xfrm>
            <a:off x="347472" y="347472"/>
            <a:ext cx="2834640" cy="274320"/>
          </a:xfrm>
          <a:prstGeom prst="rect">
            <a:avLst/>
          </a:prstGeom>
          <a:solidFill>
            <a:srgbClr val="00AAE6"/>
          </a:solidFill>
          <a:ln w="12700">
            <a:solidFill>
              <a:srgbClr val="00AAE6"/>
            </a:solidFill>
            <a:prstDash val="solid"/>
          </a:ln>
        </p:spPr>
        <p:txBody>
          <a:bodyPr/>
          <a:lstStyle/>
          <a:p>
            <a:endParaRPr lang="en-US"/>
          </a:p>
        </p:txBody>
      </p:sp>
      <p:sp>
        <p:nvSpPr>
          <p:cNvPr id="4" name="Text 2"/>
          <p:cNvSpPr/>
          <p:nvPr/>
        </p:nvSpPr>
        <p:spPr>
          <a:xfrm>
            <a:off x="347472" y="347472"/>
            <a:ext cx="2834640" cy="274320"/>
          </a:xfrm>
          <a:prstGeom prst="rect">
            <a:avLst/>
          </a:prstGeom>
          <a:noFill/>
          <a:ln/>
        </p:spPr>
        <p:txBody>
          <a:bodyPr wrap="square" lIns="0" tIns="0" rIns="0" bIns="0" rtlCol="0" anchor="ctr"/>
          <a:lstStyle/>
          <a:p>
            <a:pPr marL="0" indent="0" algn="ctr">
              <a:buNone/>
            </a:pPr>
            <a:r>
              <a:rPr lang="en-US" sz="1150" b="1" kern="0" spc="150" dirty="0">
                <a:solidFill>
                  <a:srgbClr val="000000"/>
                </a:solidFill>
                <a:latin typeface="Arial" pitchFamily="34" charset="0"/>
                <a:ea typeface="Arial" pitchFamily="34" charset="-122"/>
                <a:cs typeface="Arial" pitchFamily="34" charset="-120"/>
              </a:rPr>
              <a:t>OPENING </a:t>
            </a:r>
            <a:endParaRPr lang="en-US" sz="1150" dirty="0"/>
          </a:p>
        </p:txBody>
      </p:sp>
      <p:sp>
        <p:nvSpPr>
          <p:cNvPr id="5" name="Text 3"/>
          <p:cNvSpPr/>
          <p:nvPr/>
        </p:nvSpPr>
        <p:spPr>
          <a:xfrm>
            <a:off x="347472" y="777240"/>
            <a:ext cx="5486400" cy="2377440"/>
          </a:xfrm>
          <a:prstGeom prst="rect">
            <a:avLst/>
          </a:prstGeom>
          <a:noFill/>
          <a:ln/>
        </p:spPr>
        <p:txBody>
          <a:bodyPr wrap="square" lIns="0" tIns="0" rIns="0" bIns="0" rtlCol="0" anchor="ctr"/>
          <a:lstStyle/>
          <a:p>
            <a:pPr marL="0" indent="0" algn="l">
              <a:buNone/>
            </a:pPr>
            <a:r>
              <a:rPr lang="en-US" sz="3600" b="1" dirty="0">
                <a:solidFill>
                  <a:srgbClr val="000000"/>
                </a:solidFill>
                <a:latin typeface="Arial Black" pitchFamily="34" charset="0"/>
                <a:ea typeface="Arial Black" pitchFamily="34" charset="-122"/>
                <a:cs typeface="Arial Black" pitchFamily="34" charset="-120"/>
              </a:rPr>
              <a:t>WHAT'S THE HARDEST INCLUSION PRESSURE</a:t>
            </a:r>
            <a:r>
              <a:rPr lang="en-US" sz="3600" dirty="0"/>
              <a:t> </a:t>
            </a:r>
            <a:r>
              <a:rPr lang="en-US" sz="3600" b="1" dirty="0">
                <a:solidFill>
                  <a:srgbClr val="000000"/>
                </a:solidFill>
                <a:latin typeface="Arial Black" pitchFamily="34" charset="0"/>
                <a:ea typeface="Arial Black" pitchFamily="34" charset="-122"/>
                <a:cs typeface="Arial Black" pitchFamily="34" charset="-120"/>
              </a:rPr>
              <a:t>YOUR ORG FACES RIGHT NOW?</a:t>
            </a:r>
            <a:endParaRPr lang="en-US" sz="3600" dirty="0"/>
          </a:p>
        </p:txBody>
      </p:sp>
      <p:sp>
        <p:nvSpPr>
          <p:cNvPr id="7" name="Text 5"/>
          <p:cNvSpPr/>
          <p:nvPr/>
        </p:nvSpPr>
        <p:spPr>
          <a:xfrm>
            <a:off x="320040" y="4056472"/>
            <a:ext cx="2834640" cy="274320"/>
          </a:xfrm>
          <a:prstGeom prst="rect">
            <a:avLst/>
          </a:prstGeom>
          <a:noFill/>
          <a:ln/>
        </p:spPr>
        <p:txBody>
          <a:bodyPr wrap="square" lIns="0" tIns="0" rIns="0" bIns="0" rtlCol="0" anchor="ctr"/>
          <a:lstStyle/>
          <a:p>
            <a:pPr marL="0" indent="0" algn="ctr">
              <a:buNone/>
            </a:pPr>
            <a:endParaRPr lang="en-US" sz="1150" dirty="0"/>
          </a:p>
        </p:txBody>
      </p:sp>
      <p:sp>
        <p:nvSpPr>
          <p:cNvPr id="8" name="Shape 6"/>
          <p:cNvSpPr/>
          <p:nvPr/>
        </p:nvSpPr>
        <p:spPr>
          <a:xfrm>
            <a:off x="6080760" y="987552"/>
            <a:ext cx="2807208" cy="1115568"/>
          </a:xfrm>
          <a:prstGeom prst="rect">
            <a:avLst/>
          </a:prstGeom>
          <a:solidFill>
            <a:srgbClr val="FFFFFF"/>
          </a:solidFill>
          <a:ln w="12700">
            <a:solidFill>
              <a:srgbClr val="E2E2E2"/>
            </a:solidFill>
            <a:prstDash val="solid"/>
          </a:ln>
        </p:spPr>
        <p:txBody>
          <a:bodyPr/>
          <a:lstStyle/>
          <a:p>
            <a:endParaRPr lang="en-US"/>
          </a:p>
        </p:txBody>
      </p:sp>
      <p:sp>
        <p:nvSpPr>
          <p:cNvPr id="9" name="Shape 7"/>
          <p:cNvSpPr/>
          <p:nvPr/>
        </p:nvSpPr>
        <p:spPr>
          <a:xfrm>
            <a:off x="6080760" y="987552"/>
            <a:ext cx="91440" cy="1115568"/>
          </a:xfrm>
          <a:prstGeom prst="rect">
            <a:avLst/>
          </a:prstGeom>
          <a:solidFill>
            <a:srgbClr val="0069B4"/>
          </a:solidFill>
          <a:ln w="12700">
            <a:solidFill>
              <a:srgbClr val="0069B4"/>
            </a:solidFill>
            <a:prstDash val="solid"/>
          </a:ln>
        </p:spPr>
        <p:txBody>
          <a:bodyPr/>
          <a:lstStyle/>
          <a:p>
            <a:endParaRPr lang="en-US"/>
          </a:p>
        </p:txBody>
      </p:sp>
      <p:sp>
        <p:nvSpPr>
          <p:cNvPr id="10" name="Text 8"/>
          <p:cNvSpPr/>
          <p:nvPr/>
        </p:nvSpPr>
        <p:spPr>
          <a:xfrm>
            <a:off x="6291072" y="1078992"/>
            <a:ext cx="2487168" cy="347472"/>
          </a:xfrm>
          <a:prstGeom prst="rect">
            <a:avLst/>
          </a:prstGeom>
          <a:noFill/>
          <a:ln/>
        </p:spPr>
        <p:txBody>
          <a:bodyPr wrap="square" lIns="0" tIns="0" rIns="0" bIns="0" rtlCol="0" anchor="ctr"/>
          <a:lstStyle/>
          <a:p>
            <a:pPr marL="0" indent="0" algn="l">
              <a:buNone/>
            </a:pPr>
            <a:r>
              <a:rPr lang="en-US" sz="1800" b="1" dirty="0">
                <a:solidFill>
                  <a:srgbClr val="000000"/>
                </a:solidFill>
                <a:latin typeface="Arial Black" pitchFamily="34" charset="0"/>
                <a:ea typeface="Arial Black" pitchFamily="34" charset="-122"/>
                <a:cs typeface="Arial Black" pitchFamily="34" charset="-120"/>
              </a:rPr>
              <a:t>KURT</a:t>
            </a:r>
            <a:endParaRPr lang="en-US" sz="1800" dirty="0"/>
          </a:p>
        </p:txBody>
      </p:sp>
      <p:sp>
        <p:nvSpPr>
          <p:cNvPr id="11" name="Text 9"/>
          <p:cNvSpPr/>
          <p:nvPr/>
        </p:nvSpPr>
        <p:spPr>
          <a:xfrm>
            <a:off x="6291072" y="1463040"/>
            <a:ext cx="2487168" cy="566928"/>
          </a:xfrm>
          <a:prstGeom prst="rect">
            <a:avLst/>
          </a:prstGeom>
          <a:noFill/>
          <a:ln/>
        </p:spPr>
        <p:txBody>
          <a:bodyPr wrap="square" rtlCol="0" anchor="ctr"/>
          <a:lstStyle/>
          <a:p>
            <a:pPr marL="0" indent="0">
              <a:buNone/>
            </a:pPr>
            <a:r>
              <a:rPr lang="en-US" sz="1400" dirty="0">
                <a:solidFill>
                  <a:srgbClr val="444444"/>
                </a:solidFill>
                <a:latin typeface="Arial" pitchFamily="34" charset="0"/>
                <a:ea typeface="Arial" pitchFamily="34" charset="-122"/>
                <a:cs typeface="Arial" pitchFamily="34" charset="-120"/>
              </a:rPr>
              <a:t>Toughest inclusion pressure at You Can Play today</a:t>
            </a:r>
            <a:endParaRPr lang="en-US" sz="1400" dirty="0"/>
          </a:p>
        </p:txBody>
      </p:sp>
      <p:sp>
        <p:nvSpPr>
          <p:cNvPr id="12" name="Shape 10"/>
          <p:cNvSpPr/>
          <p:nvPr/>
        </p:nvSpPr>
        <p:spPr>
          <a:xfrm>
            <a:off x="6080760" y="2249424"/>
            <a:ext cx="2807208" cy="1115568"/>
          </a:xfrm>
          <a:prstGeom prst="rect">
            <a:avLst/>
          </a:prstGeom>
          <a:solidFill>
            <a:srgbClr val="FFFFFF"/>
          </a:solidFill>
          <a:ln w="12700">
            <a:solidFill>
              <a:srgbClr val="E2E2E2"/>
            </a:solidFill>
            <a:prstDash val="solid"/>
          </a:ln>
        </p:spPr>
        <p:txBody>
          <a:bodyPr/>
          <a:lstStyle/>
          <a:p>
            <a:endParaRPr lang="en-US"/>
          </a:p>
        </p:txBody>
      </p:sp>
      <p:sp>
        <p:nvSpPr>
          <p:cNvPr id="13" name="Shape 11"/>
          <p:cNvSpPr/>
          <p:nvPr/>
        </p:nvSpPr>
        <p:spPr>
          <a:xfrm>
            <a:off x="6080760" y="2249424"/>
            <a:ext cx="91440" cy="1115568"/>
          </a:xfrm>
          <a:prstGeom prst="rect">
            <a:avLst/>
          </a:prstGeom>
          <a:solidFill>
            <a:srgbClr val="C3191E"/>
          </a:solidFill>
          <a:ln w="12700">
            <a:solidFill>
              <a:srgbClr val="C3191E"/>
            </a:solidFill>
            <a:prstDash val="solid"/>
          </a:ln>
        </p:spPr>
        <p:txBody>
          <a:bodyPr/>
          <a:lstStyle/>
          <a:p>
            <a:endParaRPr lang="en-US"/>
          </a:p>
        </p:txBody>
      </p:sp>
      <p:sp>
        <p:nvSpPr>
          <p:cNvPr id="14" name="Text 12"/>
          <p:cNvSpPr/>
          <p:nvPr/>
        </p:nvSpPr>
        <p:spPr>
          <a:xfrm>
            <a:off x="6291072" y="2340864"/>
            <a:ext cx="2487168" cy="347472"/>
          </a:xfrm>
          <a:prstGeom prst="rect">
            <a:avLst/>
          </a:prstGeom>
          <a:noFill/>
          <a:ln/>
        </p:spPr>
        <p:txBody>
          <a:bodyPr wrap="square" lIns="0" tIns="0" rIns="0" bIns="0" rtlCol="0" anchor="ctr"/>
          <a:lstStyle/>
          <a:p>
            <a:pPr marL="0" indent="0" algn="l">
              <a:buNone/>
            </a:pPr>
            <a:r>
              <a:rPr lang="en-US" sz="1800" b="1" dirty="0">
                <a:solidFill>
                  <a:srgbClr val="000000"/>
                </a:solidFill>
                <a:latin typeface="Arial Black" pitchFamily="34" charset="0"/>
                <a:ea typeface="Arial Black" pitchFamily="34" charset="-122"/>
                <a:cs typeface="Arial Black" pitchFamily="34" charset="-120"/>
              </a:rPr>
              <a:t>CRAIG</a:t>
            </a:r>
            <a:endParaRPr lang="en-US" sz="1800" dirty="0"/>
          </a:p>
        </p:txBody>
      </p:sp>
      <p:sp>
        <p:nvSpPr>
          <p:cNvPr id="15" name="Text 13"/>
          <p:cNvSpPr/>
          <p:nvPr/>
        </p:nvSpPr>
        <p:spPr>
          <a:xfrm>
            <a:off x="6291072" y="2724912"/>
            <a:ext cx="2487168" cy="566928"/>
          </a:xfrm>
          <a:prstGeom prst="rect">
            <a:avLst/>
          </a:prstGeom>
          <a:noFill/>
          <a:ln/>
        </p:spPr>
        <p:txBody>
          <a:bodyPr wrap="square" rtlCol="0" anchor="ctr"/>
          <a:lstStyle/>
          <a:p>
            <a:pPr marL="0" indent="0">
              <a:buNone/>
            </a:pPr>
            <a:r>
              <a:rPr lang="en-US" sz="1400" dirty="0">
                <a:solidFill>
                  <a:srgbClr val="444444"/>
                </a:solidFill>
                <a:latin typeface="Arial" pitchFamily="34" charset="0"/>
                <a:ea typeface="Arial" pitchFamily="34" charset="-122"/>
                <a:cs typeface="Arial" pitchFamily="34" charset="-120"/>
              </a:rPr>
              <a:t>Toughest disability civil rights challenge right now</a:t>
            </a:r>
            <a:endParaRPr lang="en-US" sz="1400" dirty="0"/>
          </a:p>
        </p:txBody>
      </p:sp>
      <p:sp>
        <p:nvSpPr>
          <p:cNvPr id="16" name="Shape 14"/>
          <p:cNvSpPr/>
          <p:nvPr/>
        </p:nvSpPr>
        <p:spPr>
          <a:xfrm>
            <a:off x="6080760" y="3511296"/>
            <a:ext cx="2807208" cy="1115568"/>
          </a:xfrm>
          <a:prstGeom prst="rect">
            <a:avLst/>
          </a:prstGeom>
          <a:solidFill>
            <a:srgbClr val="FFFFFF"/>
          </a:solidFill>
          <a:ln w="12700">
            <a:solidFill>
              <a:srgbClr val="E2E2E2"/>
            </a:solidFill>
            <a:prstDash val="solid"/>
          </a:ln>
        </p:spPr>
        <p:txBody>
          <a:bodyPr/>
          <a:lstStyle/>
          <a:p>
            <a:endParaRPr lang="en-US"/>
          </a:p>
        </p:txBody>
      </p:sp>
      <p:sp>
        <p:nvSpPr>
          <p:cNvPr id="17" name="Shape 15"/>
          <p:cNvSpPr/>
          <p:nvPr/>
        </p:nvSpPr>
        <p:spPr>
          <a:xfrm>
            <a:off x="6080760" y="3511296"/>
            <a:ext cx="91440" cy="1115568"/>
          </a:xfrm>
          <a:prstGeom prst="rect">
            <a:avLst/>
          </a:prstGeom>
          <a:solidFill>
            <a:srgbClr val="EB509B"/>
          </a:solidFill>
          <a:ln w="12700">
            <a:solidFill>
              <a:srgbClr val="EB509B"/>
            </a:solidFill>
            <a:prstDash val="solid"/>
          </a:ln>
        </p:spPr>
        <p:txBody>
          <a:bodyPr/>
          <a:lstStyle/>
          <a:p>
            <a:endParaRPr lang="en-US"/>
          </a:p>
        </p:txBody>
      </p:sp>
      <p:sp>
        <p:nvSpPr>
          <p:cNvPr id="18" name="Text 16"/>
          <p:cNvSpPr/>
          <p:nvPr/>
        </p:nvSpPr>
        <p:spPr>
          <a:xfrm>
            <a:off x="6291072" y="3602736"/>
            <a:ext cx="2487168" cy="347472"/>
          </a:xfrm>
          <a:prstGeom prst="rect">
            <a:avLst/>
          </a:prstGeom>
          <a:noFill/>
          <a:ln/>
        </p:spPr>
        <p:txBody>
          <a:bodyPr wrap="square" lIns="0" tIns="0" rIns="0" bIns="0" rtlCol="0" anchor="ctr"/>
          <a:lstStyle/>
          <a:p>
            <a:pPr marL="0" indent="0" algn="l">
              <a:buNone/>
            </a:pPr>
            <a:r>
              <a:rPr lang="en-US" sz="1800" b="1" dirty="0">
                <a:solidFill>
                  <a:srgbClr val="000000"/>
                </a:solidFill>
                <a:latin typeface="Arial Black" pitchFamily="34" charset="0"/>
                <a:ea typeface="Arial Black" pitchFamily="34" charset="-122"/>
                <a:cs typeface="Arial Black" pitchFamily="34" charset="-120"/>
              </a:rPr>
              <a:t>KARI</a:t>
            </a:r>
            <a:endParaRPr lang="en-US" sz="1800" dirty="0"/>
          </a:p>
        </p:txBody>
      </p:sp>
      <p:sp>
        <p:nvSpPr>
          <p:cNvPr id="19" name="Text 17"/>
          <p:cNvSpPr/>
          <p:nvPr/>
        </p:nvSpPr>
        <p:spPr>
          <a:xfrm>
            <a:off x="6291072" y="3986784"/>
            <a:ext cx="2487168" cy="566928"/>
          </a:xfrm>
          <a:prstGeom prst="rect">
            <a:avLst/>
          </a:prstGeom>
          <a:noFill/>
          <a:ln/>
        </p:spPr>
        <p:txBody>
          <a:bodyPr wrap="square" rtlCol="0" anchor="ctr"/>
          <a:lstStyle/>
          <a:p>
            <a:pPr marL="0" indent="0">
              <a:buNone/>
            </a:pPr>
            <a:r>
              <a:rPr lang="en-US" sz="1400" dirty="0">
                <a:solidFill>
                  <a:srgbClr val="444444"/>
                </a:solidFill>
                <a:latin typeface="Arial" pitchFamily="34" charset="0"/>
                <a:ea typeface="Arial" pitchFamily="34" charset="-122"/>
                <a:cs typeface="Arial" pitchFamily="34" charset="-120"/>
              </a:rPr>
              <a:t>Toughest inclusion pressures at Move United</a:t>
            </a:r>
            <a:endParaRPr lang="en-US" sz="1400" dirty="0"/>
          </a:p>
        </p:txBody>
      </p:sp>
      <p:sp>
        <p:nvSpPr>
          <p:cNvPr id="20" name="Shape 18"/>
          <p:cNvSpPr/>
          <p:nvPr/>
        </p:nvSpPr>
        <p:spPr>
          <a:xfrm>
            <a:off x="0" y="4818888"/>
            <a:ext cx="9144000" cy="324612"/>
          </a:xfrm>
          <a:prstGeom prst="rect">
            <a:avLst/>
          </a:prstGeom>
          <a:solidFill>
            <a:srgbClr val="000000"/>
          </a:solidFill>
          <a:ln w="12700">
            <a:solidFill>
              <a:srgbClr val="000000"/>
            </a:solidFill>
            <a:prstDash val="solid"/>
          </a:ln>
        </p:spPr>
        <p:txBody>
          <a:bodyPr/>
          <a:lstStyle/>
          <a:p>
            <a:endParaRPr lang="en-US"/>
          </a:p>
        </p:txBody>
      </p:sp>
      <p:sp>
        <p:nvSpPr>
          <p:cNvPr id="21" name="Text 19"/>
          <p:cNvSpPr/>
          <p:nvPr/>
        </p:nvSpPr>
        <p:spPr>
          <a:xfrm>
            <a:off x="320040" y="4818888"/>
            <a:ext cx="8503920" cy="324612"/>
          </a:xfrm>
          <a:prstGeom prst="rect">
            <a:avLst/>
          </a:prstGeom>
          <a:noFill/>
          <a:ln/>
        </p:spPr>
        <p:txBody>
          <a:bodyPr wrap="square" lIns="0" tIns="0" rIns="0" bIns="0" rtlCol="0" anchor="ctr"/>
          <a:lstStyle/>
          <a:p>
            <a:pPr marL="0" indent="0" algn="l">
              <a:buNone/>
            </a:pPr>
            <a:r>
              <a:rPr lang="en-US" sz="1200" dirty="0">
                <a:solidFill>
                  <a:srgbClr val="FFFFFF"/>
                </a:solidFill>
                <a:latin typeface="Arial" pitchFamily="34" charset="0"/>
                <a:ea typeface="Arial" pitchFamily="34" charset="-122"/>
                <a:cs typeface="Arial" pitchFamily="34" charset="-120"/>
              </a:rPr>
              <a:t>EdCon 2026  •  Move United  •  Inclusion in Action  •  April 22, 2026</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9052560" y="0"/>
            <a:ext cx="91440" cy="5143500"/>
          </a:xfrm>
          <a:prstGeom prst="rect">
            <a:avLst/>
          </a:prstGeom>
          <a:solidFill>
            <a:srgbClr val="0069B4"/>
          </a:solidFill>
          <a:ln w="12700">
            <a:solidFill>
              <a:srgbClr val="0069B4"/>
            </a:solidFill>
            <a:prstDash val="solid"/>
          </a:ln>
        </p:spPr>
        <p:txBody>
          <a:bodyPr/>
          <a:lstStyle/>
          <a:p>
            <a:endParaRPr lang="en-US"/>
          </a:p>
        </p:txBody>
      </p:sp>
      <p:sp>
        <p:nvSpPr>
          <p:cNvPr id="3" name="Shape 1"/>
          <p:cNvSpPr/>
          <p:nvPr/>
        </p:nvSpPr>
        <p:spPr>
          <a:xfrm>
            <a:off x="347472" y="320040"/>
            <a:ext cx="4206240" cy="274320"/>
          </a:xfrm>
          <a:prstGeom prst="rect">
            <a:avLst/>
          </a:prstGeom>
          <a:solidFill>
            <a:srgbClr val="0069B4"/>
          </a:solidFill>
          <a:ln w="12700">
            <a:solidFill>
              <a:srgbClr val="0069B4"/>
            </a:solidFill>
            <a:prstDash val="solid"/>
          </a:ln>
        </p:spPr>
        <p:txBody>
          <a:bodyPr/>
          <a:lstStyle/>
          <a:p>
            <a:endParaRPr lang="en-US"/>
          </a:p>
        </p:txBody>
      </p:sp>
      <p:sp>
        <p:nvSpPr>
          <p:cNvPr id="4" name="Text 2"/>
          <p:cNvSpPr/>
          <p:nvPr/>
        </p:nvSpPr>
        <p:spPr>
          <a:xfrm>
            <a:off x="347472" y="320040"/>
            <a:ext cx="4206240" cy="274320"/>
          </a:xfrm>
          <a:prstGeom prst="rect">
            <a:avLst/>
          </a:prstGeom>
          <a:noFill/>
          <a:ln/>
        </p:spPr>
        <p:txBody>
          <a:bodyPr wrap="square" lIns="0" tIns="0" rIns="0" bIns="0" rtlCol="0" anchor="ctr"/>
          <a:lstStyle/>
          <a:p>
            <a:pPr marL="0" indent="0" algn="ctr">
              <a:buNone/>
            </a:pPr>
            <a:r>
              <a:rPr lang="en-US" sz="1150" b="1" kern="0" spc="150" dirty="0">
                <a:solidFill>
                  <a:srgbClr val="FFFFFF"/>
                </a:solidFill>
                <a:latin typeface="Arial" pitchFamily="34" charset="0"/>
                <a:ea typeface="Arial" pitchFamily="34" charset="-122"/>
                <a:cs typeface="Arial" pitchFamily="34" charset="-120"/>
              </a:rPr>
              <a:t>PANEL QUESTION 1  </a:t>
            </a:r>
            <a:endParaRPr lang="en-US" sz="1150" dirty="0"/>
          </a:p>
        </p:txBody>
      </p:sp>
      <p:sp>
        <p:nvSpPr>
          <p:cNvPr id="5" name="Text 3"/>
          <p:cNvSpPr/>
          <p:nvPr/>
        </p:nvSpPr>
        <p:spPr>
          <a:xfrm>
            <a:off x="347472" y="768096"/>
            <a:ext cx="8366760" cy="2788920"/>
          </a:xfrm>
          <a:prstGeom prst="rect">
            <a:avLst/>
          </a:prstGeom>
          <a:noFill/>
          <a:ln/>
        </p:spPr>
        <p:txBody>
          <a:bodyPr wrap="square" lIns="0" tIns="0" rIns="0" bIns="0" rtlCol="0" anchor="ctr"/>
          <a:lstStyle/>
          <a:p>
            <a:pPr marL="0" indent="0" algn="l">
              <a:buNone/>
            </a:pPr>
            <a:r>
              <a:rPr lang="en-US" sz="2800" b="1" dirty="0">
                <a:latin typeface="Arial Black" pitchFamily="34" charset="0"/>
                <a:ea typeface="Arial Black" pitchFamily="34" charset="-122"/>
                <a:cs typeface="Arial Black" pitchFamily="34" charset="-120"/>
              </a:rPr>
              <a:t>We keep hearing about executive orders and shifting federal policy. Which of these actually create legal obligations for nonprofits like ours — and which are pressure without governing authority?</a:t>
            </a:r>
            <a:endParaRPr lang="en-US" sz="2800" dirty="0"/>
          </a:p>
        </p:txBody>
      </p:sp>
      <p:sp>
        <p:nvSpPr>
          <p:cNvPr id="6" name="Shape 4"/>
          <p:cNvSpPr/>
          <p:nvPr/>
        </p:nvSpPr>
        <p:spPr>
          <a:xfrm>
            <a:off x="347472" y="3703320"/>
            <a:ext cx="2743200" cy="868680"/>
          </a:xfrm>
          <a:prstGeom prst="rect">
            <a:avLst/>
          </a:prstGeom>
          <a:solidFill>
            <a:srgbClr val="151515"/>
          </a:solidFill>
          <a:ln w="12700">
            <a:solidFill>
              <a:srgbClr val="383838"/>
            </a:solidFill>
            <a:prstDash val="solid"/>
          </a:ln>
        </p:spPr>
        <p:txBody>
          <a:bodyPr/>
          <a:lstStyle/>
          <a:p>
            <a:endParaRPr lang="en-US"/>
          </a:p>
        </p:txBody>
      </p:sp>
      <p:sp>
        <p:nvSpPr>
          <p:cNvPr id="7" name="Shape 5"/>
          <p:cNvSpPr/>
          <p:nvPr/>
        </p:nvSpPr>
        <p:spPr>
          <a:xfrm>
            <a:off x="347472" y="3703320"/>
            <a:ext cx="91440" cy="868680"/>
          </a:xfrm>
          <a:prstGeom prst="rect">
            <a:avLst/>
          </a:prstGeom>
          <a:solidFill>
            <a:srgbClr val="00AAE6"/>
          </a:solidFill>
          <a:ln w="12700">
            <a:solidFill>
              <a:srgbClr val="00AAE6"/>
            </a:solidFill>
            <a:prstDash val="solid"/>
          </a:ln>
        </p:spPr>
        <p:txBody>
          <a:bodyPr/>
          <a:lstStyle/>
          <a:p>
            <a:endParaRPr lang="en-US"/>
          </a:p>
        </p:txBody>
      </p:sp>
      <p:sp>
        <p:nvSpPr>
          <p:cNvPr id="8" name="Text 6"/>
          <p:cNvSpPr/>
          <p:nvPr/>
        </p:nvSpPr>
        <p:spPr>
          <a:xfrm>
            <a:off x="548640" y="3749040"/>
            <a:ext cx="2432304" cy="320040"/>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KURT</a:t>
            </a:r>
            <a:endParaRPr lang="en-US" sz="1400" dirty="0"/>
          </a:p>
        </p:txBody>
      </p:sp>
      <p:sp>
        <p:nvSpPr>
          <p:cNvPr id="9" name="Text 7"/>
          <p:cNvSpPr/>
          <p:nvPr/>
        </p:nvSpPr>
        <p:spPr>
          <a:xfrm>
            <a:off x="548640" y="4078224"/>
            <a:ext cx="2432304" cy="438912"/>
          </a:xfrm>
          <a:prstGeom prst="rect">
            <a:avLst/>
          </a:prstGeom>
          <a:noFill/>
          <a:ln/>
        </p:spPr>
        <p:txBody>
          <a:bodyPr wrap="square" rtlCol="0" anchor="ctr"/>
          <a:lstStyle/>
          <a:p>
            <a:pPr marL="0" indent="0">
              <a:buNone/>
            </a:pPr>
            <a:r>
              <a:rPr lang="en-US" sz="1200" dirty="0">
                <a:solidFill>
                  <a:srgbClr val="AAAAAA"/>
                </a:solidFill>
                <a:latin typeface="Arial" pitchFamily="34" charset="0"/>
                <a:ea typeface="Arial" pitchFamily="34" charset="-122"/>
                <a:cs typeface="Arial" pitchFamily="34" charset="-120"/>
              </a:rPr>
              <a:t>Lead — distinguish actual law from informal pressure</a:t>
            </a:r>
            <a:endParaRPr lang="en-US" sz="1200" dirty="0"/>
          </a:p>
        </p:txBody>
      </p:sp>
      <p:sp>
        <p:nvSpPr>
          <p:cNvPr id="10" name="Shape 8"/>
          <p:cNvSpPr/>
          <p:nvPr/>
        </p:nvSpPr>
        <p:spPr>
          <a:xfrm>
            <a:off x="3255264" y="3703320"/>
            <a:ext cx="2743200" cy="868680"/>
          </a:xfrm>
          <a:prstGeom prst="rect">
            <a:avLst/>
          </a:prstGeom>
          <a:solidFill>
            <a:srgbClr val="151515"/>
          </a:solidFill>
          <a:ln w="12700">
            <a:solidFill>
              <a:srgbClr val="383838"/>
            </a:solidFill>
            <a:prstDash val="solid"/>
          </a:ln>
        </p:spPr>
        <p:txBody>
          <a:bodyPr/>
          <a:lstStyle/>
          <a:p>
            <a:endParaRPr lang="en-US"/>
          </a:p>
        </p:txBody>
      </p:sp>
      <p:sp>
        <p:nvSpPr>
          <p:cNvPr id="11" name="Shape 9"/>
          <p:cNvSpPr/>
          <p:nvPr/>
        </p:nvSpPr>
        <p:spPr>
          <a:xfrm>
            <a:off x="3255264" y="3703320"/>
            <a:ext cx="91440" cy="868680"/>
          </a:xfrm>
          <a:prstGeom prst="rect">
            <a:avLst/>
          </a:prstGeom>
          <a:solidFill>
            <a:srgbClr val="0069B4"/>
          </a:solidFill>
          <a:ln w="12700">
            <a:solidFill>
              <a:srgbClr val="0069B4"/>
            </a:solidFill>
            <a:prstDash val="solid"/>
          </a:ln>
        </p:spPr>
        <p:txBody>
          <a:bodyPr/>
          <a:lstStyle/>
          <a:p>
            <a:endParaRPr lang="en-US"/>
          </a:p>
        </p:txBody>
      </p:sp>
      <p:sp>
        <p:nvSpPr>
          <p:cNvPr id="12" name="Text 10"/>
          <p:cNvSpPr/>
          <p:nvPr/>
        </p:nvSpPr>
        <p:spPr>
          <a:xfrm>
            <a:off x="3456432" y="3749040"/>
            <a:ext cx="2432304" cy="320040"/>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KARI</a:t>
            </a:r>
            <a:endParaRPr lang="en-US" sz="1400" dirty="0"/>
          </a:p>
        </p:txBody>
      </p:sp>
      <p:sp>
        <p:nvSpPr>
          <p:cNvPr id="13" name="Text 11"/>
          <p:cNvSpPr/>
          <p:nvPr/>
        </p:nvSpPr>
        <p:spPr>
          <a:xfrm>
            <a:off x="3456432" y="4078224"/>
            <a:ext cx="2432304" cy="438912"/>
          </a:xfrm>
          <a:prstGeom prst="rect">
            <a:avLst/>
          </a:prstGeom>
          <a:noFill/>
          <a:ln/>
        </p:spPr>
        <p:txBody>
          <a:bodyPr wrap="square" rtlCol="0" anchor="ctr"/>
          <a:lstStyle/>
          <a:p>
            <a:pPr marL="0" indent="0">
              <a:buNone/>
            </a:pPr>
            <a:r>
              <a:rPr lang="en-US" sz="1200" dirty="0">
                <a:solidFill>
                  <a:srgbClr val="AAAAAA"/>
                </a:solidFill>
                <a:latin typeface="Arial" pitchFamily="34" charset="0"/>
                <a:ea typeface="Arial" pitchFamily="34" charset="-122"/>
                <a:cs typeface="Arial" pitchFamily="34" charset="-120"/>
              </a:rPr>
              <a:t>HR and nonprofit compliance lens</a:t>
            </a:r>
            <a:endParaRPr lang="en-US" sz="1200" dirty="0"/>
          </a:p>
        </p:txBody>
      </p:sp>
      <p:sp>
        <p:nvSpPr>
          <p:cNvPr id="14" name="Shape 12"/>
          <p:cNvSpPr/>
          <p:nvPr/>
        </p:nvSpPr>
        <p:spPr>
          <a:xfrm>
            <a:off x="6163056" y="3703320"/>
            <a:ext cx="2743200" cy="868680"/>
          </a:xfrm>
          <a:prstGeom prst="rect">
            <a:avLst/>
          </a:prstGeom>
          <a:solidFill>
            <a:srgbClr val="151515"/>
          </a:solidFill>
          <a:ln w="12700">
            <a:solidFill>
              <a:srgbClr val="383838"/>
            </a:solidFill>
            <a:prstDash val="solid"/>
          </a:ln>
        </p:spPr>
        <p:txBody>
          <a:bodyPr/>
          <a:lstStyle/>
          <a:p>
            <a:endParaRPr lang="en-US"/>
          </a:p>
        </p:txBody>
      </p:sp>
      <p:sp>
        <p:nvSpPr>
          <p:cNvPr id="15" name="Shape 13"/>
          <p:cNvSpPr/>
          <p:nvPr/>
        </p:nvSpPr>
        <p:spPr>
          <a:xfrm>
            <a:off x="6163056" y="3703320"/>
            <a:ext cx="91440" cy="868680"/>
          </a:xfrm>
          <a:prstGeom prst="rect">
            <a:avLst/>
          </a:prstGeom>
          <a:solidFill>
            <a:srgbClr val="EB509B"/>
          </a:solidFill>
          <a:ln w="12700">
            <a:solidFill>
              <a:srgbClr val="EB509B"/>
            </a:solidFill>
            <a:prstDash val="solid"/>
          </a:ln>
        </p:spPr>
        <p:txBody>
          <a:bodyPr/>
          <a:lstStyle/>
          <a:p>
            <a:endParaRPr lang="en-US"/>
          </a:p>
        </p:txBody>
      </p:sp>
      <p:sp>
        <p:nvSpPr>
          <p:cNvPr id="16" name="Text 14"/>
          <p:cNvSpPr/>
          <p:nvPr/>
        </p:nvSpPr>
        <p:spPr>
          <a:xfrm>
            <a:off x="6364224" y="3749040"/>
            <a:ext cx="2432304" cy="320040"/>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CRAIG</a:t>
            </a:r>
            <a:endParaRPr lang="en-US" sz="1400" dirty="0"/>
          </a:p>
        </p:txBody>
      </p:sp>
      <p:sp>
        <p:nvSpPr>
          <p:cNvPr id="17" name="Text 15"/>
          <p:cNvSpPr/>
          <p:nvPr/>
        </p:nvSpPr>
        <p:spPr>
          <a:xfrm>
            <a:off x="6364224" y="4078224"/>
            <a:ext cx="2432304" cy="438912"/>
          </a:xfrm>
          <a:prstGeom prst="rect">
            <a:avLst/>
          </a:prstGeom>
          <a:noFill/>
          <a:ln/>
        </p:spPr>
        <p:txBody>
          <a:bodyPr wrap="square" rtlCol="0" anchor="ctr"/>
          <a:lstStyle/>
          <a:p>
            <a:pPr marL="0" indent="0">
              <a:buNone/>
            </a:pPr>
            <a:r>
              <a:rPr lang="en-US" sz="1200" dirty="0">
                <a:solidFill>
                  <a:srgbClr val="AAAAAA"/>
                </a:solidFill>
                <a:latin typeface="Arial" pitchFamily="34" charset="0"/>
                <a:ea typeface="Arial" pitchFamily="34" charset="-122"/>
                <a:cs typeface="Arial" pitchFamily="34" charset="-120"/>
              </a:rPr>
              <a:t>Disability civil rights framing</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9052560" y="0"/>
            <a:ext cx="91440" cy="5143500"/>
          </a:xfrm>
          <a:prstGeom prst="rect">
            <a:avLst/>
          </a:prstGeom>
          <a:solidFill>
            <a:srgbClr val="C3191E"/>
          </a:solidFill>
          <a:ln w="12700">
            <a:solidFill>
              <a:srgbClr val="C3191E"/>
            </a:solidFill>
            <a:prstDash val="solid"/>
          </a:ln>
        </p:spPr>
        <p:txBody>
          <a:bodyPr/>
          <a:lstStyle/>
          <a:p>
            <a:endParaRPr lang="en-US"/>
          </a:p>
        </p:txBody>
      </p:sp>
      <p:sp>
        <p:nvSpPr>
          <p:cNvPr id="3" name="Shape 1"/>
          <p:cNvSpPr/>
          <p:nvPr/>
        </p:nvSpPr>
        <p:spPr>
          <a:xfrm>
            <a:off x="347472" y="320040"/>
            <a:ext cx="4206240" cy="274320"/>
          </a:xfrm>
          <a:prstGeom prst="rect">
            <a:avLst/>
          </a:prstGeom>
          <a:solidFill>
            <a:srgbClr val="C3191E"/>
          </a:solidFill>
          <a:ln w="12700">
            <a:solidFill>
              <a:srgbClr val="C3191E"/>
            </a:solidFill>
            <a:prstDash val="solid"/>
          </a:ln>
        </p:spPr>
        <p:txBody>
          <a:bodyPr/>
          <a:lstStyle/>
          <a:p>
            <a:endParaRPr lang="en-US"/>
          </a:p>
        </p:txBody>
      </p:sp>
      <p:sp>
        <p:nvSpPr>
          <p:cNvPr id="4" name="Text 2"/>
          <p:cNvSpPr/>
          <p:nvPr/>
        </p:nvSpPr>
        <p:spPr>
          <a:xfrm>
            <a:off x="347472" y="320040"/>
            <a:ext cx="4206240" cy="274320"/>
          </a:xfrm>
          <a:prstGeom prst="rect">
            <a:avLst/>
          </a:prstGeom>
          <a:noFill/>
          <a:ln/>
        </p:spPr>
        <p:txBody>
          <a:bodyPr wrap="square" lIns="0" tIns="0" rIns="0" bIns="0" rtlCol="0" anchor="ctr"/>
          <a:lstStyle/>
          <a:p>
            <a:pPr marL="0" indent="0" algn="ctr">
              <a:buNone/>
            </a:pPr>
            <a:r>
              <a:rPr lang="en-US" sz="1150" b="1" kern="0" spc="150" dirty="0">
                <a:solidFill>
                  <a:srgbClr val="FFFFFF"/>
                </a:solidFill>
                <a:latin typeface="Arial" pitchFamily="34" charset="0"/>
                <a:ea typeface="Arial" pitchFamily="34" charset="-122"/>
                <a:cs typeface="Arial" pitchFamily="34" charset="-120"/>
              </a:rPr>
              <a:t>PANEL QUESTION 2  </a:t>
            </a:r>
            <a:endParaRPr lang="en-US" sz="1150" dirty="0"/>
          </a:p>
        </p:txBody>
      </p:sp>
      <p:sp>
        <p:nvSpPr>
          <p:cNvPr id="5" name="Text 3"/>
          <p:cNvSpPr/>
          <p:nvPr/>
        </p:nvSpPr>
        <p:spPr>
          <a:xfrm>
            <a:off x="347472" y="768096"/>
            <a:ext cx="8366760" cy="2788920"/>
          </a:xfrm>
          <a:prstGeom prst="rect">
            <a:avLst/>
          </a:prstGeom>
          <a:noFill/>
          <a:ln/>
        </p:spPr>
        <p:txBody>
          <a:bodyPr wrap="square" lIns="0" tIns="0" rIns="0" bIns="0" rtlCol="0" anchor="ctr"/>
          <a:lstStyle/>
          <a:p>
            <a:pPr marL="0" indent="0" algn="l">
              <a:buNone/>
            </a:pPr>
            <a:r>
              <a:rPr lang="en-US" sz="2800" b="1" dirty="0">
                <a:latin typeface="Arial Black" pitchFamily="34" charset="0"/>
                <a:ea typeface="Arial Black" pitchFamily="34" charset="-122"/>
                <a:cs typeface="Arial Black" pitchFamily="34" charset="-120"/>
              </a:rPr>
              <a:t>You've navigated situations where a governing body above you moved against inclusion — the NHL banning Pride gear is one example. When the power structure moves against you, what's actually in your toolkit?</a:t>
            </a:r>
            <a:endParaRPr lang="en-US" sz="2800" dirty="0"/>
          </a:p>
        </p:txBody>
      </p:sp>
      <p:sp>
        <p:nvSpPr>
          <p:cNvPr id="6" name="Shape 4"/>
          <p:cNvSpPr/>
          <p:nvPr/>
        </p:nvSpPr>
        <p:spPr>
          <a:xfrm>
            <a:off x="347472" y="3703320"/>
            <a:ext cx="2743200" cy="868680"/>
          </a:xfrm>
          <a:prstGeom prst="rect">
            <a:avLst/>
          </a:prstGeom>
          <a:solidFill>
            <a:srgbClr val="151515"/>
          </a:solidFill>
          <a:ln w="12700">
            <a:solidFill>
              <a:srgbClr val="383838"/>
            </a:solidFill>
            <a:prstDash val="solid"/>
          </a:ln>
        </p:spPr>
        <p:txBody>
          <a:bodyPr/>
          <a:lstStyle/>
          <a:p>
            <a:endParaRPr lang="en-US"/>
          </a:p>
        </p:txBody>
      </p:sp>
      <p:sp>
        <p:nvSpPr>
          <p:cNvPr id="7" name="Shape 5"/>
          <p:cNvSpPr/>
          <p:nvPr/>
        </p:nvSpPr>
        <p:spPr>
          <a:xfrm>
            <a:off x="347472" y="3703320"/>
            <a:ext cx="91440" cy="868680"/>
          </a:xfrm>
          <a:prstGeom prst="rect">
            <a:avLst/>
          </a:prstGeom>
          <a:solidFill>
            <a:srgbClr val="00AAE6"/>
          </a:solidFill>
          <a:ln w="12700">
            <a:solidFill>
              <a:srgbClr val="00AAE6"/>
            </a:solidFill>
            <a:prstDash val="solid"/>
          </a:ln>
        </p:spPr>
        <p:txBody>
          <a:bodyPr/>
          <a:lstStyle/>
          <a:p>
            <a:endParaRPr lang="en-US"/>
          </a:p>
        </p:txBody>
      </p:sp>
      <p:sp>
        <p:nvSpPr>
          <p:cNvPr id="8" name="Text 6"/>
          <p:cNvSpPr/>
          <p:nvPr/>
        </p:nvSpPr>
        <p:spPr>
          <a:xfrm>
            <a:off x="548640" y="3749040"/>
            <a:ext cx="2432304" cy="320040"/>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KURT</a:t>
            </a:r>
            <a:endParaRPr lang="en-US" sz="1400" dirty="0"/>
          </a:p>
        </p:txBody>
      </p:sp>
      <p:sp>
        <p:nvSpPr>
          <p:cNvPr id="9" name="Text 7"/>
          <p:cNvSpPr/>
          <p:nvPr/>
        </p:nvSpPr>
        <p:spPr>
          <a:xfrm>
            <a:off x="548640" y="4078224"/>
            <a:ext cx="2432304" cy="438912"/>
          </a:xfrm>
          <a:prstGeom prst="rect">
            <a:avLst/>
          </a:prstGeom>
          <a:noFill/>
          <a:ln/>
        </p:spPr>
        <p:txBody>
          <a:bodyPr wrap="square" rtlCol="0" anchor="ctr"/>
          <a:lstStyle/>
          <a:p>
            <a:pPr marL="0" indent="0">
              <a:buNone/>
            </a:pPr>
            <a:r>
              <a:rPr lang="en-US" sz="1200" dirty="0">
                <a:solidFill>
                  <a:srgbClr val="AAAAAA"/>
                </a:solidFill>
                <a:latin typeface="Arial" pitchFamily="34" charset="0"/>
                <a:ea typeface="Arial" pitchFamily="34" charset="-122"/>
                <a:cs typeface="Arial" pitchFamily="34" charset="-120"/>
              </a:rPr>
              <a:t>Leads — USA Rugby, You Can Play, NHL reversal</a:t>
            </a:r>
            <a:endParaRPr lang="en-US" sz="1200" dirty="0"/>
          </a:p>
        </p:txBody>
      </p:sp>
      <p:sp>
        <p:nvSpPr>
          <p:cNvPr id="10" name="Shape 8"/>
          <p:cNvSpPr/>
          <p:nvPr/>
        </p:nvSpPr>
        <p:spPr>
          <a:xfrm>
            <a:off x="3255264" y="3703320"/>
            <a:ext cx="2743200" cy="868680"/>
          </a:xfrm>
          <a:prstGeom prst="rect">
            <a:avLst/>
          </a:prstGeom>
          <a:solidFill>
            <a:srgbClr val="151515"/>
          </a:solidFill>
          <a:ln w="12700">
            <a:solidFill>
              <a:srgbClr val="383838"/>
            </a:solidFill>
            <a:prstDash val="solid"/>
          </a:ln>
        </p:spPr>
        <p:txBody>
          <a:bodyPr/>
          <a:lstStyle/>
          <a:p>
            <a:endParaRPr lang="en-US"/>
          </a:p>
        </p:txBody>
      </p:sp>
      <p:sp>
        <p:nvSpPr>
          <p:cNvPr id="11" name="Shape 9"/>
          <p:cNvSpPr/>
          <p:nvPr/>
        </p:nvSpPr>
        <p:spPr>
          <a:xfrm>
            <a:off x="3255264" y="3703320"/>
            <a:ext cx="91440" cy="868680"/>
          </a:xfrm>
          <a:prstGeom prst="rect">
            <a:avLst/>
          </a:prstGeom>
          <a:solidFill>
            <a:srgbClr val="0069B4"/>
          </a:solidFill>
          <a:ln w="12700">
            <a:solidFill>
              <a:srgbClr val="0069B4"/>
            </a:solidFill>
            <a:prstDash val="solid"/>
          </a:ln>
        </p:spPr>
        <p:txBody>
          <a:bodyPr/>
          <a:lstStyle/>
          <a:p>
            <a:endParaRPr lang="en-US"/>
          </a:p>
        </p:txBody>
      </p:sp>
      <p:sp>
        <p:nvSpPr>
          <p:cNvPr id="12" name="Text 10"/>
          <p:cNvSpPr/>
          <p:nvPr/>
        </p:nvSpPr>
        <p:spPr>
          <a:xfrm>
            <a:off x="3456432" y="3749040"/>
            <a:ext cx="2432304" cy="320040"/>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CRAIG</a:t>
            </a:r>
            <a:endParaRPr lang="en-US" sz="1400" dirty="0"/>
          </a:p>
        </p:txBody>
      </p:sp>
      <p:sp>
        <p:nvSpPr>
          <p:cNvPr id="13" name="Text 11"/>
          <p:cNvSpPr/>
          <p:nvPr/>
        </p:nvSpPr>
        <p:spPr>
          <a:xfrm>
            <a:off x="3456432" y="4078224"/>
            <a:ext cx="2432304" cy="438912"/>
          </a:xfrm>
          <a:prstGeom prst="rect">
            <a:avLst/>
          </a:prstGeom>
          <a:noFill/>
          <a:ln/>
        </p:spPr>
        <p:txBody>
          <a:bodyPr wrap="square" rtlCol="0" anchor="ctr"/>
          <a:lstStyle/>
          <a:p>
            <a:pPr marL="0" indent="0">
              <a:buNone/>
            </a:pPr>
            <a:r>
              <a:rPr lang="en-US" sz="1200" dirty="0">
                <a:solidFill>
                  <a:srgbClr val="AAAAAA"/>
                </a:solidFill>
                <a:latin typeface="Arial" pitchFamily="34" charset="0"/>
                <a:ea typeface="Arial" pitchFamily="34" charset="-122"/>
                <a:cs typeface="Arial" pitchFamily="34" charset="-120"/>
              </a:rPr>
              <a:t>Systemic advocacy and disability rights lens</a:t>
            </a:r>
            <a:endParaRPr lang="en-US" sz="1200" dirty="0"/>
          </a:p>
        </p:txBody>
      </p:sp>
      <p:sp>
        <p:nvSpPr>
          <p:cNvPr id="14" name="Shape 12"/>
          <p:cNvSpPr/>
          <p:nvPr/>
        </p:nvSpPr>
        <p:spPr>
          <a:xfrm>
            <a:off x="6163056" y="3703320"/>
            <a:ext cx="2743200" cy="868680"/>
          </a:xfrm>
          <a:prstGeom prst="rect">
            <a:avLst/>
          </a:prstGeom>
          <a:solidFill>
            <a:srgbClr val="151515"/>
          </a:solidFill>
          <a:ln w="12700">
            <a:solidFill>
              <a:srgbClr val="383838"/>
            </a:solidFill>
            <a:prstDash val="solid"/>
          </a:ln>
        </p:spPr>
        <p:txBody>
          <a:bodyPr/>
          <a:lstStyle/>
          <a:p>
            <a:endParaRPr lang="en-US"/>
          </a:p>
        </p:txBody>
      </p:sp>
      <p:sp>
        <p:nvSpPr>
          <p:cNvPr id="15" name="Shape 13"/>
          <p:cNvSpPr/>
          <p:nvPr/>
        </p:nvSpPr>
        <p:spPr>
          <a:xfrm>
            <a:off x="6163056" y="3703320"/>
            <a:ext cx="91440" cy="868680"/>
          </a:xfrm>
          <a:prstGeom prst="rect">
            <a:avLst/>
          </a:prstGeom>
          <a:solidFill>
            <a:srgbClr val="EB509B"/>
          </a:solidFill>
          <a:ln w="12700">
            <a:solidFill>
              <a:srgbClr val="EB509B"/>
            </a:solidFill>
            <a:prstDash val="solid"/>
          </a:ln>
        </p:spPr>
        <p:txBody>
          <a:bodyPr/>
          <a:lstStyle/>
          <a:p>
            <a:endParaRPr lang="en-US"/>
          </a:p>
        </p:txBody>
      </p:sp>
      <p:sp>
        <p:nvSpPr>
          <p:cNvPr id="16" name="Text 14"/>
          <p:cNvSpPr/>
          <p:nvPr/>
        </p:nvSpPr>
        <p:spPr>
          <a:xfrm>
            <a:off x="6364224" y="3749040"/>
            <a:ext cx="2432304" cy="320040"/>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KARI</a:t>
            </a:r>
            <a:endParaRPr lang="en-US" sz="1400" dirty="0"/>
          </a:p>
        </p:txBody>
      </p:sp>
      <p:sp>
        <p:nvSpPr>
          <p:cNvPr id="17" name="Text 15"/>
          <p:cNvSpPr/>
          <p:nvPr/>
        </p:nvSpPr>
        <p:spPr>
          <a:xfrm>
            <a:off x="6364224" y="4078224"/>
            <a:ext cx="2432304" cy="438912"/>
          </a:xfrm>
          <a:prstGeom prst="rect">
            <a:avLst/>
          </a:prstGeom>
          <a:noFill/>
          <a:ln/>
        </p:spPr>
        <p:txBody>
          <a:bodyPr wrap="square" rtlCol="0" anchor="ctr"/>
          <a:lstStyle/>
          <a:p>
            <a:pPr marL="0" indent="0">
              <a:buNone/>
            </a:pPr>
            <a:r>
              <a:rPr lang="en-US" sz="1200" dirty="0">
                <a:solidFill>
                  <a:srgbClr val="AAAAAA"/>
                </a:solidFill>
                <a:latin typeface="Arial" pitchFamily="34" charset="0"/>
                <a:ea typeface="Arial" pitchFamily="34" charset="-122"/>
                <a:cs typeface="Arial" pitchFamily="34" charset="-120"/>
              </a:rPr>
              <a:t>HR and organizational decision-making</a:t>
            </a:r>
            <a:endParaRPr lang="en-US" sz="1200" dirty="0"/>
          </a:p>
        </p:txBody>
      </p:sp>
      <p:sp>
        <p:nvSpPr>
          <p:cNvPr id="18" name="Text 16"/>
          <p:cNvSpPr/>
          <p:nvPr/>
        </p:nvSpPr>
        <p:spPr>
          <a:xfrm>
            <a:off x="347472" y="4700016"/>
            <a:ext cx="8412480" cy="219456"/>
          </a:xfrm>
          <a:prstGeom prst="rect">
            <a:avLst/>
          </a:prstGeom>
          <a:noFill/>
          <a:ln/>
        </p:spPr>
        <p:txBody>
          <a:bodyPr wrap="square" lIns="0" tIns="0" rIns="0" bIns="0" rtlCol="0" anchor="ctr"/>
          <a:lstStyle/>
          <a:p>
            <a:pPr marL="0" indent="0">
              <a:buNone/>
            </a:pP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0E2C4A14FF4C4F8830F3BEA23013F6" ma:contentTypeVersion="22" ma:contentTypeDescription="Create a new document." ma:contentTypeScope="" ma:versionID="3660aec5cca00ce0a34869fce241f746">
  <xsd:schema xmlns:xsd="http://www.w3.org/2001/XMLSchema" xmlns:xs="http://www.w3.org/2001/XMLSchema" xmlns:p="http://schemas.microsoft.com/office/2006/metadata/properties" xmlns:ns2="88f34f18-a2aa-4b0c-9397-b62cb7a761ba" xmlns:ns3="f2b4a962-ed24-4c42-b506-cae1dee34eda" targetNamespace="http://schemas.microsoft.com/office/2006/metadata/properties" ma:root="true" ma:fieldsID="976aaf6636143cf464a54248837b049e" ns2:_="" ns3:_="">
    <xsd:import namespace="88f34f18-a2aa-4b0c-9397-b62cb7a761ba"/>
    <xsd:import namespace="f2b4a962-ed24-4c42-b506-cae1dee34ed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lcf76f155ced4ddcb4097134ff3c332f" minOccurs="0"/>
                <xsd:element ref="ns3:TaxCatchAll" minOccurs="0"/>
                <xsd:element ref="ns2:Completed" minOccurs="0"/>
                <xsd:element ref="ns2:_Flow_SignoffStatus" minOccurs="0"/>
                <xsd:element ref="ns2:MediaServiceObjectDetectorVersions" minOccurs="0"/>
                <xsd:element ref="ns2:MediaServiceSearchProperties" minOccurs="0"/>
                <xsd:element ref="ns2:MediaServiceBillingMetadata" minOccurs="0"/>
                <xsd:element ref="ns2:PReview"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f34f18-a2aa-4b0c-9397-b62cb7a76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9946f86-65f7-4c05-b789-67693c82a4f4" ma:termSetId="09814cd3-568e-fe90-9814-8d621ff8fb84" ma:anchorId="fba54fb3-c3e1-fe81-a776-ca4b69148c4d" ma:open="true" ma:isKeyword="false">
      <xsd:complexType>
        <xsd:sequence>
          <xsd:element ref="pc:Terms" minOccurs="0" maxOccurs="1"/>
        </xsd:sequence>
      </xsd:complexType>
    </xsd:element>
    <xsd:element name="Completed" ma:index="24" nillable="true" ma:displayName="Completed " ma:format="Dropdown" ma:internalName="Completed">
      <xsd:simpleType>
        <xsd:restriction base="dms:Text">
          <xsd:maxLength value="255"/>
        </xsd:restriction>
      </xsd:simpleType>
    </xsd:element>
    <xsd:element name="_Flow_SignoffStatus" ma:index="25" nillable="true" ma:displayName="Sign-off status" ma:internalName="Sign_x002d_off_x0020_status">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element name="PReview" ma:index="29" nillable="true" ma:displayName="PReview" ma:format="Thumbnail" ma:internalName="PReview">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2b4a962-ed24-4c42-b506-cae1dee34eda"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6e9e3ba-9742-494a-ab05-7c7257d391f4}" ma:internalName="TaxCatchAll" ma:showField="CatchAllData" ma:web="f2b4a962-ed24-4c42-b506-cae1dee34e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88f34f18-a2aa-4b0c-9397-b62cb7a761ba" xsi:nil="true"/>
    <lcf76f155ced4ddcb4097134ff3c332f xmlns="88f34f18-a2aa-4b0c-9397-b62cb7a761ba">
      <Terms xmlns="http://schemas.microsoft.com/office/infopath/2007/PartnerControls"/>
    </lcf76f155ced4ddcb4097134ff3c332f>
    <Completed xmlns="88f34f18-a2aa-4b0c-9397-b62cb7a761ba" xsi:nil="true"/>
    <TaxCatchAll xmlns="f2b4a962-ed24-4c42-b506-cae1dee34eda"/>
    <PReview xmlns="88f34f18-a2aa-4b0c-9397-b62cb7a761ba" xsi:nil="true"/>
  </documentManagement>
</p:properties>
</file>

<file path=customXml/itemProps1.xml><?xml version="1.0" encoding="utf-8"?>
<ds:datastoreItem xmlns:ds="http://schemas.openxmlformats.org/officeDocument/2006/customXml" ds:itemID="{3F95EFA4-C72B-40E6-A505-440D2B7AD6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f34f18-a2aa-4b0c-9397-b62cb7a761ba"/>
    <ds:schemaRef ds:uri="f2b4a962-ed24-4c42-b506-cae1dee34e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5CD4634-07C2-4693-B17B-990B3C84BAA7}">
  <ds:schemaRefs>
    <ds:schemaRef ds:uri="http://schemas.microsoft.com/sharepoint/v3/contenttype/forms"/>
  </ds:schemaRefs>
</ds:datastoreItem>
</file>

<file path=customXml/itemProps3.xml><?xml version="1.0" encoding="utf-8"?>
<ds:datastoreItem xmlns:ds="http://schemas.openxmlformats.org/officeDocument/2006/customXml" ds:itemID="{3B4221F3-DDD7-420F-85B8-6A711DF5F7B5}">
  <ds:schemaRefs>
    <ds:schemaRef ds:uri="http://purl.org/dc/dcmitype/"/>
    <ds:schemaRef ds:uri="http://schemas.microsoft.com/office/2006/documentManagement/types"/>
    <ds:schemaRef ds:uri="88f34f18-a2aa-4b0c-9397-b62cb7a761ba"/>
    <ds:schemaRef ds:uri="http://schemas.microsoft.com/office/infopath/2007/PartnerControls"/>
    <ds:schemaRef ds:uri="http://www.w3.org/XML/1998/namespace"/>
    <ds:schemaRef ds:uri="http://purl.org/dc/terms/"/>
    <ds:schemaRef ds:uri="http://purl.org/dc/elements/1.1/"/>
    <ds:schemaRef ds:uri="f2b4a962-ed24-4c42-b506-cae1dee34eda"/>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100</TotalTime>
  <Words>2412</Words>
  <Application>Microsoft Office PowerPoint</Application>
  <PresentationFormat>On-screen Show (16:9)</PresentationFormat>
  <Paragraphs>215</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Arial Black</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Inclusion in Action: Leading with Integrity in a Shifting Landscape</dc:title>
  <dc:subject>PptxGenJS Presentation</dc:subject>
  <dc:creator>PptxGenJS</dc:creator>
  <cp:lastModifiedBy>Kari Miller Ortiz</cp:lastModifiedBy>
  <cp:revision>2</cp:revision>
  <dcterms:created xsi:type="dcterms:W3CDTF">2026-04-12T02:16:12Z</dcterms:created>
  <dcterms:modified xsi:type="dcterms:W3CDTF">2026-04-21T14:30:18Z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0x010100070E2C4A14FF4C4F8830F3BEA23013F6</vt:lpwstr>
  </property>
</Properties>
</file>