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  <p:sldId id="283" r:id="rId28"/>
    <p:sldId id="284" r:id="rId29"/>
    <p:sldId id="285" r:id="rId30"/>
    <p:sldId id="286" r:id="rId31"/>
    <p:sldId id="287" r:id="rId32"/>
  </p:sldIdLst>
  <p:sldSz cx="24384000" cy="13716000"/>
  <p:notesSz cx="6858000" cy="9144000"/>
  <p:embeddedFontLst>
    <p:embeddedFont>
      <p:font typeface="Franklin Gothic" panose="020B0603020102020204" pitchFamily="34" charset="0"/>
      <p:regular r:id="rId34"/>
      <p:bold r:id="rId35"/>
      <p:italic r:id="rId36"/>
      <p:boldItalic r:id="rId37"/>
    </p:embeddedFont>
    <p:embeddedFont>
      <p:font typeface="Helvetica Neue" panose="02000503000000020004" pitchFamily="2" charset="0"/>
      <p:regular r:id="rId38"/>
      <p:bold r:id="rId39"/>
      <p:italic r:id="rId40"/>
      <p:boldItalic r:id="rId41"/>
    </p:embeddedFont>
    <p:embeddedFont>
      <p:font typeface="Libre Franklin" pitchFamily="2" charset="77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gtEVyTVXghMjXlLL4CQlRrqrIJ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A7F6A6-76D2-495E-8DDE-0C47E4B04C47}">
  <a:tblStyle styleId="{5CA7F6A6-76D2-495E-8DDE-0C47E4B04C47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BC96E9D-EC54-4C4B-8170-09E5703A49E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9"/>
    <p:restoredTop sz="94715"/>
  </p:normalViewPr>
  <p:slideViewPr>
    <p:cSldViewPr snapToGrid="0">
      <p:cViewPr varScale="1">
        <p:scale>
          <a:sx n="58" d="100"/>
          <a:sy n="58" d="100"/>
        </p:scale>
        <p:origin x="44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virginia.edu/news-stories/making-his-mark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d8600968da_3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d8600968da_3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https://education.virginia.edu/news-stories/making-his-mark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d8600968da_3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d8600968da_3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Google Shape;221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/>
              <a:t>Recruitment</a:t>
            </a:r>
            <a:endParaRPr/>
          </a:p>
          <a:p>
            <a:pPr marL="342900" lvl="0" indent="-3429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/>
              <a:t>Volunteers</a:t>
            </a:r>
            <a:endParaRPr/>
          </a:p>
          <a:p>
            <a:pPr marL="342900" lvl="0" indent="-3429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/>
              <a:t>Participants</a:t>
            </a:r>
            <a:endParaRPr/>
          </a:p>
          <a:p>
            <a:pPr marL="342900" lvl="0" indent="-3429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/>
              <a:t>Disabled Champions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2" name="Google Shape;242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d8600968da_4_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3d8600968da_4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3" name="Google Shape;293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d8600968da_4_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3d8600968da_4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5" name="Google Shape;335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9" name="Google Shape;349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Blue">
  <p:cSld name="Title Blue">
    <p:bg>
      <p:bgPr>
        <a:solidFill>
          <a:srgbClr val="141E3C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title"/>
          </p:nvPr>
        </p:nvSpPr>
        <p:spPr>
          <a:xfrm>
            <a:off x="1136569" y="2377440"/>
            <a:ext cx="21971005" cy="4648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b" anchorCtr="0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0"/>
              <a:buFont typeface="Franklin Gothic"/>
              <a:buNone/>
              <a:defRPr sz="16000" b="0" i="0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subTitle" idx="1"/>
          </p:nvPr>
        </p:nvSpPr>
        <p:spPr>
          <a:xfrm>
            <a:off x="1201342" y="7604190"/>
            <a:ext cx="21981316" cy="190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5904"/>
              <a:buFont typeface="Franklin Gothic"/>
              <a:buNone/>
              <a:defRPr sz="4800" b="0" i="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ctr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460"/>
              <a:buFont typeface="Franklin Gothic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Font typeface="Franklin Gothic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1968"/>
              <a:buFont typeface="Franklin Gothic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1968"/>
              <a:buFont typeface="Franklin Gothic"/>
              <a:buNone/>
              <a:defRPr sz="1600"/>
            </a:lvl5pPr>
            <a:lvl6pPr lvl="5" algn="ctr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1968"/>
              <a:buFont typeface="Franklin Gothic"/>
              <a:buNone/>
              <a:defRPr sz="1600"/>
            </a:lvl6pPr>
            <a:lvl7pPr lvl="6" algn="ctr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1968"/>
              <a:buFont typeface="Franklin Gothic"/>
              <a:buNone/>
              <a:defRPr sz="1600"/>
            </a:lvl7pPr>
            <a:lvl8pPr lvl="7" algn="ctr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1968"/>
              <a:buFont typeface="Franklin Gothic"/>
              <a:buNone/>
              <a:defRPr sz="1600"/>
            </a:lvl8pPr>
            <a:lvl9pPr lvl="8" algn="ctr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1968"/>
              <a:buFont typeface="Franklin Gothic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body" idx="2"/>
          </p:nvPr>
        </p:nvSpPr>
        <p:spPr>
          <a:xfrm>
            <a:off x="1206499" y="11966047"/>
            <a:ext cx="18217560" cy="63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7853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36"/>
              <a:buFont typeface="Arial"/>
              <a:buChar char="–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7853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36"/>
              <a:buFont typeface="Arial"/>
              <a:buChar char="–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7853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36"/>
              <a:buFont typeface="Arial"/>
              <a:buChar char="–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7853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36"/>
              <a:buFont typeface="Arial"/>
              <a:buChar char="–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3"/>
          <p:cNvSpPr>
            <a:spLocks noGrp="1"/>
          </p:cNvSpPr>
          <p:nvPr>
            <p:ph type="pic" idx="3"/>
          </p:nvPr>
        </p:nvSpPr>
        <p:spPr>
          <a:xfrm>
            <a:off x="17214574" y="11836400"/>
            <a:ext cx="5827770" cy="78533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16" name="Google Shape;16;p33"/>
          <p:cNvCxnSpPr/>
          <p:nvPr/>
        </p:nvCxnSpPr>
        <p:spPr>
          <a:xfrm>
            <a:off x="1262219" y="13028494"/>
            <a:ext cx="21859559" cy="2"/>
          </a:xfrm>
          <a:prstGeom prst="straightConnector1">
            <a:avLst/>
          </a:prstGeom>
          <a:noFill/>
          <a:ln w="25400" cap="flat" cmpd="sng">
            <a:solidFill>
              <a:srgbClr val="C5CDE6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7" name="Google Shape;17;p33"/>
          <p:cNvCxnSpPr/>
          <p:nvPr/>
        </p:nvCxnSpPr>
        <p:spPr>
          <a:xfrm>
            <a:off x="1262219" y="11379613"/>
            <a:ext cx="21859559" cy="2"/>
          </a:xfrm>
          <a:prstGeom prst="straightConnector1">
            <a:avLst/>
          </a:prstGeom>
          <a:noFill/>
          <a:ln w="25400" cap="flat" cmpd="sng">
            <a:solidFill>
              <a:srgbClr val="C5CDE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8" name="Google Shape;18;p33"/>
          <p:cNvSpPr/>
          <p:nvPr/>
        </p:nvSpPr>
        <p:spPr>
          <a:xfrm>
            <a:off x="1262219" y="6890918"/>
            <a:ext cx="3226249" cy="327039"/>
          </a:xfrm>
          <a:prstGeom prst="rect">
            <a:avLst/>
          </a:prstGeom>
          <a:solidFill>
            <a:srgbClr val="E5720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None/>
            </a:pPr>
            <a:endParaRPr sz="4800" b="0" i="0" u="none" strike="noStrike" cap="none">
              <a:solidFill>
                <a:srgbClr val="232D48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9" name="Google Shape;19;p33"/>
          <p:cNvSpPr txBox="1">
            <a:spLocks noGrp="1"/>
          </p:cNvSpPr>
          <p:nvPr>
            <p:ph type="sldNum" idx="12"/>
          </p:nvPr>
        </p:nvSpPr>
        <p:spPr>
          <a:xfrm>
            <a:off x="1221273" y="13076009"/>
            <a:ext cx="359073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0" name="Google Shape;20;p33"/>
          <p:cNvCxnSpPr/>
          <p:nvPr/>
        </p:nvCxnSpPr>
        <p:spPr>
          <a:xfrm>
            <a:off x="1262219" y="659068"/>
            <a:ext cx="21859559" cy="2"/>
          </a:xfrm>
          <a:prstGeom prst="straightConnector1">
            <a:avLst/>
          </a:prstGeom>
          <a:noFill/>
          <a:ln w="25400" cap="flat" cmpd="sng">
            <a:solidFill>
              <a:srgbClr val="C5CDE6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4"/>
          <p:cNvSpPr txBox="1">
            <a:spLocks noGrp="1"/>
          </p:cNvSpPr>
          <p:nvPr>
            <p:ph type="title"/>
          </p:nvPr>
        </p:nvSpPr>
        <p:spPr>
          <a:xfrm>
            <a:off x="1206500" y="1183047"/>
            <a:ext cx="21859559" cy="150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8500"/>
              <a:buFont typeface="Franklin Gothic"/>
              <a:buNone/>
              <a:defRPr b="0" i="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4"/>
          <p:cNvSpPr txBox="1">
            <a:spLocks noGrp="1"/>
          </p:cNvSpPr>
          <p:nvPr>
            <p:ph type="body" idx="1"/>
          </p:nvPr>
        </p:nvSpPr>
        <p:spPr>
          <a:xfrm>
            <a:off x="1206499" y="2446869"/>
            <a:ext cx="21970999" cy="793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6765"/>
              <a:buFont typeface="Franklin Gothic"/>
              <a:buNone/>
              <a:defRPr sz="5500" b="0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460"/>
              <a:buFont typeface="Franklin Gothic"/>
              <a:buNone/>
              <a:defRPr sz="2000">
                <a:solidFill>
                  <a:srgbClr val="8A8C93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Font typeface="Franklin Gothic"/>
              <a:buNone/>
              <a:defRPr sz="1800">
                <a:solidFill>
                  <a:srgbClr val="8A8C93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1968"/>
              <a:buFont typeface="Franklin Gothic"/>
              <a:buNone/>
              <a:defRPr sz="1600">
                <a:solidFill>
                  <a:srgbClr val="8A8C93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1968"/>
              <a:buFont typeface="Franklin Gothic"/>
              <a:buNone/>
              <a:defRPr sz="1600">
                <a:solidFill>
                  <a:srgbClr val="8A8C9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1968"/>
              <a:buFont typeface="Franklin Gothic"/>
              <a:buNone/>
              <a:defRPr sz="1600">
                <a:solidFill>
                  <a:srgbClr val="8A8C9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1968"/>
              <a:buFont typeface="Franklin Gothic"/>
              <a:buNone/>
              <a:defRPr sz="1600">
                <a:solidFill>
                  <a:srgbClr val="8A8C9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1968"/>
              <a:buFont typeface="Franklin Gothic"/>
              <a:buNone/>
              <a:defRPr sz="1600">
                <a:solidFill>
                  <a:srgbClr val="8A8C9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1968"/>
              <a:buFont typeface="Franklin Gothic"/>
              <a:buNone/>
              <a:defRPr sz="1600">
                <a:solidFill>
                  <a:srgbClr val="8A8C93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sldNum" idx="12"/>
          </p:nvPr>
        </p:nvSpPr>
        <p:spPr>
          <a:xfrm>
            <a:off x="1221274" y="13076009"/>
            <a:ext cx="359073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1206498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603504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5904"/>
              <a:buFont typeface="Franklin Gothic"/>
              <a:buChar char="–"/>
              <a:defRPr b="0" i="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5904"/>
              <a:buFont typeface="Franklin Gothic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5904"/>
              <a:buFont typeface="Franklin Gothic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5904"/>
              <a:buFont typeface="Franklin Gothic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5904"/>
              <a:buFont typeface="Franklin Gothic"/>
              <a:buNone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meline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5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8500"/>
              <a:buFont typeface="Franklin Gothic"/>
              <a:buNone/>
              <a:defRPr b="0" i="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28" name="Google Shape;28;p35"/>
          <p:cNvCxnSpPr/>
          <p:nvPr/>
        </p:nvCxnSpPr>
        <p:spPr>
          <a:xfrm>
            <a:off x="1321103" y="8866727"/>
            <a:ext cx="21741794" cy="2"/>
          </a:xfrm>
          <a:prstGeom prst="straightConnector1">
            <a:avLst/>
          </a:prstGeom>
          <a:noFill/>
          <a:ln w="76200" cap="rnd" cmpd="sng">
            <a:solidFill>
              <a:srgbClr val="F69350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29" name="Google Shape;29;p35"/>
          <p:cNvCxnSpPr/>
          <p:nvPr/>
        </p:nvCxnSpPr>
        <p:spPr>
          <a:xfrm>
            <a:off x="1262219" y="659068"/>
            <a:ext cx="21859559" cy="2"/>
          </a:xfrm>
          <a:prstGeom prst="straightConnector1">
            <a:avLst/>
          </a:prstGeom>
          <a:noFill/>
          <a:ln w="25400" cap="flat" cmpd="sng">
            <a:solidFill>
              <a:srgbClr val="111111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0" name="Google Shape;30;p35"/>
          <p:cNvCxnSpPr/>
          <p:nvPr/>
        </p:nvCxnSpPr>
        <p:spPr>
          <a:xfrm>
            <a:off x="1262219" y="13028494"/>
            <a:ext cx="21859559" cy="2"/>
          </a:xfrm>
          <a:prstGeom prst="straightConnector1">
            <a:avLst/>
          </a:prstGeom>
          <a:noFill/>
          <a:ln w="25400" cap="flat" cmpd="sng">
            <a:solidFill>
              <a:srgbClr val="111111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1" name="Google Shape;31;p35"/>
          <p:cNvSpPr>
            <a:spLocks noGrp="1"/>
          </p:cNvSpPr>
          <p:nvPr>
            <p:ph type="body" idx="1"/>
          </p:nvPr>
        </p:nvSpPr>
        <p:spPr>
          <a:xfrm>
            <a:off x="1315491" y="8705722"/>
            <a:ext cx="283464" cy="283464"/>
          </a:xfrm>
          <a:prstGeom prst="ellipse">
            <a:avLst/>
          </a:prstGeom>
          <a:solidFill>
            <a:srgbClr val="E57200"/>
          </a:solidFill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3200"/>
              <a:buFont typeface="Franklin Gothic"/>
              <a:buNone/>
              <a:defRPr sz="3200" b="0" i="0">
                <a:solidFill>
                  <a:srgbClr val="E572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7853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3936"/>
              <a:buFont typeface="Franklin Gothic"/>
              <a:buChar char="–"/>
              <a:defRPr sz="3200" b="0" i="0">
                <a:solidFill>
                  <a:srgbClr val="E572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47853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3936"/>
              <a:buFont typeface="Franklin Gothic"/>
              <a:buChar char="–"/>
              <a:defRPr sz="3200" b="0" i="0">
                <a:solidFill>
                  <a:srgbClr val="E572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47853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3936"/>
              <a:buFont typeface="Franklin Gothic"/>
              <a:buChar char="–"/>
              <a:defRPr sz="3200" b="0" i="0">
                <a:solidFill>
                  <a:srgbClr val="E572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47853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3936"/>
              <a:buFont typeface="Franklin Gothic"/>
              <a:buChar char="–"/>
              <a:defRPr sz="3200" b="0" i="0">
                <a:solidFill>
                  <a:srgbClr val="E572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body" idx="2"/>
          </p:nvPr>
        </p:nvSpPr>
        <p:spPr>
          <a:xfrm rot="-2700000">
            <a:off x="936946" y="6621626"/>
            <a:ext cx="3669666" cy="800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232D48"/>
              </a:buClr>
              <a:buSzPts val="4800"/>
              <a:buFont typeface="Franklin Gothic"/>
              <a:buNone/>
              <a:defRPr b="0" i="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2pPr>
            <a:lvl3pPr marL="1371600" lvl="2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3pPr>
            <a:lvl4pPr marL="1828800" lvl="3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4pPr>
            <a:lvl5pPr marL="2286000" lvl="4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5"/>
          <p:cNvSpPr txBox="1">
            <a:spLocks noGrp="1"/>
          </p:cNvSpPr>
          <p:nvPr>
            <p:ph type="body" idx="3"/>
          </p:nvPr>
        </p:nvSpPr>
        <p:spPr>
          <a:xfrm rot="-2700000">
            <a:off x="1748789" y="6949727"/>
            <a:ext cx="3296414" cy="4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232D48"/>
              </a:buClr>
              <a:buSzPts val="2352"/>
              <a:buFont typeface="Arial"/>
              <a:buNone/>
              <a:defRPr sz="2352">
                <a:latin typeface="Arial"/>
                <a:ea typeface="Arial"/>
                <a:cs typeface="Arial"/>
                <a:sym typeface="Arial"/>
              </a:defRPr>
            </a:lvl1pPr>
            <a:lvl2pPr marL="914400" lvl="1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2pPr>
            <a:lvl3pPr marL="1371600" lvl="2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3pPr>
            <a:lvl4pPr marL="1828800" lvl="3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4pPr>
            <a:lvl5pPr marL="2286000" lvl="4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5"/>
          <p:cNvSpPr>
            <a:spLocks noGrp="1"/>
          </p:cNvSpPr>
          <p:nvPr>
            <p:ph type="body" idx="4"/>
          </p:nvPr>
        </p:nvSpPr>
        <p:spPr>
          <a:xfrm>
            <a:off x="4688705" y="8704862"/>
            <a:ext cx="285186" cy="285185"/>
          </a:xfrm>
          <a:prstGeom prst="ellipse">
            <a:avLst/>
          </a:prstGeom>
          <a:solidFill>
            <a:srgbClr val="E57200"/>
          </a:solidFill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1280"/>
              <a:buFont typeface="Franklin Gothic"/>
              <a:buNone/>
              <a:defRPr sz="1280" b="0" i="0">
                <a:solidFill>
                  <a:srgbClr val="E572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2pPr>
            <a:lvl3pPr marL="1371600" lvl="2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3pPr>
            <a:lvl4pPr marL="1828800" lvl="3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4pPr>
            <a:lvl5pPr marL="2286000" lvl="4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5"/>
          </p:nvPr>
        </p:nvSpPr>
        <p:spPr>
          <a:xfrm rot="-2700000">
            <a:off x="4251095" y="6621626"/>
            <a:ext cx="3669667" cy="800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ranklin Gothic"/>
              <a:buNone/>
              <a:defRPr b="0" i="0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2pPr>
            <a:lvl3pPr marL="1371600" lvl="2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3pPr>
            <a:lvl4pPr marL="1828800" lvl="3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4pPr>
            <a:lvl5pPr marL="2286000" lvl="4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6"/>
          </p:nvPr>
        </p:nvSpPr>
        <p:spPr>
          <a:xfrm rot="-2700000">
            <a:off x="5062940" y="6949727"/>
            <a:ext cx="3296414" cy="4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232D48"/>
              </a:buClr>
              <a:buSzPts val="2352"/>
              <a:buFont typeface="Arial"/>
              <a:buNone/>
              <a:defRPr sz="2352">
                <a:latin typeface="Arial"/>
                <a:ea typeface="Arial"/>
                <a:cs typeface="Arial"/>
                <a:sym typeface="Arial"/>
              </a:defRPr>
            </a:lvl1pPr>
            <a:lvl2pPr marL="914400" lvl="1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2pPr>
            <a:lvl3pPr marL="1371600" lvl="2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3pPr>
            <a:lvl4pPr marL="1828800" lvl="3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4pPr>
            <a:lvl5pPr marL="2286000" lvl="4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5"/>
          <p:cNvSpPr>
            <a:spLocks noGrp="1"/>
          </p:cNvSpPr>
          <p:nvPr>
            <p:ph type="body" idx="7"/>
          </p:nvPr>
        </p:nvSpPr>
        <p:spPr>
          <a:xfrm>
            <a:off x="8126869" y="8704862"/>
            <a:ext cx="285185" cy="285185"/>
          </a:xfrm>
          <a:prstGeom prst="ellipse">
            <a:avLst/>
          </a:prstGeom>
          <a:solidFill>
            <a:srgbClr val="E57200"/>
          </a:solidFill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1280"/>
              <a:buFont typeface="Franklin Gothic"/>
              <a:buNone/>
              <a:defRPr sz="1280" b="0" i="0">
                <a:solidFill>
                  <a:srgbClr val="E572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2pPr>
            <a:lvl3pPr marL="1371600" lvl="2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3pPr>
            <a:lvl4pPr marL="1828800" lvl="3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4pPr>
            <a:lvl5pPr marL="2286000" lvl="4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body" idx="8"/>
          </p:nvPr>
        </p:nvSpPr>
        <p:spPr>
          <a:xfrm rot="-2700000">
            <a:off x="7689260" y="6621626"/>
            <a:ext cx="3669667" cy="800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ranklin Gothic"/>
              <a:buNone/>
              <a:defRPr b="0" i="0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2pPr>
            <a:lvl3pPr marL="1371600" lvl="2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3pPr>
            <a:lvl4pPr marL="1828800" lvl="3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4pPr>
            <a:lvl5pPr marL="2286000" lvl="4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body" idx="9"/>
          </p:nvPr>
        </p:nvSpPr>
        <p:spPr>
          <a:xfrm rot="-2700000">
            <a:off x="8501104" y="6949727"/>
            <a:ext cx="3296413" cy="4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232D48"/>
              </a:buClr>
              <a:buSzPts val="2352"/>
              <a:buFont typeface="Arial"/>
              <a:buNone/>
              <a:defRPr sz="2352">
                <a:latin typeface="Arial"/>
                <a:ea typeface="Arial"/>
                <a:cs typeface="Arial"/>
                <a:sym typeface="Arial"/>
              </a:defRPr>
            </a:lvl1pPr>
            <a:lvl2pPr marL="914400" lvl="1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2pPr>
            <a:lvl3pPr marL="1371600" lvl="2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3pPr>
            <a:lvl4pPr marL="1828800" lvl="3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4pPr>
            <a:lvl5pPr marL="2286000" lvl="4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5"/>
          <p:cNvSpPr>
            <a:spLocks noGrp="1"/>
          </p:cNvSpPr>
          <p:nvPr>
            <p:ph type="body" idx="13"/>
          </p:nvPr>
        </p:nvSpPr>
        <p:spPr>
          <a:xfrm>
            <a:off x="11689044" y="8704862"/>
            <a:ext cx="285186" cy="285185"/>
          </a:xfrm>
          <a:prstGeom prst="ellipse">
            <a:avLst/>
          </a:prstGeom>
          <a:solidFill>
            <a:srgbClr val="E57200"/>
          </a:solidFill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1280"/>
              <a:buFont typeface="Franklin Gothic"/>
              <a:buNone/>
              <a:defRPr sz="1280" b="0" i="0">
                <a:solidFill>
                  <a:srgbClr val="E572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2pPr>
            <a:lvl3pPr marL="1371600" lvl="2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3pPr>
            <a:lvl4pPr marL="1828800" lvl="3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4pPr>
            <a:lvl5pPr marL="2286000" lvl="4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body" idx="14"/>
          </p:nvPr>
        </p:nvSpPr>
        <p:spPr>
          <a:xfrm rot="-2700000">
            <a:off x="11251435" y="6621626"/>
            <a:ext cx="3669667" cy="800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ranklin Gothic"/>
              <a:buNone/>
              <a:defRPr b="0" i="0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2pPr>
            <a:lvl3pPr marL="1371600" lvl="2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3pPr>
            <a:lvl4pPr marL="1828800" lvl="3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4pPr>
            <a:lvl5pPr marL="2286000" lvl="4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body" idx="15"/>
          </p:nvPr>
        </p:nvSpPr>
        <p:spPr>
          <a:xfrm rot="-2700000">
            <a:off x="12063279" y="6949727"/>
            <a:ext cx="3296414" cy="4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232D48"/>
              </a:buClr>
              <a:buSzPts val="2352"/>
              <a:buFont typeface="Arial"/>
              <a:buNone/>
              <a:defRPr sz="2352">
                <a:latin typeface="Arial"/>
                <a:ea typeface="Arial"/>
                <a:cs typeface="Arial"/>
                <a:sym typeface="Arial"/>
              </a:defRPr>
            </a:lvl1pPr>
            <a:lvl2pPr marL="914400" lvl="1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2pPr>
            <a:lvl3pPr marL="1371600" lvl="2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3pPr>
            <a:lvl4pPr marL="1828800" lvl="3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4pPr>
            <a:lvl5pPr marL="2286000" lvl="4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5"/>
          <p:cNvSpPr>
            <a:spLocks noGrp="1"/>
          </p:cNvSpPr>
          <p:nvPr>
            <p:ph type="body" idx="16"/>
          </p:nvPr>
        </p:nvSpPr>
        <p:spPr>
          <a:xfrm>
            <a:off x="15003195" y="8704862"/>
            <a:ext cx="285186" cy="285185"/>
          </a:xfrm>
          <a:prstGeom prst="ellipse">
            <a:avLst/>
          </a:prstGeom>
          <a:solidFill>
            <a:srgbClr val="E57200"/>
          </a:solidFill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1280"/>
              <a:buFont typeface="Franklin Gothic"/>
              <a:buNone/>
              <a:defRPr sz="1280" b="0" i="0">
                <a:solidFill>
                  <a:srgbClr val="E572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2pPr>
            <a:lvl3pPr marL="1371600" lvl="2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3pPr>
            <a:lvl4pPr marL="1828800" lvl="3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4pPr>
            <a:lvl5pPr marL="2286000" lvl="4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body" idx="17"/>
          </p:nvPr>
        </p:nvSpPr>
        <p:spPr>
          <a:xfrm rot="-2700000">
            <a:off x="14565585" y="6621626"/>
            <a:ext cx="3669667" cy="800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ranklin Gothic"/>
              <a:buNone/>
              <a:defRPr b="0" i="0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2pPr>
            <a:lvl3pPr marL="1371600" lvl="2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3pPr>
            <a:lvl4pPr marL="1828800" lvl="3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4pPr>
            <a:lvl5pPr marL="2286000" lvl="4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body" idx="18"/>
          </p:nvPr>
        </p:nvSpPr>
        <p:spPr>
          <a:xfrm rot="-2700000">
            <a:off x="15377430" y="6949727"/>
            <a:ext cx="3296413" cy="4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232D48"/>
              </a:buClr>
              <a:buSzPts val="2352"/>
              <a:buFont typeface="Arial"/>
              <a:buNone/>
              <a:defRPr sz="2352">
                <a:latin typeface="Arial"/>
                <a:ea typeface="Arial"/>
                <a:cs typeface="Arial"/>
                <a:sym typeface="Arial"/>
              </a:defRPr>
            </a:lvl1pPr>
            <a:lvl2pPr marL="914400" lvl="1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2pPr>
            <a:lvl3pPr marL="1371600" lvl="2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3pPr>
            <a:lvl4pPr marL="1828800" lvl="3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4pPr>
            <a:lvl5pPr marL="2286000" lvl="4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body" idx="19"/>
          </p:nvPr>
        </p:nvSpPr>
        <p:spPr>
          <a:xfrm rot="-2700000">
            <a:off x="18003750" y="6621626"/>
            <a:ext cx="3669667" cy="800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ranklin Gothic"/>
              <a:buNone/>
              <a:defRPr b="0" i="0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2pPr>
            <a:lvl3pPr marL="1371600" lvl="2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3pPr>
            <a:lvl4pPr marL="1828800" lvl="3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4pPr>
            <a:lvl5pPr marL="2286000" lvl="4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body" idx="20"/>
          </p:nvPr>
        </p:nvSpPr>
        <p:spPr>
          <a:xfrm rot="-2700000">
            <a:off x="18815593" y="6949727"/>
            <a:ext cx="3296414" cy="4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232D48"/>
              </a:buClr>
              <a:buSzPts val="2352"/>
              <a:buFont typeface="Arial"/>
              <a:buNone/>
              <a:defRPr sz="2352">
                <a:latin typeface="Arial"/>
                <a:ea typeface="Arial"/>
                <a:cs typeface="Arial"/>
                <a:sym typeface="Arial"/>
              </a:defRPr>
            </a:lvl1pPr>
            <a:lvl2pPr marL="914400" lvl="1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2pPr>
            <a:lvl3pPr marL="1371600" lvl="2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3pPr>
            <a:lvl4pPr marL="1828800" lvl="3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4pPr>
            <a:lvl5pPr marL="2286000" lvl="4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>
            <a:spLocks noGrp="1"/>
          </p:cNvSpPr>
          <p:nvPr>
            <p:ph type="body" idx="21"/>
          </p:nvPr>
        </p:nvSpPr>
        <p:spPr>
          <a:xfrm>
            <a:off x="18441359" y="8704861"/>
            <a:ext cx="285185" cy="285186"/>
          </a:xfrm>
          <a:prstGeom prst="ellipse">
            <a:avLst/>
          </a:prstGeom>
          <a:solidFill>
            <a:srgbClr val="E57200"/>
          </a:solidFill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80"/>
              <a:buFont typeface="Franklin Gothic"/>
              <a:buNone/>
              <a:defRPr sz="1280" b="0" i="0">
                <a:solidFill>
                  <a:srgbClr val="666666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2pPr>
            <a:lvl3pPr marL="1371600" lvl="2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3pPr>
            <a:lvl4pPr marL="1828800" lvl="3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4pPr>
            <a:lvl5pPr marL="2286000" lvl="4" indent="-369189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–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sldNum" idx="12"/>
          </p:nvPr>
        </p:nvSpPr>
        <p:spPr>
          <a:xfrm>
            <a:off x="1221274" y="13076009"/>
            <a:ext cx="359073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 Blue">
  <p:cSld name="End Slide Blue">
    <p:bg>
      <p:bgPr>
        <a:solidFill>
          <a:srgbClr val="141E3C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6"/>
          <p:cNvSpPr txBox="1">
            <a:spLocks noGrp="1"/>
          </p:cNvSpPr>
          <p:nvPr>
            <p:ph type="title"/>
          </p:nvPr>
        </p:nvSpPr>
        <p:spPr>
          <a:xfrm>
            <a:off x="1136569" y="2377440"/>
            <a:ext cx="21971005" cy="4648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b" anchorCtr="0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0"/>
              <a:buFont typeface="Franklin Gothic"/>
              <a:buNone/>
              <a:defRPr sz="16000" b="0" i="0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body" idx="1"/>
          </p:nvPr>
        </p:nvSpPr>
        <p:spPr>
          <a:xfrm>
            <a:off x="1206499" y="11966047"/>
            <a:ext cx="18217560" cy="63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7853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36"/>
              <a:buFont typeface="Arial"/>
              <a:buChar char="–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7853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36"/>
              <a:buFont typeface="Arial"/>
              <a:buChar char="–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7853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36"/>
              <a:buFont typeface="Arial"/>
              <a:buChar char="–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7853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36"/>
              <a:buFont typeface="Arial"/>
              <a:buChar char="–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>
            <a:spLocks noGrp="1"/>
          </p:cNvSpPr>
          <p:nvPr>
            <p:ph type="pic" idx="2"/>
          </p:nvPr>
        </p:nvSpPr>
        <p:spPr>
          <a:xfrm>
            <a:off x="17214574" y="11836400"/>
            <a:ext cx="5827770" cy="78533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54" name="Google Shape;54;p36"/>
          <p:cNvCxnSpPr/>
          <p:nvPr/>
        </p:nvCxnSpPr>
        <p:spPr>
          <a:xfrm>
            <a:off x="1262219" y="13028494"/>
            <a:ext cx="21859559" cy="2"/>
          </a:xfrm>
          <a:prstGeom prst="straightConnector1">
            <a:avLst/>
          </a:prstGeom>
          <a:noFill/>
          <a:ln w="25400" cap="flat" cmpd="sng">
            <a:solidFill>
              <a:srgbClr val="C5CDE6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55" name="Google Shape;55;p36"/>
          <p:cNvCxnSpPr/>
          <p:nvPr/>
        </p:nvCxnSpPr>
        <p:spPr>
          <a:xfrm>
            <a:off x="1262219" y="11379613"/>
            <a:ext cx="21859559" cy="2"/>
          </a:xfrm>
          <a:prstGeom prst="straightConnector1">
            <a:avLst/>
          </a:prstGeom>
          <a:noFill/>
          <a:ln w="25400" cap="flat" cmpd="sng">
            <a:solidFill>
              <a:srgbClr val="C5CDE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6" name="Google Shape;56;p36"/>
          <p:cNvSpPr txBox="1">
            <a:spLocks noGrp="1"/>
          </p:cNvSpPr>
          <p:nvPr>
            <p:ph type="sldNum" idx="12"/>
          </p:nvPr>
        </p:nvSpPr>
        <p:spPr>
          <a:xfrm>
            <a:off x="1221273" y="13076009"/>
            <a:ext cx="359073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7" name="Google Shape;57;p36"/>
          <p:cNvCxnSpPr/>
          <p:nvPr/>
        </p:nvCxnSpPr>
        <p:spPr>
          <a:xfrm>
            <a:off x="1262219" y="659068"/>
            <a:ext cx="21859559" cy="2"/>
          </a:xfrm>
          <a:prstGeom prst="straightConnector1">
            <a:avLst/>
          </a:prstGeom>
          <a:noFill/>
          <a:ln w="25400" cap="flat" cmpd="sng">
            <a:solidFill>
              <a:srgbClr val="C5CDE6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– Full Page">
  <p:cSld name="Photo – Full Pag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7"/>
          <p:cNvSpPr txBox="1">
            <a:spLocks noGrp="1"/>
          </p:cNvSpPr>
          <p:nvPr>
            <p:ph type="title"/>
          </p:nvPr>
        </p:nvSpPr>
        <p:spPr>
          <a:xfrm>
            <a:off x="1206500" y="1183047"/>
            <a:ext cx="21859559" cy="150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Franklin Gothic"/>
              <a:buNone/>
              <a:defRPr b="0" i="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7"/>
          <p:cNvSpPr>
            <a:spLocks noGrp="1"/>
          </p:cNvSpPr>
          <p:nvPr>
            <p:ph type="pic" idx="2"/>
          </p:nvPr>
        </p:nvSpPr>
        <p:spPr>
          <a:xfrm>
            <a:off x="0" y="1"/>
            <a:ext cx="24384000" cy="137160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61" name="Google Shape;61;p37"/>
          <p:cNvCxnSpPr/>
          <p:nvPr/>
        </p:nvCxnSpPr>
        <p:spPr>
          <a:xfrm>
            <a:off x="1262219" y="659068"/>
            <a:ext cx="21859559" cy="2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62" name="Google Shape;62;p37"/>
          <p:cNvCxnSpPr/>
          <p:nvPr/>
        </p:nvCxnSpPr>
        <p:spPr>
          <a:xfrm>
            <a:off x="1262219" y="13028494"/>
            <a:ext cx="21859559" cy="2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3" name="Google Shape;63;p37"/>
          <p:cNvSpPr txBox="1">
            <a:spLocks noGrp="1"/>
          </p:cNvSpPr>
          <p:nvPr>
            <p:ph type="sldNum" idx="12"/>
          </p:nvPr>
        </p:nvSpPr>
        <p:spPr>
          <a:xfrm>
            <a:off x="12006215" y="13076008"/>
            <a:ext cx="359073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- 2 Up">
  <p:cSld name="Photo - 2 Up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8"/>
          <p:cNvSpPr txBox="1">
            <a:spLocks noGrp="1"/>
          </p:cNvSpPr>
          <p:nvPr>
            <p:ph type="title"/>
          </p:nvPr>
        </p:nvSpPr>
        <p:spPr>
          <a:xfrm>
            <a:off x="1206500" y="1183047"/>
            <a:ext cx="21859559" cy="150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Franklin Gothic"/>
              <a:buNone/>
              <a:defRPr b="0" i="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8"/>
          <p:cNvSpPr>
            <a:spLocks noGrp="1"/>
          </p:cNvSpPr>
          <p:nvPr>
            <p:ph type="pic" idx="2"/>
          </p:nvPr>
        </p:nvSpPr>
        <p:spPr>
          <a:xfrm>
            <a:off x="12693316" y="711200"/>
            <a:ext cx="11017382" cy="12344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7" name="Google Shape;67;p38"/>
          <p:cNvSpPr>
            <a:spLocks noGrp="1"/>
          </p:cNvSpPr>
          <p:nvPr>
            <p:ph type="pic" idx="3"/>
          </p:nvPr>
        </p:nvSpPr>
        <p:spPr>
          <a:xfrm>
            <a:off x="685800" y="711200"/>
            <a:ext cx="11321716" cy="12344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8" name="Google Shape;68;p38"/>
          <p:cNvSpPr txBox="1">
            <a:spLocks noGrp="1"/>
          </p:cNvSpPr>
          <p:nvPr>
            <p:ph type="sldNum" idx="12"/>
          </p:nvPr>
        </p:nvSpPr>
        <p:spPr>
          <a:xfrm>
            <a:off x="12006215" y="13076009"/>
            <a:ext cx="359073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- 3 Up">
  <p:cSld name="Photo - 3 Up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9"/>
          <p:cNvSpPr txBox="1">
            <a:spLocks noGrp="1"/>
          </p:cNvSpPr>
          <p:nvPr>
            <p:ph type="title"/>
          </p:nvPr>
        </p:nvSpPr>
        <p:spPr>
          <a:xfrm>
            <a:off x="1206500" y="1183047"/>
            <a:ext cx="21859559" cy="150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Franklin Gothic"/>
              <a:buNone/>
              <a:defRPr b="0" i="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>
            <a:spLocks noGrp="1"/>
          </p:cNvSpPr>
          <p:nvPr>
            <p:ph type="pic" idx="2"/>
          </p:nvPr>
        </p:nvSpPr>
        <p:spPr>
          <a:xfrm>
            <a:off x="13782674" y="711200"/>
            <a:ext cx="9915526" cy="586158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2" name="Google Shape;72;p39"/>
          <p:cNvSpPr>
            <a:spLocks noGrp="1"/>
          </p:cNvSpPr>
          <p:nvPr>
            <p:ph type="pic" idx="3"/>
          </p:nvPr>
        </p:nvSpPr>
        <p:spPr>
          <a:xfrm>
            <a:off x="13782673" y="7206712"/>
            <a:ext cx="9915526" cy="584888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3" name="Google Shape;73;p39"/>
          <p:cNvSpPr>
            <a:spLocks noGrp="1"/>
          </p:cNvSpPr>
          <p:nvPr>
            <p:ph type="pic" idx="4"/>
          </p:nvPr>
        </p:nvSpPr>
        <p:spPr>
          <a:xfrm>
            <a:off x="685800" y="711200"/>
            <a:ext cx="12439270" cy="12344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4" name="Google Shape;74;p39"/>
          <p:cNvSpPr txBox="1">
            <a:spLocks noGrp="1"/>
          </p:cNvSpPr>
          <p:nvPr>
            <p:ph type="sldNum" idx="12"/>
          </p:nvPr>
        </p:nvSpPr>
        <p:spPr>
          <a:xfrm>
            <a:off x="12012464" y="13076009"/>
            <a:ext cx="359073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White">
  <p:cSld name="Section Whit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0"/>
          <p:cNvSpPr txBox="1">
            <a:spLocks noGrp="1"/>
          </p:cNvSpPr>
          <p:nvPr>
            <p:ph type="title"/>
          </p:nvPr>
        </p:nvSpPr>
        <p:spPr>
          <a:xfrm>
            <a:off x="1206500" y="4503420"/>
            <a:ext cx="21859559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Franklin Gothic"/>
              <a:buNone/>
              <a:defRPr sz="11600" b="0" i="0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77" name="Google Shape;77;p40"/>
          <p:cNvCxnSpPr/>
          <p:nvPr/>
        </p:nvCxnSpPr>
        <p:spPr>
          <a:xfrm>
            <a:off x="1262219" y="13028494"/>
            <a:ext cx="21859559" cy="2"/>
          </a:xfrm>
          <a:prstGeom prst="straightConnector1">
            <a:avLst/>
          </a:prstGeom>
          <a:noFill/>
          <a:ln w="25400" cap="flat" cmpd="sng">
            <a:solidFill>
              <a:srgbClr val="111111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78" name="Google Shape;78;p40"/>
          <p:cNvCxnSpPr/>
          <p:nvPr/>
        </p:nvCxnSpPr>
        <p:spPr>
          <a:xfrm>
            <a:off x="1262219" y="671768"/>
            <a:ext cx="21859559" cy="2"/>
          </a:xfrm>
          <a:prstGeom prst="straightConnector1">
            <a:avLst/>
          </a:prstGeom>
          <a:noFill/>
          <a:ln w="25400" cap="flat" cmpd="sng">
            <a:solidFill>
              <a:srgbClr val="111111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9" name="Google Shape;79;p40"/>
          <p:cNvSpPr txBox="1">
            <a:spLocks noGrp="1"/>
          </p:cNvSpPr>
          <p:nvPr>
            <p:ph type="sldNum" idx="12"/>
          </p:nvPr>
        </p:nvSpPr>
        <p:spPr>
          <a:xfrm>
            <a:off x="1221270" y="13080243"/>
            <a:ext cx="359073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>
            <a:spLocks noGrp="1"/>
          </p:cNvSpPr>
          <p:nvPr>
            <p:ph type="title"/>
          </p:nvPr>
        </p:nvSpPr>
        <p:spPr>
          <a:xfrm>
            <a:off x="1206500" y="1183047"/>
            <a:ext cx="21859559" cy="150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8500"/>
              <a:buFont typeface="Franklin Gothic"/>
              <a:buNone/>
              <a:defRPr sz="8500" b="0" i="0" u="none" strike="noStrike" cap="none">
                <a:solidFill>
                  <a:srgbClr val="232D48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8500"/>
              <a:buFont typeface="Franklin Gothic"/>
              <a:buNone/>
              <a:defRPr sz="8500" b="1" i="0" u="none" strike="noStrike" cap="none">
                <a:solidFill>
                  <a:srgbClr val="232D48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8500"/>
              <a:buFont typeface="Franklin Gothic"/>
              <a:buNone/>
              <a:defRPr sz="8500" b="1" i="0" u="none" strike="noStrike" cap="none">
                <a:solidFill>
                  <a:srgbClr val="232D48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8500"/>
              <a:buFont typeface="Franklin Gothic"/>
              <a:buNone/>
              <a:defRPr sz="8500" b="1" i="0" u="none" strike="noStrike" cap="none">
                <a:solidFill>
                  <a:srgbClr val="232D48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8500"/>
              <a:buFont typeface="Franklin Gothic"/>
              <a:buNone/>
              <a:defRPr sz="8500" b="1" i="0" u="none" strike="noStrike" cap="none">
                <a:solidFill>
                  <a:srgbClr val="232D48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8500"/>
              <a:buFont typeface="Franklin Gothic"/>
              <a:buNone/>
              <a:defRPr sz="8500" b="1" i="0" u="none" strike="noStrike" cap="none">
                <a:solidFill>
                  <a:srgbClr val="232D48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8500"/>
              <a:buFont typeface="Franklin Gothic"/>
              <a:buNone/>
              <a:defRPr sz="8500" b="1" i="0" u="none" strike="noStrike" cap="none">
                <a:solidFill>
                  <a:srgbClr val="232D48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8500"/>
              <a:buFont typeface="Franklin Gothic"/>
              <a:buNone/>
              <a:defRPr sz="8500" b="1" i="0" u="none" strike="noStrike" cap="none">
                <a:solidFill>
                  <a:srgbClr val="232D48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8500"/>
              <a:buFont typeface="Franklin Gothic"/>
              <a:buNone/>
              <a:defRPr sz="8500" b="1" i="0" u="none" strike="noStrike" cap="none">
                <a:solidFill>
                  <a:srgbClr val="232D48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/>
          </a:p>
        </p:txBody>
      </p:sp>
      <p:sp>
        <p:nvSpPr>
          <p:cNvPr id="7" name="Google Shape;7;p32"/>
          <p:cNvSpPr txBox="1">
            <a:spLocks noGrp="1"/>
          </p:cNvSpPr>
          <p:nvPr>
            <p:ph type="body" idx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504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666666"/>
              </a:buClr>
              <a:buSzPts val="5904"/>
              <a:buFont typeface="Franklin Gothic"/>
              <a:buChar char="–"/>
              <a:defRPr sz="4800" b="0" i="0" u="none" strike="noStrike" cap="none">
                <a:solidFill>
                  <a:srgbClr val="232D48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marR="0" lvl="1" indent="-603504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666666"/>
              </a:buClr>
              <a:buSzPts val="5904"/>
              <a:buFont typeface="Franklin Gothic"/>
              <a:buChar char="–"/>
              <a:defRPr sz="4800" b="0" i="0" u="none" strike="noStrike" cap="none">
                <a:solidFill>
                  <a:srgbClr val="232D48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marR="0" lvl="2" indent="-603504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666666"/>
              </a:buClr>
              <a:buSzPts val="5904"/>
              <a:buFont typeface="Franklin Gothic"/>
              <a:buChar char="–"/>
              <a:defRPr sz="4800" b="0" i="0" u="none" strike="noStrike" cap="none">
                <a:solidFill>
                  <a:srgbClr val="232D48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marR="0" lvl="3" indent="-603504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666666"/>
              </a:buClr>
              <a:buSzPts val="5904"/>
              <a:buFont typeface="Franklin Gothic"/>
              <a:buChar char="–"/>
              <a:defRPr sz="4800" b="0" i="0" u="none" strike="noStrike" cap="none">
                <a:solidFill>
                  <a:srgbClr val="232D48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marR="0" lvl="4" indent="-603504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666666"/>
              </a:buClr>
              <a:buSzPts val="5904"/>
              <a:buFont typeface="Franklin Gothic"/>
              <a:buChar char="–"/>
              <a:defRPr sz="4800" b="0" i="0" u="none" strike="noStrike" cap="none">
                <a:solidFill>
                  <a:srgbClr val="232D48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666666"/>
              </a:buClr>
              <a:buSzPts val="5904"/>
              <a:buFont typeface="Franklin Gothic"/>
              <a:buChar char="•"/>
              <a:defRPr sz="4800" b="0" i="0" u="none" strike="noStrike" cap="none">
                <a:solidFill>
                  <a:srgbClr val="232D48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666666"/>
              </a:buClr>
              <a:buSzPts val="5904"/>
              <a:buFont typeface="Franklin Gothic"/>
              <a:buChar char="•"/>
              <a:defRPr sz="4800" b="0" i="0" u="none" strike="noStrike" cap="none">
                <a:solidFill>
                  <a:srgbClr val="232D48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666666"/>
              </a:buClr>
              <a:buSzPts val="5904"/>
              <a:buFont typeface="Franklin Gothic"/>
              <a:buChar char="•"/>
              <a:defRPr sz="4800" b="0" i="0" u="none" strike="noStrike" cap="none">
                <a:solidFill>
                  <a:srgbClr val="232D48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4114800" marR="0" lvl="8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666666"/>
              </a:buClr>
              <a:buSzPts val="5904"/>
              <a:buFont typeface="Franklin Gothic"/>
              <a:buChar char="•"/>
              <a:defRPr sz="4800" b="0" i="0" u="none" strike="noStrike" cap="none">
                <a:solidFill>
                  <a:srgbClr val="232D48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/>
          </a:p>
        </p:txBody>
      </p:sp>
      <p:sp>
        <p:nvSpPr>
          <p:cNvPr id="8" name="Google Shape;8;p32"/>
          <p:cNvSpPr txBox="1">
            <a:spLocks noGrp="1"/>
          </p:cNvSpPr>
          <p:nvPr>
            <p:ph type="sldNum" idx="12"/>
          </p:nvPr>
        </p:nvSpPr>
        <p:spPr>
          <a:xfrm>
            <a:off x="1221274" y="13076009"/>
            <a:ext cx="359073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lin Gothic"/>
              <a:buNone/>
              <a:defRPr sz="1800" b="0" i="0" u="none" strike="noStrike" cap="none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" name="Google Shape;9;p32"/>
          <p:cNvCxnSpPr/>
          <p:nvPr/>
        </p:nvCxnSpPr>
        <p:spPr>
          <a:xfrm>
            <a:off x="1262219" y="659068"/>
            <a:ext cx="21859559" cy="2"/>
          </a:xfrm>
          <a:prstGeom prst="straightConnector1">
            <a:avLst/>
          </a:prstGeom>
          <a:noFill/>
          <a:ln w="25400" cap="flat" cmpd="sng">
            <a:solidFill>
              <a:srgbClr val="232D48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0" name="Google Shape;10;p32"/>
          <p:cNvCxnSpPr/>
          <p:nvPr/>
        </p:nvCxnSpPr>
        <p:spPr>
          <a:xfrm>
            <a:off x="1262219" y="13028494"/>
            <a:ext cx="21859559" cy="2"/>
          </a:xfrm>
          <a:prstGeom prst="straightConnector1">
            <a:avLst/>
          </a:prstGeom>
          <a:noFill/>
          <a:ln w="25400" cap="flat" cmpd="sng">
            <a:solidFill>
              <a:srgbClr val="232D48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atf2bz@virginia.edu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hyperlink" Target="mailto:mkl3z@virginia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1136575" y="2377449"/>
            <a:ext cx="21971100" cy="4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b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0"/>
              <a:buFont typeface="Franklin Gothic"/>
              <a:buNone/>
            </a:pPr>
            <a:r>
              <a:rPr lang="en-US" sz="11500" b="0" i="0" u="none" strike="noStrike" cap="none" dirty="0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EXPANDING ACCESS THROUGH UNIVERSITY-COMMUNITY COLLABORATION</a:t>
            </a:r>
            <a:endParaRPr sz="11500" b="1" i="0" u="none" strike="noStrike" cap="none" dirty="0">
              <a:solidFill>
                <a:srgbClr val="FFFFFF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201342" y="7604190"/>
            <a:ext cx="21981316" cy="190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4"/>
              <a:buFont typeface="Franklin Gothic"/>
              <a:buNone/>
            </a:pPr>
            <a:r>
              <a:rPr lang="en-US" dirty="0"/>
              <a:t>Group Discussion </a:t>
            </a:r>
            <a:endParaRPr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2"/>
          </p:nvPr>
        </p:nvSpPr>
        <p:spPr>
          <a:xfrm>
            <a:off x="1268785" y="11836400"/>
            <a:ext cx="18217560" cy="63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4800" dirty="0"/>
              <a:t>Abby Fines &amp; Matt Lowery, 4/22/2026 </a:t>
            </a:r>
            <a:endParaRPr sz="4800" dirty="0"/>
          </a:p>
        </p:txBody>
      </p:sp>
      <p:pic>
        <p:nvPicPr>
          <p:cNvPr id="87" name="Google Shape;87;p1" descr="UVA Logo"/>
          <p:cNvPicPr preferRelativeResize="0"/>
          <p:nvPr/>
        </p:nvPicPr>
        <p:blipFill rotWithShape="1">
          <a:blip r:embed="rId3">
            <a:alphaModFix/>
          </a:blip>
          <a:srcRect l="-78105" t="358" r="-2332" b="-431"/>
          <a:stretch/>
        </p:blipFill>
        <p:spPr>
          <a:xfrm>
            <a:off x="17287502" y="11836400"/>
            <a:ext cx="5827713" cy="785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>
            <a:spLocks noGrp="1"/>
          </p:cNvSpPr>
          <p:nvPr>
            <p:ph type="title"/>
          </p:nvPr>
        </p:nvSpPr>
        <p:spPr>
          <a:xfrm>
            <a:off x="1136569" y="2377440"/>
            <a:ext cx="21971005" cy="4648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b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0"/>
              <a:buFont typeface="Franklin Gothic"/>
              <a:buNone/>
            </a:pPr>
            <a:r>
              <a:rPr lang="en-US" sz="15000" dirty="0"/>
              <a:t>PREQUEL</a:t>
            </a:r>
            <a:endParaRPr sz="15000" dirty="0"/>
          </a:p>
        </p:txBody>
      </p:sp>
      <p:sp>
        <p:nvSpPr>
          <p:cNvPr id="200" name="Google Shape;200;p11"/>
          <p:cNvSpPr txBox="1">
            <a:spLocks noGrp="1"/>
          </p:cNvSpPr>
          <p:nvPr>
            <p:ph type="body" idx="1"/>
          </p:nvPr>
        </p:nvSpPr>
        <p:spPr>
          <a:xfrm>
            <a:off x="1206499" y="11966047"/>
            <a:ext cx="18217560" cy="63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5400" dirty="0"/>
              <a:t>Accessing Equipment</a:t>
            </a:r>
            <a:endParaRPr sz="5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"/>
          <p:cNvSpPr txBox="1">
            <a:spLocks noGrp="1"/>
          </p:cNvSpPr>
          <p:nvPr>
            <p:ph type="title"/>
          </p:nvPr>
        </p:nvSpPr>
        <p:spPr>
          <a:xfrm>
            <a:off x="1136569" y="2377440"/>
            <a:ext cx="21971005" cy="4648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b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0"/>
              <a:buFont typeface="Franklin Gothic"/>
              <a:buNone/>
            </a:pPr>
            <a:r>
              <a:rPr lang="en-US" sz="15000" dirty="0"/>
              <a:t>WHEELCHAIR TAKEOVER:</a:t>
            </a:r>
            <a:endParaRPr sz="15000" dirty="0"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0"/>
              <a:buFont typeface="Franklin Gothic"/>
              <a:buNone/>
            </a:pPr>
            <a:r>
              <a:rPr lang="en-US" sz="15000" dirty="0"/>
              <a:t>PARALYMPIC PICKUPS</a:t>
            </a:r>
            <a:endParaRPr sz="15000" dirty="0"/>
          </a:p>
        </p:txBody>
      </p:sp>
      <p:sp>
        <p:nvSpPr>
          <p:cNvPr id="206" name="Google Shape;206;p12"/>
          <p:cNvSpPr txBox="1">
            <a:spLocks noGrp="1"/>
          </p:cNvSpPr>
          <p:nvPr>
            <p:ph type="body" idx="1"/>
          </p:nvPr>
        </p:nvSpPr>
        <p:spPr>
          <a:xfrm>
            <a:off x="1206499" y="11966047"/>
            <a:ext cx="18217560" cy="63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5400" dirty="0"/>
              <a:t>First University Event in our Timeline</a:t>
            </a:r>
            <a:endParaRPr sz="5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d8600968da_3_9"/>
          <p:cNvSpPr txBox="1">
            <a:spLocks noGrp="1"/>
          </p:cNvSpPr>
          <p:nvPr>
            <p:ph type="title"/>
          </p:nvPr>
        </p:nvSpPr>
        <p:spPr>
          <a:xfrm>
            <a:off x="1206500" y="1183047"/>
            <a:ext cx="21859500" cy="15054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2" name="Google Shape;212;g3d8600968da_3_9" title="Screenshot 2026-04-21 at 4.13.38 PM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705" b="7714"/>
          <a:stretch/>
        </p:blipFill>
        <p:spPr>
          <a:xfrm>
            <a:off x="0" y="1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d8600968da_3_14"/>
          <p:cNvSpPr txBox="1">
            <a:spLocks noGrp="1"/>
          </p:cNvSpPr>
          <p:nvPr>
            <p:ph type="title"/>
          </p:nvPr>
        </p:nvSpPr>
        <p:spPr>
          <a:xfrm>
            <a:off x="1206500" y="1183047"/>
            <a:ext cx="21859500" cy="15054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8" name="Google Shape;218;g3d8600968da_3_14" title="Screenshot 2026-04-21 at 4.14.02 PM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8243" b="8243"/>
          <a:stretch/>
        </p:blipFill>
        <p:spPr>
          <a:xfrm>
            <a:off x="0" y="1"/>
            <a:ext cx="24383999" cy="1371600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 txBox="1">
            <a:spLocks noGrp="1"/>
          </p:cNvSpPr>
          <p:nvPr>
            <p:ph type="title"/>
          </p:nvPr>
        </p:nvSpPr>
        <p:spPr>
          <a:xfrm>
            <a:off x="1206500" y="1183047"/>
            <a:ext cx="21859559" cy="150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8500"/>
              <a:buFont typeface="Franklin Gothic"/>
              <a:buNone/>
            </a:pPr>
            <a:r>
              <a:rPr lang="en-US"/>
              <a:t>STUDENT ENGAGEMENT</a:t>
            </a:r>
            <a:endParaRPr/>
          </a:p>
        </p:txBody>
      </p:sp>
      <p:sp>
        <p:nvSpPr>
          <p:cNvPr id="224" name="Google Shape;224;p13"/>
          <p:cNvSpPr txBox="1">
            <a:spLocks noGrp="1"/>
          </p:cNvSpPr>
          <p:nvPr>
            <p:ph type="body" idx="1"/>
          </p:nvPr>
        </p:nvSpPr>
        <p:spPr>
          <a:xfrm>
            <a:off x="1206499" y="2446869"/>
            <a:ext cx="21970999" cy="793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3000"/>
              <a:buFont typeface="Franklin Gothic"/>
              <a:buNone/>
            </a:pPr>
            <a:r>
              <a:rPr lang="en-US"/>
              <a:t>Whole Group</a:t>
            </a:r>
            <a:endParaRPr/>
          </a:p>
        </p:txBody>
      </p:sp>
      <p:sp>
        <p:nvSpPr>
          <p:cNvPr id="225" name="Google Shape;225;p13"/>
          <p:cNvSpPr txBox="1">
            <a:spLocks noGrp="1"/>
          </p:cNvSpPr>
          <p:nvPr>
            <p:ph type="body" idx="2"/>
          </p:nvPr>
        </p:nvSpPr>
        <p:spPr>
          <a:xfrm>
            <a:off x="1206498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4"/>
              <a:buFont typeface="Franklin Gothic"/>
              <a:buChar char="–"/>
            </a:pPr>
            <a:r>
              <a:rPr lang="en-US" dirty="0"/>
              <a:t>How do you get students engaged?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"/>
          <p:cNvSpPr txBox="1">
            <a:spLocks noGrp="1"/>
          </p:cNvSpPr>
          <p:nvPr>
            <p:ph type="title"/>
          </p:nvPr>
        </p:nvSpPr>
        <p:spPr>
          <a:xfrm>
            <a:off x="1206500" y="1183047"/>
            <a:ext cx="21859559" cy="150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8500"/>
              <a:buFont typeface="Franklin Gothic"/>
              <a:buNone/>
            </a:pPr>
            <a:r>
              <a:rPr lang="en-US"/>
              <a:t>PICK-UP PARTNERS</a:t>
            </a:r>
            <a:endParaRPr/>
          </a:p>
        </p:txBody>
      </p:sp>
      <p:sp>
        <p:nvSpPr>
          <p:cNvPr id="231" name="Google Shape;231;p14"/>
          <p:cNvSpPr txBox="1">
            <a:spLocks noGrp="1"/>
          </p:cNvSpPr>
          <p:nvPr>
            <p:ph type="body" idx="1"/>
          </p:nvPr>
        </p:nvSpPr>
        <p:spPr>
          <a:xfrm>
            <a:off x="1206499" y="2446869"/>
            <a:ext cx="21970999" cy="793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3000"/>
              <a:buFont typeface="Franklin Gothic"/>
              <a:buNone/>
            </a:pPr>
            <a:r>
              <a:rPr lang="en-US"/>
              <a:t>Started simple</a:t>
            </a:r>
            <a:endParaRPr/>
          </a:p>
        </p:txBody>
      </p:sp>
      <p:graphicFrame>
        <p:nvGraphicFramePr>
          <p:cNvPr id="232" name="Google Shape;232;p14"/>
          <p:cNvGraphicFramePr/>
          <p:nvPr>
            <p:extLst>
              <p:ext uri="{D42A27DB-BD31-4B8C-83A1-F6EECF244321}">
                <p14:modId xmlns:p14="http://schemas.microsoft.com/office/powerpoint/2010/main" val="432796341"/>
              </p:ext>
            </p:extLst>
          </p:nvPr>
        </p:nvGraphicFramePr>
        <p:xfrm>
          <a:off x="1262213" y="3530948"/>
          <a:ext cx="21859575" cy="4541540"/>
        </p:xfrm>
        <a:graphic>
          <a:graphicData uri="http://schemas.openxmlformats.org/drawingml/2006/table">
            <a:tbl>
              <a:tblPr firstRow="1" bandRow="1">
                <a:noFill/>
                <a:tableStyleId>{5CA7F6A6-76D2-495E-8DDE-0C47E4B04C47}</a:tableStyleId>
              </a:tblPr>
              <a:tblGrid>
                <a:gridCol w="728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0"/>
                        <a:buFont typeface="Libre Franklin"/>
                        <a:buNone/>
                      </a:pPr>
                      <a:r>
                        <a:rPr lang="en-US" sz="5400" u="none" strike="noStrike" cap="none"/>
                        <a:t>Institutional Partners</a:t>
                      </a:r>
                      <a:endParaRPr sz="5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0"/>
                        <a:buFont typeface="Libre Franklin"/>
                        <a:buNone/>
                      </a:pPr>
                      <a:r>
                        <a:rPr lang="en-US" sz="5400" u="none" strike="noStrike" cap="none"/>
                        <a:t>Community Partners</a:t>
                      </a:r>
                      <a:endParaRPr sz="5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0"/>
                        <a:buFont typeface="Libre Franklin"/>
                        <a:buNone/>
                      </a:pPr>
                      <a:r>
                        <a:rPr lang="en-US" sz="5400" u="none" strike="noStrike" cap="none" dirty="0"/>
                        <a:t>Individual Partners</a:t>
                      </a:r>
                      <a:endParaRPr sz="54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717550" marR="0" lvl="0" indent="-685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500"/>
                        <a:buFont typeface="Arial" panose="020B0604020202020204" pitchFamily="34" charset="0"/>
                        <a:buChar char="•"/>
                      </a:pPr>
                      <a:r>
                        <a:rPr lang="en-US" sz="4800" u="none" strike="noStrike" cap="none" dirty="0"/>
                        <a:t>Kinesiology</a:t>
                      </a:r>
                      <a:endParaRPr sz="4800" dirty="0"/>
                    </a:p>
                    <a:p>
                      <a:pPr marL="717550" marR="0" lvl="0" indent="-685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500"/>
                        <a:buFont typeface="Arial" panose="020B0604020202020204" pitchFamily="34" charset="0"/>
                        <a:buChar char="•"/>
                      </a:pPr>
                      <a:r>
                        <a:rPr lang="en-US" sz="4800" u="none" strike="noStrike" cap="none" dirty="0"/>
                        <a:t>Recreation</a:t>
                      </a:r>
                    </a:p>
                    <a:p>
                      <a:pPr marL="717550" marR="0" lvl="0" indent="-685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500"/>
                        <a:buFont typeface="Arial" panose="020B0604020202020204" pitchFamily="34" charset="0"/>
                        <a:buChar char="•"/>
                      </a:pPr>
                      <a:r>
                        <a:rPr lang="en-US" sz="4800" dirty="0"/>
                        <a:t>School of Education</a:t>
                      </a:r>
                    </a:p>
                    <a:p>
                      <a:pPr marL="914400" marR="0" lvl="1" indent="-419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Char char="○"/>
                      </a:pPr>
                      <a:r>
                        <a:rPr lang="en-US" sz="4000" dirty="0"/>
                        <a:t>ODEI</a:t>
                      </a:r>
                      <a:endParaRPr sz="4000" dirty="0"/>
                    </a:p>
                    <a:p>
                      <a:pPr marL="1066800" marR="0" lvl="0" indent="-685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0"/>
                        <a:buFont typeface="Arial" panose="020B0604020202020204" pitchFamily="34" charset="0"/>
                        <a:buChar char="•"/>
                      </a:pPr>
                      <a:endParaRPr sz="48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74700" lvl="0" indent="-685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4600"/>
                        <a:buFont typeface="Arial" panose="020B0604020202020204" pitchFamily="34" charset="0"/>
                        <a:buChar char="•"/>
                      </a:pPr>
                      <a:r>
                        <a:rPr lang="en-US" sz="4800" dirty="0" err="1"/>
                        <a:t>Sportable</a:t>
                      </a:r>
                      <a:r>
                        <a:rPr lang="en-US" sz="4800" dirty="0"/>
                        <a:t> </a:t>
                      </a:r>
                      <a:endParaRPr sz="4800" dirty="0"/>
                    </a:p>
                    <a:p>
                      <a:pPr marL="774700" lvl="0" indent="-685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4600"/>
                        <a:buFont typeface="Arial" panose="020B0604020202020204" pitchFamily="34" charset="0"/>
                        <a:buChar char="•"/>
                      </a:pPr>
                      <a:r>
                        <a:rPr lang="en-US" sz="4800" dirty="0"/>
                        <a:t>Charlottesville Cardinals</a:t>
                      </a:r>
                      <a:endParaRPr sz="4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74700" marR="0" lvl="0" indent="-685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600"/>
                        <a:buFont typeface="Arial" panose="020B0604020202020204" pitchFamily="34" charset="0"/>
                        <a:buChar char="•"/>
                      </a:pPr>
                      <a:r>
                        <a:rPr lang="en-US" sz="4800" u="none" strike="noStrike" cap="none" dirty="0"/>
                        <a:t>Student-Athletes with Disabilities</a:t>
                      </a:r>
                      <a:endParaRPr sz="4800" u="none" strike="noStrike" cap="none" dirty="0"/>
                    </a:p>
                    <a:p>
                      <a:pPr marL="685800" marR="0" lvl="0" indent="-685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sz="4800" dirty="0"/>
                    </a:p>
                    <a:p>
                      <a:pPr marL="1143000" marR="0" lvl="0" indent="-685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sz="4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"/>
          <p:cNvSpPr txBox="1">
            <a:spLocks noGrp="1"/>
          </p:cNvSpPr>
          <p:nvPr>
            <p:ph type="title"/>
          </p:nvPr>
        </p:nvSpPr>
        <p:spPr>
          <a:xfrm>
            <a:off x="1206500" y="1183047"/>
            <a:ext cx="21859559" cy="150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8500"/>
              <a:buFont typeface="Franklin Gothic"/>
              <a:buNone/>
            </a:pPr>
            <a:r>
              <a:rPr lang="en-US"/>
              <a:t>PICK-UP OVERVIEW</a:t>
            </a:r>
            <a:endParaRPr/>
          </a:p>
        </p:txBody>
      </p:sp>
      <p:sp>
        <p:nvSpPr>
          <p:cNvPr id="238" name="Google Shape;238;p15"/>
          <p:cNvSpPr txBox="1">
            <a:spLocks noGrp="1"/>
          </p:cNvSpPr>
          <p:nvPr>
            <p:ph type="body" idx="1"/>
          </p:nvPr>
        </p:nvSpPr>
        <p:spPr>
          <a:xfrm>
            <a:off x="1206499" y="2446869"/>
            <a:ext cx="21970999" cy="793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3000"/>
              <a:buFont typeface="Franklin Gothic"/>
              <a:buNone/>
            </a:pPr>
            <a:r>
              <a:rPr lang="en-US"/>
              <a:t>Simple works </a:t>
            </a:r>
            <a:endParaRPr/>
          </a:p>
        </p:txBody>
      </p:sp>
      <p:graphicFrame>
        <p:nvGraphicFramePr>
          <p:cNvPr id="239" name="Google Shape;239;p15"/>
          <p:cNvGraphicFramePr/>
          <p:nvPr>
            <p:extLst>
              <p:ext uri="{D42A27DB-BD31-4B8C-83A1-F6EECF244321}">
                <p14:modId xmlns:p14="http://schemas.microsoft.com/office/powerpoint/2010/main" val="3008003671"/>
              </p:ext>
            </p:extLst>
          </p:nvPr>
        </p:nvGraphicFramePr>
        <p:xfrm>
          <a:off x="1206500" y="3952173"/>
          <a:ext cx="21859575" cy="2468900"/>
        </p:xfrm>
        <a:graphic>
          <a:graphicData uri="http://schemas.openxmlformats.org/drawingml/2006/table">
            <a:tbl>
              <a:tblPr firstRow="1" bandRow="1">
                <a:noFill/>
                <a:tableStyleId>{5CA7F6A6-76D2-495E-8DDE-0C47E4B04C47}</a:tableStyleId>
              </a:tblPr>
              <a:tblGrid>
                <a:gridCol w="728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0"/>
                        <a:buFont typeface="Libre Franklin"/>
                        <a:buNone/>
                      </a:pPr>
                      <a:r>
                        <a:rPr lang="en-US" sz="5400" u="none" strike="noStrike" cap="none"/>
                        <a:t>Easy Wins</a:t>
                      </a:r>
                      <a:endParaRPr sz="5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0"/>
                        <a:buFont typeface="Libre Franklin"/>
                        <a:buNone/>
                      </a:pPr>
                      <a:r>
                        <a:rPr lang="en-US" sz="5400" u="none" strike="noStrike" cap="none"/>
                        <a:t>Hard Wins</a:t>
                      </a:r>
                      <a:endParaRPr sz="5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0"/>
                        <a:buFont typeface="Libre Franklin"/>
                        <a:buNone/>
                      </a:pPr>
                      <a:r>
                        <a:rPr lang="en-US" sz="5400" u="none" strike="noStrike" cap="none" dirty="0"/>
                        <a:t>Losses</a:t>
                      </a:r>
                      <a:endParaRPr sz="54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723900" marR="0" lvl="0" indent="-571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 panose="020B0604020202020204" pitchFamily="34" charset="0"/>
                        <a:buChar char="•"/>
                      </a:pPr>
                      <a:r>
                        <a:rPr lang="en-US" sz="4800" dirty="0"/>
                        <a:t>Simple structure</a:t>
                      </a:r>
                      <a:endParaRPr sz="4800" dirty="0"/>
                    </a:p>
                    <a:p>
                      <a:pPr marL="723900" marR="0" lvl="0" indent="-571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Arial" panose="020B0604020202020204" pitchFamily="34" charset="0"/>
                        <a:buChar char="•"/>
                      </a:pPr>
                      <a:r>
                        <a:rPr lang="en-US" sz="4800" dirty="0"/>
                        <a:t>Easy Execution</a:t>
                      </a:r>
                      <a:endParaRPr sz="4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52500" marR="0" lvl="0" indent="-571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0"/>
                        <a:buFont typeface="Arial" panose="020B0604020202020204" pitchFamily="34" charset="0"/>
                        <a:buChar char="•"/>
                      </a:pPr>
                      <a:endParaRPr sz="48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Arial" panose="020B0604020202020204" pitchFamily="34" charset="0"/>
                        <a:buChar char="•"/>
                      </a:pPr>
                      <a:r>
                        <a:rPr lang="en-US" sz="4800" dirty="0"/>
                        <a:t>Small Impact (~50)</a:t>
                      </a:r>
                      <a:endParaRPr sz="48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 txBox="1">
            <a:spLocks noGrp="1"/>
          </p:cNvSpPr>
          <p:nvPr>
            <p:ph type="title"/>
          </p:nvPr>
        </p:nvSpPr>
        <p:spPr>
          <a:xfrm>
            <a:off x="1136569" y="2377440"/>
            <a:ext cx="21971005" cy="4648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b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0"/>
              <a:buFont typeface="Franklin Gothic"/>
              <a:buNone/>
            </a:pPr>
            <a:r>
              <a:rPr lang="en-US" sz="15000" dirty="0"/>
              <a:t>ROLL WITH JIM</a:t>
            </a:r>
            <a:endParaRPr sz="15000" dirty="0"/>
          </a:p>
        </p:txBody>
      </p:sp>
      <p:sp>
        <p:nvSpPr>
          <p:cNvPr id="245" name="Google Shape;245;p16"/>
          <p:cNvSpPr txBox="1">
            <a:spLocks noGrp="1"/>
          </p:cNvSpPr>
          <p:nvPr>
            <p:ph type="body" idx="1"/>
          </p:nvPr>
        </p:nvSpPr>
        <p:spPr>
          <a:xfrm>
            <a:off x="1206499" y="11966047"/>
            <a:ext cx="18217560" cy="63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4800" dirty="0"/>
              <a:t>Adapting and leveraging a recognized name and event</a:t>
            </a:r>
            <a:endParaRPr sz="4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50" y="453900"/>
            <a:ext cx="11049000" cy="62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250" y="7023575"/>
            <a:ext cx="11049001" cy="6215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01325" y="3750463"/>
            <a:ext cx="11049001" cy="6215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5159" b="5159"/>
          <a:stretch/>
        </p:blipFill>
        <p:spPr>
          <a:xfrm>
            <a:off x="12693316" y="711200"/>
            <a:ext cx="11017382" cy="12344400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pic>
      <p:pic>
        <p:nvPicPr>
          <p:cNvPr id="268" name="Google Shape;268;p20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t="6367" b="6367"/>
          <a:stretch/>
        </p:blipFill>
        <p:spPr>
          <a:xfrm>
            <a:off x="685800" y="711200"/>
            <a:ext cx="11321716" cy="12344400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1206500" y="1183047"/>
            <a:ext cx="21859559" cy="150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8500"/>
              <a:buFont typeface="Franklin Gothic"/>
              <a:buNone/>
            </a:pPr>
            <a:r>
              <a:rPr lang="en-US" dirty="0"/>
              <a:t>INTRODUCTIONS</a:t>
            </a:r>
            <a:endParaRPr dirty="0"/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1206499" y="2446869"/>
            <a:ext cx="21970999" cy="793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25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65"/>
              <a:buFont typeface="Franklin Gothic"/>
              <a:buNone/>
            </a:pPr>
            <a:r>
              <a:rPr lang="en-US" dirty="0"/>
              <a:t>Who we are</a:t>
            </a:r>
            <a:endParaRPr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2"/>
          </p:nvPr>
        </p:nvSpPr>
        <p:spPr>
          <a:xfrm>
            <a:off x="1206498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4"/>
              <a:buFont typeface="Franklin Gothic"/>
              <a:buChar char="–"/>
            </a:pPr>
            <a:r>
              <a:rPr lang="en-US" dirty="0"/>
              <a:t>Abby Fines, PhD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5904"/>
              <a:buFont typeface="Franklin Gothic"/>
              <a:buChar char="–"/>
            </a:pPr>
            <a:r>
              <a:rPr lang="en-US" dirty="0"/>
              <a:t>Matt Lowery, CAPE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5904"/>
              <a:buFont typeface="Franklin Gothic"/>
              <a:buChar char="–"/>
            </a:pPr>
            <a:r>
              <a:rPr lang="en-US" i="1" dirty="0"/>
              <a:t>University of Virginia</a:t>
            </a:r>
            <a:r>
              <a:rPr lang="en-US" dirty="0"/>
              <a:t>, Charlottesville, VA</a:t>
            </a:r>
            <a:endParaRPr dirty="0"/>
          </a:p>
          <a:p>
            <a:pPr marL="1295400" lvl="1" indent="-685800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5904"/>
              <a:buFont typeface="Arial"/>
              <a:buChar char="•"/>
            </a:pPr>
            <a:r>
              <a:rPr lang="en-US" dirty="0"/>
              <a:t>No Adaptive Athletics program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"/>
          <p:cNvSpPr txBox="1">
            <a:spLocks noGrp="1"/>
          </p:cNvSpPr>
          <p:nvPr>
            <p:ph type="title"/>
          </p:nvPr>
        </p:nvSpPr>
        <p:spPr>
          <a:xfrm>
            <a:off x="1206500" y="1183047"/>
            <a:ext cx="21859559" cy="150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8500"/>
              <a:buFont typeface="Franklin Gothic"/>
              <a:buNone/>
            </a:pPr>
            <a:r>
              <a:rPr lang="en-US"/>
              <a:t>INSTITUTIONAL &amp; COMMUNITY BUY-IN</a:t>
            </a:r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body" idx="1"/>
          </p:nvPr>
        </p:nvSpPr>
        <p:spPr>
          <a:xfrm>
            <a:off x="1206499" y="2446869"/>
            <a:ext cx="21970999" cy="793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3000"/>
              <a:buFont typeface="Franklin Gothic"/>
              <a:buNone/>
            </a:pPr>
            <a:r>
              <a:rPr lang="en-US"/>
              <a:t>Whole group</a:t>
            </a:r>
            <a:endParaRPr/>
          </a:p>
        </p:txBody>
      </p:sp>
      <p:sp>
        <p:nvSpPr>
          <p:cNvPr id="275" name="Google Shape;275;p21"/>
          <p:cNvSpPr txBox="1">
            <a:spLocks noGrp="1"/>
          </p:cNvSpPr>
          <p:nvPr>
            <p:ph type="body" idx="2"/>
          </p:nvPr>
        </p:nvSpPr>
        <p:spPr>
          <a:xfrm>
            <a:off x="1206498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4"/>
              <a:buFont typeface="Franklin Gothic"/>
              <a:buChar char="–"/>
            </a:pPr>
            <a:r>
              <a:rPr lang="en-US" dirty="0"/>
              <a:t>How do you create institutional or community buy-in?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d8600968da_4_4"/>
          <p:cNvSpPr txBox="1">
            <a:spLocks noGrp="1"/>
          </p:cNvSpPr>
          <p:nvPr>
            <p:ph type="title"/>
          </p:nvPr>
        </p:nvSpPr>
        <p:spPr>
          <a:xfrm>
            <a:off x="1206500" y="1183047"/>
            <a:ext cx="21859500" cy="15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8500"/>
              <a:buFont typeface="Franklin Gothic"/>
              <a:buNone/>
            </a:pPr>
            <a:r>
              <a:rPr lang="en-US"/>
              <a:t>ROLL WITH JIM PARTNERS</a:t>
            </a:r>
            <a:endParaRPr/>
          </a:p>
        </p:txBody>
      </p:sp>
      <p:sp>
        <p:nvSpPr>
          <p:cNvPr id="281" name="Google Shape;281;g3d8600968da_4_4"/>
          <p:cNvSpPr txBox="1">
            <a:spLocks noGrp="1"/>
          </p:cNvSpPr>
          <p:nvPr>
            <p:ph type="body" idx="1"/>
          </p:nvPr>
        </p:nvSpPr>
        <p:spPr>
          <a:xfrm>
            <a:off x="1206499" y="2446869"/>
            <a:ext cx="219711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65"/>
              <a:buFont typeface="Franklin Gothic"/>
              <a:buNone/>
            </a:pPr>
            <a:r>
              <a:rPr lang="en-US"/>
              <a:t>More Institutional Support</a:t>
            </a:r>
            <a:endParaRPr/>
          </a:p>
        </p:txBody>
      </p:sp>
      <p:graphicFrame>
        <p:nvGraphicFramePr>
          <p:cNvPr id="282" name="Google Shape;282;g3d8600968da_4_4"/>
          <p:cNvGraphicFramePr/>
          <p:nvPr>
            <p:extLst>
              <p:ext uri="{D42A27DB-BD31-4B8C-83A1-F6EECF244321}">
                <p14:modId xmlns:p14="http://schemas.microsoft.com/office/powerpoint/2010/main" val="533002709"/>
              </p:ext>
            </p:extLst>
          </p:nvPr>
        </p:nvGraphicFramePr>
        <p:xfrm>
          <a:off x="1262213" y="3530948"/>
          <a:ext cx="21859575" cy="7163119"/>
        </p:xfrm>
        <a:graphic>
          <a:graphicData uri="http://schemas.openxmlformats.org/drawingml/2006/table">
            <a:tbl>
              <a:tblPr firstRow="1" bandRow="1">
                <a:noFill/>
                <a:tableStyleId>{5CA7F6A6-76D2-495E-8DDE-0C47E4B04C47}</a:tableStyleId>
              </a:tblPr>
              <a:tblGrid>
                <a:gridCol w="728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771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0"/>
                        <a:buFont typeface="Libre Franklin"/>
                        <a:buNone/>
                      </a:pPr>
                      <a:r>
                        <a:rPr lang="en-US" sz="5400" u="none" strike="noStrike" cap="none"/>
                        <a:t>Institutional Partners</a:t>
                      </a:r>
                      <a:endParaRPr sz="5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0"/>
                        <a:buFont typeface="Libre Franklin"/>
                        <a:buNone/>
                      </a:pPr>
                      <a:r>
                        <a:rPr lang="en-US" sz="5400" u="none" strike="noStrike" cap="none" dirty="0"/>
                        <a:t>Community Partners</a:t>
                      </a:r>
                      <a:endParaRPr sz="54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0"/>
                        <a:buFont typeface="Libre Franklin"/>
                        <a:buNone/>
                      </a:pPr>
                      <a:r>
                        <a:rPr lang="en-US" sz="5400" u="none" strike="noStrike" cap="none" dirty="0"/>
                        <a:t>Individual Partners</a:t>
                      </a:r>
                      <a:endParaRPr sz="54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8709">
                <a:tc>
                  <a:txBody>
                    <a:bodyPr/>
                    <a:lstStyle/>
                    <a:p>
                      <a:pPr marL="857250" marR="0" lvl="0" indent="-704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Char char="•"/>
                      </a:pPr>
                      <a:r>
                        <a:rPr lang="en-US" sz="4800" dirty="0"/>
                        <a:t>President’s Office</a:t>
                      </a:r>
                      <a:endParaRPr sz="4800" dirty="0"/>
                    </a:p>
                    <a:p>
                      <a:pPr marL="857250" marR="0" lvl="0" indent="-704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Char char="•"/>
                      </a:pPr>
                      <a:r>
                        <a:rPr lang="en-US" sz="4800" dirty="0"/>
                        <a:t>School of Education</a:t>
                      </a:r>
                      <a:endParaRPr sz="4800" dirty="0"/>
                    </a:p>
                    <a:p>
                      <a:pPr marL="914400" marR="0" lvl="1" indent="-419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Char char="○"/>
                      </a:pPr>
                      <a:r>
                        <a:rPr lang="en-US" sz="4000" dirty="0"/>
                        <a:t>ODEI</a:t>
                      </a:r>
                      <a:endParaRPr sz="4000" dirty="0"/>
                    </a:p>
                    <a:p>
                      <a:pPr marL="914400" marR="0" lvl="1" indent="-419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Char char="○"/>
                      </a:pPr>
                      <a:r>
                        <a:rPr lang="en-US" sz="4000" dirty="0"/>
                        <a:t>Office of Communication</a:t>
                      </a:r>
                      <a:endParaRPr sz="4000" dirty="0"/>
                    </a:p>
                    <a:p>
                      <a:pPr marL="857250" marR="0" lvl="0" indent="-704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Char char="•"/>
                      </a:pPr>
                      <a:r>
                        <a:rPr lang="en-US" sz="4800" dirty="0"/>
                        <a:t>Other Academic Dept.</a:t>
                      </a:r>
                      <a:endParaRPr sz="4800" dirty="0"/>
                    </a:p>
                    <a:p>
                      <a:pPr marL="857250" marR="0" lvl="0" indent="-704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Char char="•"/>
                      </a:pPr>
                      <a:r>
                        <a:rPr lang="en-US" sz="4800" dirty="0"/>
                        <a:t>Student Disabilities Access Center</a:t>
                      </a:r>
                      <a:endParaRPr sz="4800" dirty="0"/>
                    </a:p>
                    <a:p>
                      <a:pPr marL="857250" marR="0" lvl="0" indent="-704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Char char="•"/>
                      </a:pPr>
                      <a:r>
                        <a:rPr lang="en-US" sz="4800" dirty="0"/>
                        <a:t>Facilities/Parking</a:t>
                      </a:r>
                      <a:endParaRPr sz="4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Char char="•"/>
                      </a:pPr>
                      <a:r>
                        <a:rPr lang="en-US" sz="4800"/>
                        <a:t>Piedmont Area Tennis Assoc. </a:t>
                      </a:r>
                      <a:endParaRPr sz="4800"/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57250" marR="0" lvl="0" indent="-704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Char char="•"/>
                      </a:pPr>
                      <a:r>
                        <a:rPr lang="en-US" sz="4800" u="none" strike="noStrike" cap="none" dirty="0"/>
                        <a:t>Student</a:t>
                      </a:r>
                      <a:r>
                        <a:rPr lang="en-US" sz="4800" dirty="0"/>
                        <a:t>s</a:t>
                      </a:r>
                      <a:endParaRPr sz="48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dirty="0"/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3" name="Google Shape;283;g3d8600968da_4_4"/>
          <p:cNvSpPr txBox="1">
            <a:spLocks noGrp="1"/>
          </p:cNvSpPr>
          <p:nvPr>
            <p:ph type="body" idx="1"/>
          </p:nvPr>
        </p:nvSpPr>
        <p:spPr>
          <a:xfrm>
            <a:off x="1150699" y="11525594"/>
            <a:ext cx="219711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765"/>
              <a:buFont typeface="Franklin Gothic"/>
              <a:buNone/>
            </a:pPr>
            <a:r>
              <a:rPr lang="en-US" sz="4800" dirty="0"/>
              <a:t>* Table only includes partners added at this step/event.  </a:t>
            </a:r>
            <a:endParaRPr sz="4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"/>
          <p:cNvSpPr txBox="1">
            <a:spLocks noGrp="1"/>
          </p:cNvSpPr>
          <p:nvPr>
            <p:ph type="title"/>
          </p:nvPr>
        </p:nvSpPr>
        <p:spPr>
          <a:xfrm>
            <a:off x="1206500" y="1183047"/>
            <a:ext cx="21859559" cy="150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8500"/>
              <a:buFont typeface="Franklin Gothic"/>
              <a:buNone/>
            </a:pPr>
            <a:r>
              <a:rPr lang="en-US"/>
              <a:t>ROLL WITH JIM OVERVIEW</a:t>
            </a:r>
            <a:endParaRPr/>
          </a:p>
        </p:txBody>
      </p:sp>
      <p:sp>
        <p:nvSpPr>
          <p:cNvPr id="289" name="Google Shape;289;p23"/>
          <p:cNvSpPr txBox="1">
            <a:spLocks noGrp="1"/>
          </p:cNvSpPr>
          <p:nvPr>
            <p:ph type="body" idx="1"/>
          </p:nvPr>
        </p:nvSpPr>
        <p:spPr>
          <a:xfrm>
            <a:off x="1206499" y="2446869"/>
            <a:ext cx="21970999" cy="793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65"/>
              <a:buFont typeface="Franklin Gothic"/>
              <a:buNone/>
            </a:pPr>
            <a:r>
              <a:rPr lang="en-US"/>
              <a:t>Top-down support</a:t>
            </a:r>
            <a:endParaRPr/>
          </a:p>
        </p:txBody>
      </p:sp>
      <p:graphicFrame>
        <p:nvGraphicFramePr>
          <p:cNvPr id="290" name="Google Shape;290;p23"/>
          <p:cNvGraphicFramePr/>
          <p:nvPr>
            <p:extLst>
              <p:ext uri="{D42A27DB-BD31-4B8C-83A1-F6EECF244321}">
                <p14:modId xmlns:p14="http://schemas.microsoft.com/office/powerpoint/2010/main" val="2781468758"/>
              </p:ext>
            </p:extLst>
          </p:nvPr>
        </p:nvGraphicFramePr>
        <p:xfrm>
          <a:off x="1206500" y="3952173"/>
          <a:ext cx="21859575" cy="6126500"/>
        </p:xfrm>
        <a:graphic>
          <a:graphicData uri="http://schemas.openxmlformats.org/drawingml/2006/table">
            <a:tbl>
              <a:tblPr firstRow="1" bandRow="1">
                <a:noFill/>
                <a:tableStyleId>{5CA7F6A6-76D2-495E-8DDE-0C47E4B04C47}</a:tableStyleId>
              </a:tblPr>
              <a:tblGrid>
                <a:gridCol w="728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0"/>
                        <a:buFont typeface="Libre Franklin"/>
                        <a:buNone/>
                      </a:pPr>
                      <a:r>
                        <a:rPr lang="en-US" sz="5400" u="none" strike="noStrike" cap="none"/>
                        <a:t>Easy Wins</a:t>
                      </a:r>
                      <a:endParaRPr sz="5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0"/>
                        <a:buFont typeface="Libre Franklin"/>
                        <a:buNone/>
                      </a:pPr>
                      <a:r>
                        <a:rPr lang="en-US" sz="5400" u="none" strike="noStrike" cap="none"/>
                        <a:t>Hard Wins</a:t>
                      </a:r>
                      <a:endParaRPr sz="5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0"/>
                        <a:buFont typeface="Libre Franklin"/>
                        <a:buNone/>
                      </a:pPr>
                      <a:r>
                        <a:rPr lang="en-US" sz="5400" u="none" strike="noStrike" cap="none" dirty="0"/>
                        <a:t>Losses</a:t>
                      </a:r>
                      <a:endParaRPr sz="54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838200" marR="0" lvl="0" indent="-685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 panose="020B0604020202020204" pitchFamily="34" charset="0"/>
                        <a:buChar char="•"/>
                      </a:pPr>
                      <a:r>
                        <a:rPr lang="en-US" sz="4800" dirty="0"/>
                        <a:t>Local para athletes</a:t>
                      </a:r>
                      <a:endParaRPr sz="4800" dirty="0"/>
                    </a:p>
                    <a:p>
                      <a:pPr marL="838200" marR="0" lvl="0" indent="-685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 panose="020B0604020202020204" pitchFamily="34" charset="0"/>
                        <a:buChar char="•"/>
                      </a:pPr>
                      <a:r>
                        <a:rPr lang="en-US" sz="4800" u="none" strike="noStrike" cap="none" dirty="0"/>
                        <a:t>Paralympian (easy yes, but $$)</a:t>
                      </a:r>
                      <a:endParaRPr sz="4800" u="none" strike="noStrike" cap="none" dirty="0"/>
                    </a:p>
                    <a:p>
                      <a:pPr marL="838200" marR="0" lvl="0" indent="-685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Arial" panose="020B0604020202020204" pitchFamily="34" charset="0"/>
                        <a:buChar char="•"/>
                      </a:pPr>
                      <a:r>
                        <a:rPr lang="en-US" sz="4800" dirty="0"/>
                        <a:t>Foundational partnerships and events</a:t>
                      </a:r>
                      <a:endParaRPr sz="4800" dirty="0"/>
                    </a:p>
                    <a:p>
                      <a:pPr marL="1143000" marR="0" lvl="0" indent="-685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sz="4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85800" marR="0" lvl="0" indent="-685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Arial" panose="020B0604020202020204" pitchFamily="34" charset="0"/>
                        <a:buChar char="•"/>
                      </a:pPr>
                      <a:r>
                        <a:rPr lang="en-US" sz="4800" dirty="0"/>
                        <a:t>Funding (multiple sources)</a:t>
                      </a:r>
                      <a:endParaRPr sz="4800" dirty="0"/>
                    </a:p>
                    <a:p>
                      <a:pPr marL="685800" marR="0" lvl="0" indent="-685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Arial" panose="020B0604020202020204" pitchFamily="34" charset="0"/>
                        <a:buChar char="•"/>
                      </a:pPr>
                      <a:r>
                        <a:rPr lang="en-US" sz="4800" dirty="0"/>
                        <a:t>Uncertainty (weather, participation)</a:t>
                      </a:r>
                      <a:endParaRPr sz="4800" dirty="0"/>
                    </a:p>
                    <a:p>
                      <a:pPr marL="685800" marR="0" lvl="0" indent="-685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Arial" panose="020B0604020202020204" pitchFamily="34" charset="0"/>
                        <a:buChar char="•"/>
                      </a:pPr>
                      <a:r>
                        <a:rPr lang="en-US" sz="4800" dirty="0"/>
                        <a:t>Inaccessibility (construction, location)</a:t>
                      </a:r>
                      <a:endParaRPr sz="4800" dirty="0"/>
                    </a:p>
                    <a:p>
                      <a:pPr marL="685800" marR="0" lvl="0" indent="-685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Arial" panose="020B0604020202020204" pitchFamily="34" charset="0"/>
                        <a:buChar char="•"/>
                      </a:pPr>
                      <a:r>
                        <a:rPr lang="en-US" sz="4800" dirty="0"/>
                        <a:t>Field Day structure</a:t>
                      </a:r>
                      <a:endParaRPr sz="4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38200" marR="0" lvl="0" indent="-685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 panose="020B0604020202020204" pitchFamily="34" charset="0"/>
                        <a:buChar char="•"/>
                      </a:pPr>
                      <a:r>
                        <a:rPr lang="en-US" sz="4800" u="none" strike="noStrike" cap="none" dirty="0" err="1"/>
                        <a:t>UVAToday</a:t>
                      </a:r>
                      <a:r>
                        <a:rPr lang="en-US" sz="4800" u="none" strike="noStrike" cap="none" dirty="0"/>
                        <a:t> (article)</a:t>
                      </a:r>
                      <a:endParaRPr sz="4800" dirty="0"/>
                    </a:p>
                    <a:p>
                      <a:pPr marL="838200" marR="0" lvl="0" indent="-685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Arial" panose="020B0604020202020204" pitchFamily="34" charset="0"/>
                        <a:buChar char="•"/>
                      </a:pPr>
                      <a:r>
                        <a:rPr lang="en-US" sz="4800" dirty="0"/>
                        <a:t>Kinesiology’s engagement</a:t>
                      </a:r>
                      <a:endParaRPr sz="4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4"/>
          <p:cNvSpPr txBox="1">
            <a:spLocks noGrp="1"/>
          </p:cNvSpPr>
          <p:nvPr>
            <p:ph type="title"/>
          </p:nvPr>
        </p:nvSpPr>
        <p:spPr>
          <a:xfrm>
            <a:off x="1136569" y="2377440"/>
            <a:ext cx="21971005" cy="4648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b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0"/>
              <a:buFont typeface="Franklin Gothic"/>
              <a:buNone/>
            </a:pPr>
            <a:r>
              <a:rPr lang="en-US"/>
              <a:t>REC ‘N’ ROLL</a:t>
            </a:r>
            <a:endParaRPr/>
          </a:p>
        </p:txBody>
      </p:sp>
      <p:sp>
        <p:nvSpPr>
          <p:cNvPr id="296" name="Google Shape;296;p24"/>
          <p:cNvSpPr txBox="1">
            <a:spLocks noGrp="1"/>
          </p:cNvSpPr>
          <p:nvPr>
            <p:ph type="body" idx="1"/>
          </p:nvPr>
        </p:nvSpPr>
        <p:spPr>
          <a:xfrm>
            <a:off x="1206499" y="11966047"/>
            <a:ext cx="18217560" cy="63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/>
              <a:t>Creating something sustainable</a:t>
            </a:r>
            <a:endParaRPr/>
          </a:p>
        </p:txBody>
      </p:sp>
      <p:pic>
        <p:nvPicPr>
          <p:cNvPr id="297" name="Google Shape;297;p24" title="82bb1832-f449-4d0e-91e5-7d1580d0d39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77098" y="3025650"/>
            <a:ext cx="8930475" cy="670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5"/>
          <p:cNvSpPr txBox="1">
            <a:spLocks noGrp="1"/>
          </p:cNvSpPr>
          <p:nvPr>
            <p:ph type="title"/>
          </p:nvPr>
        </p:nvSpPr>
        <p:spPr>
          <a:xfrm>
            <a:off x="1206500" y="1183047"/>
            <a:ext cx="21859559" cy="150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Franklin Gothic"/>
              <a:buNone/>
            </a:pPr>
            <a:endParaRPr/>
          </a:p>
        </p:txBody>
      </p:sp>
      <p:pic>
        <p:nvPicPr>
          <p:cNvPr id="310" name="Google Shape;310;p2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24384000" cy="13716000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d8600968da_4_21"/>
          <p:cNvSpPr txBox="1">
            <a:spLocks noGrp="1"/>
          </p:cNvSpPr>
          <p:nvPr>
            <p:ph type="title"/>
          </p:nvPr>
        </p:nvSpPr>
        <p:spPr>
          <a:xfrm>
            <a:off x="1206500" y="1183047"/>
            <a:ext cx="21859500" cy="15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Franklin Gothic"/>
              <a:buNone/>
            </a:pPr>
            <a:r>
              <a:rPr lang="en-US"/>
              <a:t>THREE-PHOTO SLIDE TITLE – HIDDEN</a:t>
            </a:r>
            <a:endParaRPr/>
          </a:p>
        </p:txBody>
      </p:sp>
      <p:pic>
        <p:nvPicPr>
          <p:cNvPr id="303" name="Google Shape;303;g3d8600968da_4_21" title="23804144-1419-4d07-9c09-4c4c68d095d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2800" y="1466525"/>
            <a:ext cx="7634900" cy="10169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3d8600968da_4_21" title="894e951d-62ad-422b-9f00-ea9f828b5b2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700" y="1466525"/>
            <a:ext cx="7634900" cy="1016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6"/>
          <p:cNvSpPr txBox="1">
            <a:spLocks noGrp="1"/>
          </p:cNvSpPr>
          <p:nvPr>
            <p:ph type="title"/>
          </p:nvPr>
        </p:nvSpPr>
        <p:spPr>
          <a:xfrm>
            <a:off x="1206500" y="1183047"/>
            <a:ext cx="21859559" cy="150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8500"/>
              <a:buFont typeface="Franklin Gothic"/>
              <a:buNone/>
            </a:pPr>
            <a:r>
              <a:rPr lang="en-US"/>
              <a:t>MISSIONAL OUTCOMES</a:t>
            </a:r>
            <a:endParaRPr/>
          </a:p>
        </p:txBody>
      </p:sp>
      <p:sp>
        <p:nvSpPr>
          <p:cNvPr id="316" name="Google Shape;316;p26"/>
          <p:cNvSpPr txBox="1">
            <a:spLocks noGrp="1"/>
          </p:cNvSpPr>
          <p:nvPr>
            <p:ph type="body" idx="1"/>
          </p:nvPr>
        </p:nvSpPr>
        <p:spPr>
          <a:xfrm>
            <a:off x="1206499" y="2446869"/>
            <a:ext cx="21970999" cy="793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3000"/>
              <a:buFont typeface="Franklin Gothic"/>
              <a:buNone/>
            </a:pPr>
            <a:r>
              <a:rPr lang="en-US"/>
              <a:t>Small group to whole group</a:t>
            </a:r>
            <a:endParaRPr/>
          </a:p>
        </p:txBody>
      </p:sp>
      <p:sp>
        <p:nvSpPr>
          <p:cNvPr id="317" name="Google Shape;317;p26"/>
          <p:cNvSpPr txBox="1">
            <a:spLocks noGrp="1"/>
          </p:cNvSpPr>
          <p:nvPr>
            <p:ph type="body" idx="2"/>
          </p:nvPr>
        </p:nvSpPr>
        <p:spPr>
          <a:xfrm>
            <a:off x="1206498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4"/>
              <a:buFont typeface="Franklin Gothic"/>
              <a:buChar char="-"/>
            </a:pPr>
            <a:r>
              <a:rPr lang="en-US"/>
              <a:t>How do you manage and assess outcomes?</a:t>
            </a:r>
            <a:endParaRPr/>
          </a:p>
          <a:p>
            <a:pPr marL="1295400" lvl="1" indent="-685800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5904"/>
              <a:buFont typeface="Arial"/>
              <a:buChar char="•"/>
            </a:pPr>
            <a:r>
              <a:rPr lang="en-US"/>
              <a:t>Language Scenario</a:t>
            </a:r>
            <a:endParaRPr/>
          </a:p>
          <a:p>
            <a:pPr marL="609600" lvl="0" indent="-234696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5904"/>
              <a:buFont typeface="Franklin Gothic"/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7"/>
          <p:cNvSpPr txBox="1">
            <a:spLocks noGrp="1"/>
          </p:cNvSpPr>
          <p:nvPr>
            <p:ph type="title"/>
          </p:nvPr>
        </p:nvSpPr>
        <p:spPr>
          <a:xfrm>
            <a:off x="1206500" y="1183047"/>
            <a:ext cx="21859559" cy="150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8500"/>
              <a:buFont typeface="Franklin Gothic"/>
              <a:buNone/>
            </a:pPr>
            <a:r>
              <a:rPr lang="en-US"/>
              <a:t>REC N ROLL PARTNERS</a:t>
            </a:r>
            <a:endParaRPr/>
          </a:p>
        </p:txBody>
      </p:sp>
      <p:sp>
        <p:nvSpPr>
          <p:cNvPr id="323" name="Google Shape;323;p27"/>
          <p:cNvSpPr txBox="1">
            <a:spLocks noGrp="1"/>
          </p:cNvSpPr>
          <p:nvPr>
            <p:ph type="body" idx="1"/>
          </p:nvPr>
        </p:nvSpPr>
        <p:spPr>
          <a:xfrm>
            <a:off x="1206499" y="2446869"/>
            <a:ext cx="21970999" cy="793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65"/>
              <a:buFont typeface="Franklin Gothic"/>
              <a:buNone/>
            </a:pPr>
            <a:r>
              <a:rPr lang="en-US"/>
              <a:t>Most Complex</a:t>
            </a:r>
            <a:endParaRPr/>
          </a:p>
        </p:txBody>
      </p:sp>
      <p:graphicFrame>
        <p:nvGraphicFramePr>
          <p:cNvPr id="324" name="Google Shape;324;p27"/>
          <p:cNvGraphicFramePr/>
          <p:nvPr>
            <p:extLst>
              <p:ext uri="{D42A27DB-BD31-4B8C-83A1-F6EECF244321}">
                <p14:modId xmlns:p14="http://schemas.microsoft.com/office/powerpoint/2010/main" val="3031690423"/>
              </p:ext>
            </p:extLst>
          </p:nvPr>
        </p:nvGraphicFramePr>
        <p:xfrm>
          <a:off x="1262213" y="3530948"/>
          <a:ext cx="21859575" cy="3200420"/>
        </p:xfrm>
        <a:graphic>
          <a:graphicData uri="http://schemas.openxmlformats.org/drawingml/2006/table">
            <a:tbl>
              <a:tblPr firstRow="1" bandRow="1">
                <a:noFill/>
                <a:tableStyleId>{5CA7F6A6-76D2-495E-8DDE-0C47E4B04C47}</a:tableStyleId>
              </a:tblPr>
              <a:tblGrid>
                <a:gridCol w="728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0"/>
                        <a:buFont typeface="Libre Franklin"/>
                        <a:buNone/>
                      </a:pPr>
                      <a:r>
                        <a:rPr lang="en-US" sz="5400" u="none" strike="noStrike" cap="none" dirty="0"/>
                        <a:t>Institutional Partners</a:t>
                      </a:r>
                      <a:endParaRPr sz="54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0"/>
                        <a:buFont typeface="Libre Franklin"/>
                        <a:buNone/>
                      </a:pPr>
                      <a:r>
                        <a:rPr lang="en-US" sz="5400" u="none" strike="noStrike" cap="none"/>
                        <a:t>Community Partners</a:t>
                      </a:r>
                      <a:endParaRPr sz="5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0"/>
                        <a:buFont typeface="Libre Franklin"/>
                        <a:buNone/>
                      </a:pPr>
                      <a:r>
                        <a:rPr lang="en-US" sz="5400" u="none" strike="noStrike" cap="none" dirty="0"/>
                        <a:t>Individual Partners</a:t>
                      </a:r>
                      <a:endParaRPr sz="54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571500" marR="0" lvl="0" indent="-571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Arial" panose="020B0604020202020204" pitchFamily="34" charset="0"/>
                        <a:buChar char="•"/>
                      </a:pPr>
                      <a:r>
                        <a:rPr lang="en-US" sz="4800" dirty="0"/>
                        <a:t>Athletics </a:t>
                      </a:r>
                    </a:p>
                    <a:p>
                      <a:pPr marL="571500" marR="0" lvl="0" indent="-571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Arial" panose="020B0604020202020204" pitchFamily="34" charset="0"/>
                        <a:buChar char="•"/>
                      </a:pPr>
                      <a:r>
                        <a:rPr lang="en-US" sz="4800" dirty="0"/>
                        <a:t>Intramurals </a:t>
                      </a:r>
                      <a:endParaRPr sz="4800" dirty="0"/>
                    </a:p>
                    <a:p>
                      <a:pPr marL="952500" marR="0" lvl="0" indent="-571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0"/>
                        <a:buFont typeface="Arial" panose="020B0604020202020204" pitchFamily="34" charset="0"/>
                        <a:buChar char="•"/>
                      </a:pPr>
                      <a:endParaRPr sz="48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23900" lvl="0" indent="-571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Arial" panose="020B0604020202020204" pitchFamily="34" charset="0"/>
                        <a:buChar char="•"/>
                      </a:pPr>
                      <a:r>
                        <a:rPr lang="en-US" sz="4800" dirty="0"/>
                        <a:t>Blind Soccer Nation </a:t>
                      </a:r>
                      <a:endParaRPr sz="4800" dirty="0"/>
                    </a:p>
                    <a:p>
                      <a:pPr marL="723900" lvl="0" indent="-571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Arial" panose="020B0604020202020204" pitchFamily="34" charset="0"/>
                        <a:buChar char="•"/>
                      </a:pPr>
                      <a:r>
                        <a:rPr lang="en-US" sz="4800" dirty="0"/>
                        <a:t>Additional Community Tables </a:t>
                      </a:r>
                      <a:endParaRPr sz="4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Arial" panose="020B0604020202020204" pitchFamily="34" charset="0"/>
                        <a:buChar char="•"/>
                      </a:pPr>
                      <a:r>
                        <a:rPr lang="en-US" sz="4800" dirty="0"/>
                        <a:t>Volunteers</a:t>
                      </a:r>
                      <a:endParaRPr sz="4800" dirty="0"/>
                    </a:p>
                    <a:p>
                      <a:pPr marL="1028700" marR="0" lvl="0" indent="-571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sz="4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5" name="Google Shape;325;p27"/>
          <p:cNvSpPr txBox="1">
            <a:spLocks noGrp="1"/>
          </p:cNvSpPr>
          <p:nvPr>
            <p:ph type="body" idx="1"/>
          </p:nvPr>
        </p:nvSpPr>
        <p:spPr>
          <a:xfrm>
            <a:off x="1150724" y="11471244"/>
            <a:ext cx="219711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</a:pPr>
            <a:r>
              <a:rPr lang="en-US" sz="4800" dirty="0"/>
              <a:t>* Table only includes partners added at this step/event.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8"/>
          <p:cNvSpPr txBox="1">
            <a:spLocks noGrp="1"/>
          </p:cNvSpPr>
          <p:nvPr>
            <p:ph type="title"/>
          </p:nvPr>
        </p:nvSpPr>
        <p:spPr>
          <a:xfrm>
            <a:off x="1206500" y="1183047"/>
            <a:ext cx="21859559" cy="150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8500"/>
              <a:buFont typeface="Franklin Gothic"/>
              <a:buNone/>
            </a:pPr>
            <a:r>
              <a:rPr lang="en-US" dirty="0"/>
              <a:t>REC N ROLL OVERVIEW</a:t>
            </a:r>
            <a:endParaRPr dirty="0"/>
          </a:p>
        </p:txBody>
      </p:sp>
      <p:sp>
        <p:nvSpPr>
          <p:cNvPr id="331" name="Google Shape;331;p28"/>
          <p:cNvSpPr txBox="1">
            <a:spLocks noGrp="1"/>
          </p:cNvSpPr>
          <p:nvPr>
            <p:ph type="body" idx="1"/>
          </p:nvPr>
        </p:nvSpPr>
        <p:spPr>
          <a:xfrm>
            <a:off x="1206499" y="2446869"/>
            <a:ext cx="21970999" cy="793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3000"/>
              <a:buFont typeface="Franklin Gothic"/>
              <a:buNone/>
            </a:pPr>
            <a:r>
              <a:rPr lang="en-US" dirty="0"/>
              <a:t>Simple works </a:t>
            </a:r>
            <a:endParaRPr dirty="0"/>
          </a:p>
        </p:txBody>
      </p:sp>
      <p:graphicFrame>
        <p:nvGraphicFramePr>
          <p:cNvPr id="332" name="Google Shape;332;p28"/>
          <p:cNvGraphicFramePr/>
          <p:nvPr>
            <p:extLst>
              <p:ext uri="{D42A27DB-BD31-4B8C-83A1-F6EECF244321}">
                <p14:modId xmlns:p14="http://schemas.microsoft.com/office/powerpoint/2010/main" val="3859105081"/>
              </p:ext>
            </p:extLst>
          </p:nvPr>
        </p:nvGraphicFramePr>
        <p:xfrm>
          <a:off x="1206500" y="3952173"/>
          <a:ext cx="21859575" cy="4663460"/>
        </p:xfrm>
        <a:graphic>
          <a:graphicData uri="http://schemas.openxmlformats.org/drawingml/2006/table">
            <a:tbl>
              <a:tblPr firstRow="1" bandRow="1">
                <a:noFill/>
                <a:tableStyleId>{5CA7F6A6-76D2-495E-8DDE-0C47E4B04C47}</a:tableStyleId>
              </a:tblPr>
              <a:tblGrid>
                <a:gridCol w="728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0"/>
                        <a:buFont typeface="Libre Franklin"/>
                        <a:buNone/>
                      </a:pPr>
                      <a:r>
                        <a:rPr lang="en-US" sz="5400" u="none" strike="noStrike" cap="none" dirty="0"/>
                        <a:t>Easy Wins</a:t>
                      </a:r>
                      <a:endParaRPr sz="54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0"/>
                        <a:buFont typeface="Libre Franklin"/>
                        <a:buNone/>
                      </a:pPr>
                      <a:r>
                        <a:rPr lang="en-US" sz="5400" u="none" strike="noStrike" cap="none"/>
                        <a:t>Hard Wins</a:t>
                      </a:r>
                      <a:endParaRPr sz="5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0"/>
                        <a:buFont typeface="Libre Franklin"/>
                        <a:buNone/>
                      </a:pPr>
                      <a:r>
                        <a:rPr lang="en-US" sz="5400" u="none" strike="noStrike" cap="none" dirty="0"/>
                        <a:t>Losses</a:t>
                      </a:r>
                      <a:endParaRPr sz="54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723900" marR="0" lvl="0" indent="-571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 panose="020B0604020202020204" pitchFamily="34" charset="0"/>
                        <a:buChar char="•"/>
                      </a:pPr>
                      <a:r>
                        <a:rPr lang="en-US" sz="4800" dirty="0"/>
                        <a:t>Existing Partnerships=$</a:t>
                      </a:r>
                      <a:endParaRPr sz="4800" dirty="0"/>
                    </a:p>
                    <a:p>
                      <a:pPr marL="723900" marR="0" lvl="0" indent="-571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Arial" panose="020B0604020202020204" pitchFamily="34" charset="0"/>
                        <a:buChar char="•"/>
                      </a:pPr>
                      <a:r>
                        <a:rPr lang="en-US" sz="4800" dirty="0"/>
                        <a:t>Community Tables</a:t>
                      </a:r>
                      <a:endParaRPr sz="4800" dirty="0"/>
                    </a:p>
                    <a:p>
                      <a:pPr marL="723900" marR="0" lvl="0" indent="-571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Arial" panose="020B0604020202020204" pitchFamily="34" charset="0"/>
                        <a:buChar char="•"/>
                      </a:pPr>
                      <a:r>
                        <a:rPr lang="en-US" sz="4800" dirty="0"/>
                        <a:t>Freebies: shirts, pizza</a:t>
                      </a:r>
                      <a:endParaRPr sz="4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23900" marR="0" lvl="0" indent="-571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 panose="020B0604020202020204" pitchFamily="34" charset="0"/>
                        <a:buChar char="•"/>
                      </a:pPr>
                      <a:r>
                        <a:rPr lang="en-US" sz="4800" u="none" strike="noStrike" cap="none" dirty="0"/>
                        <a:t>Competitive Schedule</a:t>
                      </a:r>
                      <a:endParaRPr sz="4800" u="none" strike="noStrike" cap="none" dirty="0"/>
                    </a:p>
                    <a:p>
                      <a:pPr marL="723900" marR="0" lvl="0" indent="-571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Arial" panose="020B0604020202020204" pitchFamily="34" charset="0"/>
                        <a:buChar char="•"/>
                      </a:pPr>
                      <a:r>
                        <a:rPr lang="en-US" sz="4800" dirty="0"/>
                        <a:t>Local Para Athletes (conflicts)</a:t>
                      </a:r>
                      <a:endParaRPr sz="4800" dirty="0"/>
                    </a:p>
                    <a:p>
                      <a:pPr marL="723900" marR="0" lvl="0" indent="-571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 panose="020B0604020202020204" pitchFamily="34" charset="0"/>
                        <a:buChar char="•"/>
                      </a:pPr>
                      <a:r>
                        <a:rPr lang="en-US" sz="4800" u="none" strike="noStrike" cap="none" dirty="0"/>
                        <a:t>Athletics</a:t>
                      </a:r>
                      <a:endParaRPr sz="4800" u="none" strike="noStrike" cap="none" dirty="0"/>
                    </a:p>
                    <a:p>
                      <a:pPr marL="723900" marR="0" lvl="0" indent="-571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Arial" panose="020B0604020202020204" pitchFamily="34" charset="0"/>
                        <a:buChar char="•"/>
                      </a:pPr>
                      <a:r>
                        <a:rPr lang="en-US" sz="4800" dirty="0"/>
                        <a:t>Volunteers</a:t>
                      </a:r>
                      <a:endParaRPr sz="4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Arial" panose="020B0604020202020204" pitchFamily="34" charset="0"/>
                        <a:buChar char="•"/>
                      </a:pPr>
                      <a:r>
                        <a:rPr lang="en-US" sz="4800" dirty="0"/>
                        <a:t>Leadership Comments</a:t>
                      </a:r>
                      <a:endParaRPr sz="4800" dirty="0"/>
                    </a:p>
                    <a:p>
                      <a:pPr marL="571500" marR="0" lvl="0" indent="-571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Font typeface="Arial" panose="020B0604020202020204" pitchFamily="34" charset="0"/>
                        <a:buChar char="•"/>
                      </a:pPr>
                      <a:r>
                        <a:rPr lang="en-US" sz="4800" dirty="0"/>
                        <a:t>“The Jim Effect”</a:t>
                      </a:r>
                      <a:endParaRPr sz="4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9"/>
          <p:cNvSpPr txBox="1">
            <a:spLocks noGrp="1"/>
          </p:cNvSpPr>
          <p:nvPr>
            <p:ph type="title"/>
          </p:nvPr>
        </p:nvSpPr>
        <p:spPr>
          <a:xfrm>
            <a:off x="1136569" y="2377440"/>
            <a:ext cx="21971005" cy="4648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b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0"/>
              <a:buFont typeface="Franklin Gothic"/>
              <a:buNone/>
            </a:pPr>
            <a:r>
              <a:rPr lang="en-US" sz="15000" dirty="0"/>
              <a:t>ACTION TO IMPACT</a:t>
            </a:r>
            <a:endParaRPr sz="15000" dirty="0"/>
          </a:p>
        </p:txBody>
      </p:sp>
      <p:sp>
        <p:nvSpPr>
          <p:cNvPr id="338" name="Google Shape;338;p29"/>
          <p:cNvSpPr txBox="1">
            <a:spLocks noGrp="1"/>
          </p:cNvSpPr>
          <p:nvPr>
            <p:ph type="body" idx="1"/>
          </p:nvPr>
        </p:nvSpPr>
        <p:spPr>
          <a:xfrm>
            <a:off x="1206499" y="11966047"/>
            <a:ext cx="18217560" cy="63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5400" dirty="0"/>
              <a:t>Next Steps</a:t>
            </a:r>
            <a:endParaRPr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8500"/>
              <a:buFont typeface="Franklin Gothic"/>
              <a:buNone/>
            </a:pPr>
            <a:r>
              <a:rPr lang="en-US" sz="8500" b="1" i="0" u="none" strike="noStrike" cap="none">
                <a:solidFill>
                  <a:srgbClr val="232D48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LEARNING OBJECTIVES</a:t>
            </a:r>
            <a:endParaRPr/>
          </a:p>
        </p:txBody>
      </p:sp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1206499" y="2446869"/>
            <a:ext cx="21970999" cy="793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25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65"/>
              <a:buFont typeface="Franklin Gothic"/>
              <a:buNone/>
            </a:pPr>
            <a:r>
              <a:rPr lang="en-US"/>
              <a:t>Open for Discussion ;)</a:t>
            </a: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2"/>
          </p:nvPr>
        </p:nvSpPr>
        <p:spPr>
          <a:xfrm>
            <a:off x="1206498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4"/>
              <a:buFont typeface="Franklin Gothic"/>
              <a:buChar char="–"/>
            </a:pPr>
            <a:r>
              <a:rPr lang="en-US" sz="4800" b="0" i="0" u="none" strike="noStrike" cap="none" dirty="0">
                <a:solidFill>
                  <a:srgbClr val="232D48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Identify key factors that influence successful and unsuccessful collaboration between universities and community adaptive sport organizations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5904"/>
              <a:buFont typeface="Franklin Gothic"/>
              <a:buChar char="–"/>
            </a:pPr>
            <a:r>
              <a:rPr lang="en-US" sz="4800" b="0" i="0" u="none" strike="noStrike" cap="none" dirty="0">
                <a:solidFill>
                  <a:srgbClr val="232D48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Explore creative strategies for building partnerships that expand access to adaptive sprot and physical activity opportunities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5904"/>
              <a:buFont typeface="Franklin Gothic"/>
              <a:buChar char="–"/>
            </a:pPr>
            <a:r>
              <a:rPr lang="en-US" sz="4800" b="0" i="0" u="none" strike="noStrike" cap="none" dirty="0">
                <a:solidFill>
                  <a:srgbClr val="232D48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Develop actionable ideas to enhance communication, resource sharing, and program integration across sectors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0"/>
          <p:cNvSpPr txBox="1">
            <a:spLocks noGrp="1"/>
          </p:cNvSpPr>
          <p:nvPr>
            <p:ph type="title"/>
          </p:nvPr>
        </p:nvSpPr>
        <p:spPr>
          <a:xfrm>
            <a:off x="1206500" y="1183047"/>
            <a:ext cx="21859559" cy="150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8500"/>
              <a:buFont typeface="Franklin Gothic"/>
              <a:buNone/>
            </a:pPr>
            <a:r>
              <a:rPr lang="en-US" dirty="0"/>
              <a:t>UNIVERSITY-COMMUNITY COLLABORATION</a:t>
            </a:r>
            <a:endParaRPr dirty="0"/>
          </a:p>
        </p:txBody>
      </p:sp>
      <p:sp>
        <p:nvSpPr>
          <p:cNvPr id="344" name="Google Shape;344;p30"/>
          <p:cNvSpPr txBox="1">
            <a:spLocks noGrp="1"/>
          </p:cNvSpPr>
          <p:nvPr>
            <p:ph type="body" idx="1"/>
          </p:nvPr>
        </p:nvSpPr>
        <p:spPr>
          <a:xfrm>
            <a:off x="1206499" y="2446869"/>
            <a:ext cx="21970999" cy="793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3000"/>
              <a:buFont typeface="Franklin Gothic"/>
              <a:buNone/>
            </a:pPr>
            <a:r>
              <a:rPr lang="en-US" dirty="0"/>
              <a:t>Your vision or needs…</a:t>
            </a:r>
            <a:endParaRPr dirty="0"/>
          </a:p>
        </p:txBody>
      </p:sp>
      <p:sp>
        <p:nvSpPr>
          <p:cNvPr id="345" name="Google Shape;345;p30"/>
          <p:cNvSpPr txBox="1">
            <a:spLocks noGrp="1"/>
          </p:cNvSpPr>
          <p:nvPr>
            <p:ph type="body" idx="2"/>
          </p:nvPr>
        </p:nvSpPr>
        <p:spPr>
          <a:xfrm>
            <a:off x="1206498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4"/>
              <a:buFont typeface="Franklin Gothic"/>
              <a:buChar char="-"/>
            </a:pPr>
            <a:r>
              <a:rPr lang="en-US" dirty="0"/>
              <a:t>How can University-community collaboration advance your mission?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5904"/>
              <a:buFont typeface="Franklin Gothic"/>
              <a:buChar char="-"/>
            </a:pPr>
            <a:r>
              <a:rPr lang="en-US" dirty="0"/>
              <a:t>What are next steps to make that happen?</a:t>
            </a:r>
            <a:endParaRPr dirty="0"/>
          </a:p>
        </p:txBody>
      </p:sp>
      <p:graphicFrame>
        <p:nvGraphicFramePr>
          <p:cNvPr id="346" name="Google Shape;346;p30"/>
          <p:cNvGraphicFramePr/>
          <p:nvPr>
            <p:extLst>
              <p:ext uri="{D42A27DB-BD31-4B8C-83A1-F6EECF244321}">
                <p14:modId xmlns:p14="http://schemas.microsoft.com/office/powerpoint/2010/main" val="3228631953"/>
              </p:ext>
            </p:extLst>
          </p:nvPr>
        </p:nvGraphicFramePr>
        <p:xfrm>
          <a:off x="1206488" y="7290664"/>
          <a:ext cx="21859550" cy="5435925"/>
        </p:xfrm>
        <a:graphic>
          <a:graphicData uri="http://schemas.openxmlformats.org/drawingml/2006/table">
            <a:tbl>
              <a:tblPr>
                <a:noFill/>
                <a:tableStyleId>{8BC96E9D-EC54-4C4B-8170-09E5703A49EB}</a:tableStyleId>
              </a:tblPr>
              <a:tblGrid>
                <a:gridCol w="794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11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Libre Franklin"/>
                        <a:buNone/>
                      </a:pPr>
                      <a:endParaRPr sz="4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Libre Franklin"/>
                        <a:buNone/>
                      </a:pPr>
                      <a:r>
                        <a:rPr lang="en-US" sz="4800" b="1" u="none" strike="noStrike" cap="none" dirty="0"/>
                        <a:t>HIGH ALIGNMENT</a:t>
                      </a:r>
                      <a:r>
                        <a:rPr lang="en-US" sz="4800" u="none" strike="noStrike" cap="none" dirty="0"/>
                        <a:t> </a:t>
                      </a:r>
                      <a:endParaRPr sz="48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Libre Franklin"/>
                        <a:buNone/>
                      </a:pPr>
                      <a:r>
                        <a:rPr lang="en-US" sz="4000" u="none" strike="noStrike" cap="none" dirty="0"/>
                        <a:t>(mission, incentives)</a:t>
                      </a:r>
                      <a:endParaRPr sz="4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Libre Franklin"/>
                        <a:buNone/>
                      </a:pPr>
                      <a:r>
                        <a:rPr lang="en-US" sz="4800" b="1" u="none" strike="noStrike" cap="none" dirty="0"/>
                        <a:t>LOW ALIGNMENT</a:t>
                      </a:r>
                      <a:endParaRPr sz="48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Libre Franklin"/>
                        <a:buNone/>
                      </a:pPr>
                      <a:r>
                        <a:rPr lang="en-US" sz="4000" b="0" u="none" strike="noStrike" cap="none" dirty="0"/>
                        <a:t>(seemingly disconnected)</a:t>
                      </a:r>
                      <a:endParaRPr sz="4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1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Libre Franklin"/>
                        <a:buNone/>
                      </a:pPr>
                      <a:r>
                        <a:rPr lang="en-US" sz="4800" b="1" u="none" strike="noStrike" cap="none" dirty="0"/>
                        <a:t>HIGH ACCESS</a:t>
                      </a:r>
                      <a:endParaRPr sz="48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Libre Franklin"/>
                        <a:buNone/>
                      </a:pPr>
                      <a:r>
                        <a:rPr lang="en-US" sz="4000" u="none" strike="noStrike" cap="none" dirty="0"/>
                        <a:t>(easy to reach, responsive)</a:t>
                      </a:r>
                      <a:endParaRPr sz="4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Libre Franklin"/>
                        <a:buNone/>
                      </a:pPr>
                      <a:r>
                        <a:rPr lang="en-US" sz="4800" u="none" strike="noStrike" cap="none"/>
                        <a:t>✅ </a:t>
                      </a:r>
                      <a:r>
                        <a:rPr lang="en-US" sz="4800" i="1"/>
                        <a:t>Easy</a:t>
                      </a:r>
                      <a:r>
                        <a:rPr lang="en-US" sz="4800" i="1" u="none" strike="noStrike" cap="none"/>
                        <a:t> Wins</a:t>
                      </a:r>
                      <a:endParaRPr sz="4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Libre Franklin"/>
                        <a:buNone/>
                      </a:pPr>
                      <a:r>
                        <a:rPr lang="en-US" sz="4800" u="none" strike="noStrike" cap="none" dirty="0"/>
                        <a:t>⚠️ Hard Wins</a:t>
                      </a:r>
                      <a:endParaRPr sz="48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Libre Franklin"/>
                        <a:buNone/>
                      </a:pPr>
                      <a:r>
                        <a:rPr lang="en-US" sz="4000" u="none" strike="noStrike" cap="none" dirty="0"/>
                        <a:t>(e.g., </a:t>
                      </a:r>
                      <a:r>
                        <a:rPr lang="en-US" sz="4000" i="1" u="none" strike="noStrike" cap="none" dirty="0"/>
                        <a:t>Hidden Friction)</a:t>
                      </a:r>
                      <a:endParaRPr sz="4000" i="1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1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Libre Franklin"/>
                        <a:buNone/>
                      </a:pPr>
                      <a:r>
                        <a:rPr lang="en-US" sz="4800" b="1" u="none" strike="noStrike" cap="none" dirty="0"/>
                        <a:t>LOW ACCESS</a:t>
                      </a:r>
                      <a:endParaRPr sz="48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Libre Franklin"/>
                        <a:buNone/>
                      </a:pPr>
                      <a:r>
                        <a:rPr lang="en-US" sz="4000" b="0" u="none" strike="noStrike" cap="none" dirty="0"/>
                        <a:t>(hard to reach, nonresponsive)</a:t>
                      </a:r>
                      <a:endParaRPr sz="4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Libre Franklin"/>
                        <a:buNone/>
                      </a:pPr>
                      <a:r>
                        <a:rPr lang="en-US" sz="4800" u="none" strike="noStrike" cap="none" dirty="0"/>
                        <a:t>🔍 </a:t>
                      </a:r>
                      <a:r>
                        <a:rPr lang="en-US" sz="4800" i="1" dirty="0"/>
                        <a:t>Hard Wins</a:t>
                      </a:r>
                      <a:endParaRPr sz="4800" i="1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Libre Franklin"/>
                        <a:buNone/>
                      </a:pPr>
                      <a:r>
                        <a:rPr lang="en-US" sz="4000" i="1" dirty="0"/>
                        <a:t>(e.g., untapped allies)</a:t>
                      </a:r>
                      <a:endParaRPr sz="4000" i="1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Libre Franklin"/>
                        <a:buNone/>
                      </a:pPr>
                      <a:r>
                        <a:rPr lang="en-US" sz="4800" u="none" strike="noStrike" cap="none" dirty="0"/>
                        <a:t>❌ </a:t>
                      </a:r>
                      <a:r>
                        <a:rPr lang="en-US" sz="4800" i="1" dirty="0"/>
                        <a:t>Losses</a:t>
                      </a:r>
                      <a:endParaRPr sz="4800" i="1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Libre Franklin"/>
                        <a:buNone/>
                      </a:pPr>
                      <a:r>
                        <a:rPr lang="en-US" sz="4000" i="1" dirty="0"/>
                        <a:t>(e.g., energy drains)</a:t>
                      </a:r>
                      <a:endParaRPr sz="4000" i="1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title"/>
          </p:nvPr>
        </p:nvSpPr>
        <p:spPr>
          <a:xfrm>
            <a:off x="1136569" y="2377440"/>
            <a:ext cx="21971005" cy="4648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b" anchorCtr="0">
            <a:normAutofit fontScale="90000"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Franklin Gothic"/>
              <a:buNone/>
            </a:pPr>
            <a:r>
              <a:rPr lang="en-US" b="1" dirty="0"/>
              <a:t>QUESTIONS?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THANK YOU!</a:t>
            </a:r>
            <a:endParaRPr dirty="0"/>
          </a:p>
        </p:txBody>
      </p:sp>
      <p:sp>
        <p:nvSpPr>
          <p:cNvPr id="352" name="Google Shape;352;p31"/>
          <p:cNvSpPr txBox="1">
            <a:spLocks noGrp="1"/>
          </p:cNvSpPr>
          <p:nvPr>
            <p:ph type="body" idx="1"/>
          </p:nvPr>
        </p:nvSpPr>
        <p:spPr>
          <a:xfrm>
            <a:off x="1206500" y="11966575"/>
            <a:ext cx="18218150" cy="63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4400" dirty="0">
                <a:solidFill>
                  <a:schemeClr val="lt1"/>
                </a:solidFill>
              </a:rPr>
              <a:t>Abby Fines, </a:t>
            </a:r>
            <a:r>
              <a:rPr lang="en-US" sz="4400" u="sng" dirty="0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atf2bz@virginia.edu</a:t>
            </a:r>
            <a:r>
              <a:rPr lang="en-US" sz="4400" dirty="0">
                <a:solidFill>
                  <a:schemeClr val="lt1"/>
                </a:solidFill>
              </a:rPr>
              <a:t> – Matt Lowery, </a:t>
            </a:r>
            <a:r>
              <a:rPr lang="en-US" sz="4400" u="sng" dirty="0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mkl3z@virginia.edu</a:t>
            </a:r>
            <a:r>
              <a:rPr lang="en-US" sz="4400" dirty="0">
                <a:solidFill>
                  <a:schemeClr val="lt1"/>
                </a:solidFill>
              </a:rPr>
              <a:t> </a:t>
            </a:r>
            <a:endParaRPr sz="4400" dirty="0"/>
          </a:p>
        </p:txBody>
      </p:sp>
      <p:pic>
        <p:nvPicPr>
          <p:cNvPr id="353" name="Google Shape;353;p31" descr="UVA Logo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l="-78637" t="656" r="2" b="268"/>
          <a:stretch/>
        </p:blipFill>
        <p:spPr>
          <a:xfrm>
            <a:off x="17214850" y="11836400"/>
            <a:ext cx="5827713" cy="785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8500"/>
              <a:buFont typeface="Franklin Gothic"/>
              <a:buNone/>
            </a:pPr>
            <a:r>
              <a:rPr lang="en-US" sz="8500" b="1" i="0" u="none" strike="noStrike" cap="none">
                <a:solidFill>
                  <a:srgbClr val="232D48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THE EVOLUTION OF AN EVENT</a:t>
            </a:r>
            <a:endParaRPr/>
          </a:p>
        </p:txBody>
      </p:sp>
      <p:sp>
        <p:nvSpPr>
          <p:cNvPr id="107" name="Google Shape;107;p4"/>
          <p:cNvSpPr>
            <a:spLocks noGrp="1"/>
          </p:cNvSpPr>
          <p:nvPr>
            <p:ph type="body" idx="1"/>
          </p:nvPr>
        </p:nvSpPr>
        <p:spPr>
          <a:xfrm>
            <a:off x="1315491" y="8705722"/>
            <a:ext cx="283464" cy="283464"/>
          </a:xfrm>
          <a:prstGeom prst="ellipse">
            <a:avLst/>
          </a:prstGeom>
          <a:solidFill>
            <a:srgbClr val="E57200"/>
          </a:solidFill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800"/>
              <a:buFont typeface="Franklin Gothic"/>
              <a:buNone/>
            </a:pPr>
            <a:endParaRPr sz="800"/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2"/>
          </p:nvPr>
        </p:nvSpPr>
        <p:spPr>
          <a:xfrm rot="-2700000">
            <a:off x="420575" y="5547294"/>
            <a:ext cx="6779701" cy="62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4000"/>
              <a:buFont typeface="Franklin Gothic"/>
              <a:buNone/>
            </a:pPr>
            <a:r>
              <a:rPr lang="en-US" sz="5400" b="1" dirty="0"/>
              <a:t>Prequel</a:t>
            </a:r>
            <a:endParaRPr sz="5400" dirty="0"/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3"/>
          </p:nvPr>
        </p:nvSpPr>
        <p:spPr>
          <a:xfrm rot="-2700000">
            <a:off x="1748789" y="6949727"/>
            <a:ext cx="3296414" cy="4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3200"/>
              <a:buFont typeface="Arial"/>
              <a:buNone/>
            </a:pPr>
            <a:r>
              <a:rPr lang="en-US" sz="3200" dirty="0"/>
              <a:t>e.g., Coursework</a:t>
            </a:r>
            <a:endParaRPr dirty="0"/>
          </a:p>
        </p:txBody>
      </p:sp>
      <p:sp>
        <p:nvSpPr>
          <p:cNvPr id="110" name="Google Shape;110;p4"/>
          <p:cNvSpPr>
            <a:spLocks noGrp="1"/>
          </p:cNvSpPr>
          <p:nvPr>
            <p:ph type="body" idx="4"/>
          </p:nvPr>
        </p:nvSpPr>
        <p:spPr>
          <a:xfrm>
            <a:off x="4688705" y="8704862"/>
            <a:ext cx="285186" cy="285185"/>
          </a:xfrm>
          <a:prstGeom prst="ellipse">
            <a:avLst/>
          </a:prstGeom>
          <a:solidFill>
            <a:srgbClr val="E57200"/>
          </a:solidFill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800"/>
              <a:buFont typeface="Franklin Gothic"/>
              <a:buNone/>
            </a:pPr>
            <a:endParaRPr sz="800"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5"/>
          </p:nvPr>
        </p:nvSpPr>
        <p:spPr>
          <a:xfrm rot="-2700000">
            <a:off x="3734726" y="5547294"/>
            <a:ext cx="6779702" cy="62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lin Gothic"/>
              <a:buNone/>
            </a:pPr>
            <a:r>
              <a:rPr lang="en-US" sz="5400" b="1">
                <a:solidFill>
                  <a:schemeClr val="dk1"/>
                </a:solidFill>
              </a:rPr>
              <a:t>Wheelchair Takeover: Paralympic Pick-ups</a:t>
            </a:r>
            <a:endParaRPr sz="5400"/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6"/>
          </p:nvPr>
        </p:nvSpPr>
        <p:spPr>
          <a:xfrm rot="-2700000">
            <a:off x="5476838" y="7077994"/>
            <a:ext cx="3296414" cy="4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3200"/>
              <a:buFont typeface="Arial"/>
              <a:buNone/>
            </a:pPr>
            <a:r>
              <a:rPr lang="en-US" sz="3200" dirty="0"/>
              <a:t>Spring 2024</a:t>
            </a:r>
            <a:endParaRPr dirty="0"/>
          </a:p>
        </p:txBody>
      </p:sp>
      <p:sp>
        <p:nvSpPr>
          <p:cNvPr id="113" name="Google Shape;113;p4"/>
          <p:cNvSpPr>
            <a:spLocks noGrp="1"/>
          </p:cNvSpPr>
          <p:nvPr>
            <p:ph type="body" idx="7"/>
          </p:nvPr>
        </p:nvSpPr>
        <p:spPr>
          <a:xfrm>
            <a:off x="8126869" y="8704862"/>
            <a:ext cx="285185" cy="285185"/>
          </a:xfrm>
          <a:prstGeom prst="ellipse">
            <a:avLst/>
          </a:prstGeom>
          <a:solidFill>
            <a:srgbClr val="E57200"/>
          </a:solidFill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800"/>
              <a:buFont typeface="Franklin Gothic"/>
              <a:buNone/>
            </a:pPr>
            <a:endParaRPr sz="800"/>
          </a:p>
        </p:txBody>
      </p:sp>
      <p:sp>
        <p:nvSpPr>
          <p:cNvPr id="114" name="Google Shape;114;p4"/>
          <p:cNvSpPr txBox="1">
            <a:spLocks noGrp="1"/>
          </p:cNvSpPr>
          <p:nvPr>
            <p:ph type="body" idx="8"/>
          </p:nvPr>
        </p:nvSpPr>
        <p:spPr>
          <a:xfrm rot="-2700000">
            <a:off x="7172891" y="5547294"/>
            <a:ext cx="6779702" cy="62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lin Gothic"/>
              <a:buNone/>
            </a:pPr>
            <a:r>
              <a:rPr lang="en-US" sz="5400" b="1">
                <a:solidFill>
                  <a:schemeClr val="dk1"/>
                </a:solidFill>
              </a:rPr>
              <a:t>Pick-up Games</a:t>
            </a:r>
            <a:endParaRPr sz="5400"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9"/>
          </p:nvPr>
        </p:nvSpPr>
        <p:spPr>
          <a:xfrm rot="-2700000">
            <a:off x="8501104" y="6949727"/>
            <a:ext cx="3296413" cy="4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3200"/>
              <a:buFont typeface="Arial"/>
              <a:buNone/>
            </a:pPr>
            <a:r>
              <a:rPr lang="en-US" sz="3200"/>
              <a:t>Fall 2024</a:t>
            </a:r>
            <a:endParaRPr/>
          </a:p>
        </p:txBody>
      </p:sp>
      <p:sp>
        <p:nvSpPr>
          <p:cNvPr id="116" name="Google Shape;116;p4"/>
          <p:cNvSpPr>
            <a:spLocks noGrp="1"/>
          </p:cNvSpPr>
          <p:nvPr>
            <p:ph type="body" idx="13"/>
          </p:nvPr>
        </p:nvSpPr>
        <p:spPr>
          <a:xfrm>
            <a:off x="11689044" y="8704862"/>
            <a:ext cx="285186" cy="285185"/>
          </a:xfrm>
          <a:prstGeom prst="ellipse">
            <a:avLst/>
          </a:prstGeom>
          <a:solidFill>
            <a:srgbClr val="E57200"/>
          </a:solidFill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800"/>
              <a:buFont typeface="Franklin Gothic"/>
              <a:buNone/>
            </a:pPr>
            <a:endParaRPr sz="800"/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14"/>
          </p:nvPr>
        </p:nvSpPr>
        <p:spPr>
          <a:xfrm rot="-2700000">
            <a:off x="10735066" y="5547294"/>
            <a:ext cx="6779702" cy="62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lin Gothic"/>
              <a:buNone/>
            </a:pPr>
            <a:r>
              <a:rPr lang="en-US" sz="5400" b="1">
                <a:solidFill>
                  <a:schemeClr val="dk1"/>
                </a:solidFill>
              </a:rPr>
              <a:t>Roll with Jim</a:t>
            </a:r>
            <a:endParaRPr sz="5400"/>
          </a:p>
        </p:txBody>
      </p:sp>
      <p:sp>
        <p:nvSpPr>
          <p:cNvPr id="118" name="Google Shape;118;p4"/>
          <p:cNvSpPr txBox="1">
            <a:spLocks noGrp="1"/>
          </p:cNvSpPr>
          <p:nvPr>
            <p:ph type="body" idx="15"/>
          </p:nvPr>
        </p:nvSpPr>
        <p:spPr>
          <a:xfrm rot="-2700000">
            <a:off x="12063279" y="6949727"/>
            <a:ext cx="3296414" cy="4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3200"/>
              <a:buFont typeface="Arial"/>
              <a:buNone/>
            </a:pPr>
            <a:r>
              <a:rPr lang="en-US" sz="3200"/>
              <a:t>Spring 2025</a:t>
            </a:r>
            <a:endParaRPr/>
          </a:p>
        </p:txBody>
      </p:sp>
      <p:sp>
        <p:nvSpPr>
          <p:cNvPr id="119" name="Google Shape;119;p4"/>
          <p:cNvSpPr>
            <a:spLocks noGrp="1"/>
          </p:cNvSpPr>
          <p:nvPr>
            <p:ph type="body" idx="16"/>
          </p:nvPr>
        </p:nvSpPr>
        <p:spPr>
          <a:xfrm>
            <a:off x="15003195" y="8704862"/>
            <a:ext cx="285186" cy="285185"/>
          </a:xfrm>
          <a:prstGeom prst="ellipse">
            <a:avLst/>
          </a:prstGeom>
          <a:solidFill>
            <a:srgbClr val="E57200"/>
          </a:solidFill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800"/>
              <a:buFont typeface="Franklin Gothic"/>
              <a:buNone/>
            </a:pPr>
            <a:endParaRPr sz="800"/>
          </a:p>
        </p:txBody>
      </p:sp>
      <p:sp>
        <p:nvSpPr>
          <p:cNvPr id="120" name="Google Shape;120;p4"/>
          <p:cNvSpPr txBox="1">
            <a:spLocks noGrp="1"/>
          </p:cNvSpPr>
          <p:nvPr>
            <p:ph type="body" idx="17"/>
          </p:nvPr>
        </p:nvSpPr>
        <p:spPr>
          <a:xfrm rot="-2700000">
            <a:off x="14049216" y="5547294"/>
            <a:ext cx="6779702" cy="62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lin Gothic"/>
              <a:buNone/>
            </a:pPr>
            <a:r>
              <a:rPr lang="en-US" sz="5400" b="1">
                <a:solidFill>
                  <a:schemeClr val="dk1"/>
                </a:solidFill>
              </a:rPr>
              <a:t>REC ‘N’ ROLL</a:t>
            </a:r>
            <a:endParaRPr sz="5400"/>
          </a:p>
        </p:txBody>
      </p:sp>
      <p:sp>
        <p:nvSpPr>
          <p:cNvPr id="121" name="Google Shape;121;p4"/>
          <p:cNvSpPr txBox="1">
            <a:spLocks noGrp="1"/>
          </p:cNvSpPr>
          <p:nvPr>
            <p:ph type="body" idx="18"/>
          </p:nvPr>
        </p:nvSpPr>
        <p:spPr>
          <a:xfrm rot="-2700000">
            <a:off x="15210004" y="6419396"/>
            <a:ext cx="4744174" cy="53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3200"/>
              <a:buFont typeface="Arial"/>
              <a:buNone/>
            </a:pPr>
            <a:r>
              <a:rPr lang="en-US" sz="3200"/>
              <a:t>Spring 2026 (Last Week!)</a:t>
            </a:r>
            <a:endParaRPr/>
          </a:p>
        </p:txBody>
      </p:sp>
      <p:sp>
        <p:nvSpPr>
          <p:cNvPr id="122" name="Google Shape;122;p4"/>
          <p:cNvSpPr>
            <a:spLocks noGrp="1"/>
          </p:cNvSpPr>
          <p:nvPr>
            <p:ph type="body" idx="21"/>
          </p:nvPr>
        </p:nvSpPr>
        <p:spPr>
          <a:xfrm>
            <a:off x="18441359" y="8704861"/>
            <a:ext cx="285185" cy="285186"/>
          </a:xfrm>
          <a:prstGeom prst="ellipse">
            <a:avLst/>
          </a:prstGeom>
          <a:solidFill>
            <a:srgbClr val="E57200"/>
          </a:solidFill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Franklin Gothic"/>
              <a:buNone/>
            </a:pPr>
            <a:endParaRPr sz="800"/>
          </a:p>
        </p:txBody>
      </p:sp>
      <p:sp>
        <p:nvSpPr>
          <p:cNvPr id="123" name="Google Shape;123;p4"/>
          <p:cNvSpPr txBox="1">
            <a:spLocks noGrp="1"/>
          </p:cNvSpPr>
          <p:nvPr>
            <p:ph type="body" idx="19"/>
          </p:nvPr>
        </p:nvSpPr>
        <p:spPr>
          <a:xfrm rot="-2700000">
            <a:off x="17487381" y="5547294"/>
            <a:ext cx="6779702" cy="62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lin Gothic"/>
              <a:buNone/>
            </a:pPr>
            <a:r>
              <a:rPr lang="en-US" sz="5400" b="1">
                <a:solidFill>
                  <a:schemeClr val="dk1"/>
                </a:solidFill>
              </a:rPr>
              <a:t>The Next Thing</a:t>
            </a:r>
            <a:endParaRPr sz="5400"/>
          </a:p>
        </p:txBody>
      </p:sp>
      <p:sp>
        <p:nvSpPr>
          <p:cNvPr id="124" name="Google Shape;124;p4"/>
          <p:cNvSpPr txBox="1">
            <a:spLocks noGrp="1"/>
          </p:cNvSpPr>
          <p:nvPr>
            <p:ph type="body" idx="20"/>
          </p:nvPr>
        </p:nvSpPr>
        <p:spPr>
          <a:xfrm rot="-2700000">
            <a:off x="18687333" y="6495809"/>
            <a:ext cx="4520534" cy="55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3200"/>
              <a:buFont typeface="Arial"/>
              <a:buNone/>
            </a:pPr>
            <a:r>
              <a:rPr lang="en-US" sz="3200"/>
              <a:t>Fall 2026-Spring 2026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8500"/>
              <a:buFont typeface="Franklin Gothic"/>
              <a:buNone/>
            </a:pPr>
            <a:r>
              <a:rPr lang="en-US" sz="8500" b="1" i="0" u="none" strike="noStrike" cap="none">
                <a:solidFill>
                  <a:srgbClr val="232D48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THE MISSION HAS STAYED THE SAME</a:t>
            </a:r>
            <a:endParaRPr/>
          </a:p>
        </p:txBody>
      </p:sp>
      <p:sp>
        <p:nvSpPr>
          <p:cNvPr id="130" name="Google Shape;130;p5"/>
          <p:cNvSpPr>
            <a:spLocks noGrp="1"/>
          </p:cNvSpPr>
          <p:nvPr>
            <p:ph type="body" idx="1"/>
          </p:nvPr>
        </p:nvSpPr>
        <p:spPr>
          <a:xfrm>
            <a:off x="1315491" y="8705722"/>
            <a:ext cx="283464" cy="283464"/>
          </a:xfrm>
          <a:prstGeom prst="ellipse">
            <a:avLst/>
          </a:prstGeom>
          <a:solidFill>
            <a:srgbClr val="E57200"/>
          </a:solidFill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800"/>
              <a:buFont typeface="Franklin Gothic"/>
              <a:buNone/>
            </a:pPr>
            <a:endParaRPr sz="800"/>
          </a:p>
        </p:txBody>
      </p:sp>
      <p:sp>
        <p:nvSpPr>
          <p:cNvPr id="131" name="Google Shape;131;p5"/>
          <p:cNvSpPr txBox="1">
            <a:spLocks noGrp="1"/>
          </p:cNvSpPr>
          <p:nvPr>
            <p:ph type="body" idx="2"/>
          </p:nvPr>
        </p:nvSpPr>
        <p:spPr>
          <a:xfrm rot="-2700000">
            <a:off x="283109" y="5426974"/>
            <a:ext cx="7207646" cy="416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4000"/>
              <a:buFont typeface="Franklin Gothic"/>
              <a:buNone/>
            </a:pPr>
            <a:r>
              <a:rPr lang="en-US" sz="5400" b="1" dirty="0"/>
              <a:t>Prequel</a:t>
            </a:r>
            <a:endParaRPr sz="5400" dirty="0"/>
          </a:p>
        </p:txBody>
      </p:sp>
      <p:sp>
        <p:nvSpPr>
          <p:cNvPr id="132" name="Google Shape;132;p5"/>
          <p:cNvSpPr txBox="1">
            <a:spLocks noGrp="1"/>
          </p:cNvSpPr>
          <p:nvPr>
            <p:ph type="body" idx="3"/>
          </p:nvPr>
        </p:nvSpPr>
        <p:spPr>
          <a:xfrm rot="-2700000">
            <a:off x="1748789" y="6949727"/>
            <a:ext cx="3296414" cy="4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3200"/>
              <a:buFont typeface="Arial"/>
              <a:buNone/>
            </a:pPr>
            <a:r>
              <a:rPr lang="en-US" sz="3200"/>
              <a:t>e.g., Coursework</a:t>
            </a:r>
            <a:endParaRPr/>
          </a:p>
        </p:txBody>
      </p:sp>
      <p:sp>
        <p:nvSpPr>
          <p:cNvPr id="133" name="Google Shape;133;p5"/>
          <p:cNvSpPr>
            <a:spLocks noGrp="1"/>
          </p:cNvSpPr>
          <p:nvPr>
            <p:ph type="body" idx="4"/>
          </p:nvPr>
        </p:nvSpPr>
        <p:spPr>
          <a:xfrm>
            <a:off x="4688705" y="8704862"/>
            <a:ext cx="285186" cy="285185"/>
          </a:xfrm>
          <a:prstGeom prst="ellipse">
            <a:avLst/>
          </a:prstGeom>
          <a:solidFill>
            <a:srgbClr val="E57200"/>
          </a:solidFill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800"/>
              <a:buFont typeface="Franklin Gothic"/>
              <a:buNone/>
            </a:pPr>
            <a:endParaRPr sz="800"/>
          </a:p>
        </p:txBody>
      </p:sp>
      <p:sp>
        <p:nvSpPr>
          <p:cNvPr id="134" name="Google Shape;134;p5"/>
          <p:cNvSpPr txBox="1">
            <a:spLocks noGrp="1"/>
          </p:cNvSpPr>
          <p:nvPr>
            <p:ph type="body" idx="5"/>
          </p:nvPr>
        </p:nvSpPr>
        <p:spPr>
          <a:xfrm rot="-2700000">
            <a:off x="3597259" y="5426974"/>
            <a:ext cx="7207647" cy="416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lin Gothic"/>
              <a:buNone/>
            </a:pPr>
            <a:r>
              <a:rPr lang="en-US" sz="5400" b="1">
                <a:solidFill>
                  <a:schemeClr val="dk1"/>
                </a:solidFill>
              </a:rPr>
              <a:t>Wheelchair Takeover: Paralympic Pick-ups</a:t>
            </a:r>
            <a:endParaRPr sz="540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6"/>
          </p:nvPr>
        </p:nvSpPr>
        <p:spPr>
          <a:xfrm rot="-2700000">
            <a:off x="5453806" y="7133324"/>
            <a:ext cx="3296414" cy="4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3200"/>
              <a:buFont typeface="Arial"/>
              <a:buNone/>
            </a:pPr>
            <a:r>
              <a:rPr lang="en-US" sz="3200" dirty="0"/>
              <a:t>Spring 2024</a:t>
            </a:r>
            <a:endParaRPr dirty="0"/>
          </a:p>
        </p:txBody>
      </p:sp>
      <p:sp>
        <p:nvSpPr>
          <p:cNvPr id="136" name="Google Shape;136;p5"/>
          <p:cNvSpPr>
            <a:spLocks noGrp="1"/>
          </p:cNvSpPr>
          <p:nvPr>
            <p:ph type="body" idx="7"/>
          </p:nvPr>
        </p:nvSpPr>
        <p:spPr>
          <a:xfrm>
            <a:off x="8126869" y="8704862"/>
            <a:ext cx="285185" cy="285185"/>
          </a:xfrm>
          <a:prstGeom prst="ellipse">
            <a:avLst/>
          </a:prstGeom>
          <a:solidFill>
            <a:srgbClr val="E57200"/>
          </a:solidFill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800"/>
              <a:buFont typeface="Franklin Gothic"/>
              <a:buNone/>
            </a:pPr>
            <a:endParaRPr sz="800"/>
          </a:p>
        </p:txBody>
      </p:sp>
      <p:sp>
        <p:nvSpPr>
          <p:cNvPr id="137" name="Google Shape;137;p5"/>
          <p:cNvSpPr txBox="1">
            <a:spLocks noGrp="1"/>
          </p:cNvSpPr>
          <p:nvPr>
            <p:ph type="body" idx="8"/>
          </p:nvPr>
        </p:nvSpPr>
        <p:spPr>
          <a:xfrm rot="-2700000">
            <a:off x="7035424" y="5426974"/>
            <a:ext cx="7207647" cy="416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lin Gothic"/>
              <a:buNone/>
            </a:pPr>
            <a:r>
              <a:rPr lang="en-US" sz="5400" b="1">
                <a:solidFill>
                  <a:schemeClr val="dk1"/>
                </a:solidFill>
              </a:rPr>
              <a:t>Pick-up Games</a:t>
            </a:r>
            <a:endParaRPr sz="5400"/>
          </a:p>
        </p:txBody>
      </p:sp>
      <p:sp>
        <p:nvSpPr>
          <p:cNvPr id="138" name="Google Shape;138;p5"/>
          <p:cNvSpPr txBox="1">
            <a:spLocks noGrp="1"/>
          </p:cNvSpPr>
          <p:nvPr>
            <p:ph type="body" idx="9"/>
          </p:nvPr>
        </p:nvSpPr>
        <p:spPr>
          <a:xfrm rot="-2700000">
            <a:off x="8501104" y="6949727"/>
            <a:ext cx="3296413" cy="4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3200"/>
              <a:buFont typeface="Arial"/>
              <a:buNone/>
            </a:pPr>
            <a:r>
              <a:rPr lang="en-US" sz="3200"/>
              <a:t>Fall 2024</a:t>
            </a:r>
            <a:endParaRPr/>
          </a:p>
        </p:txBody>
      </p:sp>
      <p:sp>
        <p:nvSpPr>
          <p:cNvPr id="139" name="Google Shape;139;p5"/>
          <p:cNvSpPr>
            <a:spLocks noGrp="1"/>
          </p:cNvSpPr>
          <p:nvPr>
            <p:ph type="body" idx="13"/>
          </p:nvPr>
        </p:nvSpPr>
        <p:spPr>
          <a:xfrm>
            <a:off x="11689044" y="8704862"/>
            <a:ext cx="285186" cy="285185"/>
          </a:xfrm>
          <a:prstGeom prst="ellipse">
            <a:avLst/>
          </a:prstGeom>
          <a:solidFill>
            <a:srgbClr val="E57200"/>
          </a:solidFill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800"/>
              <a:buFont typeface="Franklin Gothic"/>
              <a:buNone/>
            </a:pPr>
            <a:endParaRPr sz="800"/>
          </a:p>
        </p:txBody>
      </p:sp>
      <p:sp>
        <p:nvSpPr>
          <p:cNvPr id="140" name="Google Shape;140;p5"/>
          <p:cNvSpPr txBox="1">
            <a:spLocks noGrp="1"/>
          </p:cNvSpPr>
          <p:nvPr>
            <p:ph type="body" idx="14"/>
          </p:nvPr>
        </p:nvSpPr>
        <p:spPr>
          <a:xfrm rot="-2700000">
            <a:off x="10597599" y="5426974"/>
            <a:ext cx="7207647" cy="416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lin Gothic"/>
              <a:buNone/>
            </a:pPr>
            <a:r>
              <a:rPr lang="en-US" sz="5400" b="1">
                <a:solidFill>
                  <a:schemeClr val="dk1"/>
                </a:solidFill>
              </a:rPr>
              <a:t>Roll with Jim</a:t>
            </a:r>
            <a:endParaRPr sz="5400"/>
          </a:p>
        </p:txBody>
      </p:sp>
      <p:sp>
        <p:nvSpPr>
          <p:cNvPr id="141" name="Google Shape;141;p5"/>
          <p:cNvSpPr txBox="1">
            <a:spLocks noGrp="1"/>
          </p:cNvSpPr>
          <p:nvPr>
            <p:ph type="body" idx="15"/>
          </p:nvPr>
        </p:nvSpPr>
        <p:spPr>
          <a:xfrm rot="-2700000">
            <a:off x="12063279" y="6949727"/>
            <a:ext cx="3296414" cy="4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3200"/>
              <a:buFont typeface="Arial"/>
              <a:buNone/>
            </a:pPr>
            <a:r>
              <a:rPr lang="en-US" sz="3200"/>
              <a:t>Spring 2025</a:t>
            </a:r>
            <a:endParaRPr/>
          </a:p>
        </p:txBody>
      </p:sp>
      <p:sp>
        <p:nvSpPr>
          <p:cNvPr id="142" name="Google Shape;142;p5"/>
          <p:cNvSpPr>
            <a:spLocks noGrp="1"/>
          </p:cNvSpPr>
          <p:nvPr>
            <p:ph type="body" idx="16"/>
          </p:nvPr>
        </p:nvSpPr>
        <p:spPr>
          <a:xfrm>
            <a:off x="15003195" y="8704862"/>
            <a:ext cx="285186" cy="285185"/>
          </a:xfrm>
          <a:prstGeom prst="ellipse">
            <a:avLst/>
          </a:prstGeom>
          <a:solidFill>
            <a:srgbClr val="E57200"/>
          </a:solidFill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800"/>
              <a:buFont typeface="Franklin Gothic"/>
              <a:buNone/>
            </a:pPr>
            <a:endParaRPr sz="800"/>
          </a:p>
        </p:txBody>
      </p:sp>
      <p:sp>
        <p:nvSpPr>
          <p:cNvPr id="143" name="Google Shape;143;p5"/>
          <p:cNvSpPr txBox="1">
            <a:spLocks noGrp="1"/>
          </p:cNvSpPr>
          <p:nvPr>
            <p:ph type="body" idx="17"/>
          </p:nvPr>
        </p:nvSpPr>
        <p:spPr>
          <a:xfrm rot="-2700000">
            <a:off x="13911749" y="5426974"/>
            <a:ext cx="7207647" cy="416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lin Gothic"/>
              <a:buNone/>
            </a:pPr>
            <a:r>
              <a:rPr lang="en-US" sz="5400" b="1">
                <a:solidFill>
                  <a:schemeClr val="dk1"/>
                </a:solidFill>
              </a:rPr>
              <a:t>REC ‘N’ ROLL</a:t>
            </a:r>
            <a:endParaRPr sz="5400"/>
          </a:p>
        </p:txBody>
      </p:sp>
      <p:sp>
        <p:nvSpPr>
          <p:cNvPr id="144" name="Google Shape;144;p5"/>
          <p:cNvSpPr txBox="1">
            <a:spLocks noGrp="1"/>
          </p:cNvSpPr>
          <p:nvPr>
            <p:ph type="body" idx="18"/>
          </p:nvPr>
        </p:nvSpPr>
        <p:spPr>
          <a:xfrm rot="-2700000">
            <a:off x="15210004" y="6419396"/>
            <a:ext cx="4744174" cy="53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3200"/>
              <a:buFont typeface="Arial"/>
              <a:buNone/>
            </a:pPr>
            <a:r>
              <a:rPr lang="en-US" sz="3200"/>
              <a:t>Spring 2026 (Last Week!)</a:t>
            </a:r>
            <a:endParaRPr/>
          </a:p>
        </p:txBody>
      </p:sp>
      <p:sp>
        <p:nvSpPr>
          <p:cNvPr id="145" name="Google Shape;145;p5"/>
          <p:cNvSpPr>
            <a:spLocks noGrp="1"/>
          </p:cNvSpPr>
          <p:nvPr>
            <p:ph type="body" idx="21"/>
          </p:nvPr>
        </p:nvSpPr>
        <p:spPr>
          <a:xfrm>
            <a:off x="18441359" y="8704861"/>
            <a:ext cx="285185" cy="285186"/>
          </a:xfrm>
          <a:prstGeom prst="ellipse">
            <a:avLst/>
          </a:prstGeom>
          <a:solidFill>
            <a:srgbClr val="E57200"/>
          </a:solidFill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Franklin Gothic"/>
              <a:buNone/>
            </a:pPr>
            <a:endParaRPr sz="800"/>
          </a:p>
        </p:txBody>
      </p:sp>
      <p:sp>
        <p:nvSpPr>
          <p:cNvPr id="146" name="Google Shape;146;p5"/>
          <p:cNvSpPr txBox="1">
            <a:spLocks noGrp="1"/>
          </p:cNvSpPr>
          <p:nvPr>
            <p:ph type="body" idx="19"/>
          </p:nvPr>
        </p:nvSpPr>
        <p:spPr>
          <a:xfrm rot="-2700000">
            <a:off x="17349914" y="5426974"/>
            <a:ext cx="7207647" cy="416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lin Gothic"/>
              <a:buNone/>
            </a:pPr>
            <a:r>
              <a:rPr lang="en-US" sz="5400" b="1">
                <a:solidFill>
                  <a:schemeClr val="dk1"/>
                </a:solidFill>
              </a:rPr>
              <a:t>The Next Thing</a:t>
            </a:r>
            <a:endParaRPr sz="5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body" idx="20"/>
          </p:nvPr>
        </p:nvSpPr>
        <p:spPr>
          <a:xfrm rot="-2700000">
            <a:off x="18720608" y="6415772"/>
            <a:ext cx="4680481" cy="71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3200"/>
              <a:buFont typeface="Arial"/>
              <a:buNone/>
            </a:pPr>
            <a:r>
              <a:rPr lang="en-US" sz="3200"/>
              <a:t>Fall 2026-Spring 2026</a:t>
            </a:r>
            <a:endParaRPr/>
          </a:p>
        </p:txBody>
      </p:sp>
      <p:sp>
        <p:nvSpPr>
          <p:cNvPr id="148" name="Google Shape;148;p5"/>
          <p:cNvSpPr txBox="1"/>
          <p:nvPr/>
        </p:nvSpPr>
        <p:spPr>
          <a:xfrm>
            <a:off x="6582387" y="11006575"/>
            <a:ext cx="10498500" cy="1210800"/>
          </a:xfrm>
          <a:prstGeom prst="rect">
            <a:avLst/>
          </a:prstGeom>
          <a:noFill/>
          <a:ln w="50800" cap="flat" cmpd="sng">
            <a:solidFill>
              <a:schemeClr val="accent3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232D48"/>
              </a:buClr>
              <a:buSzPts val="8000"/>
              <a:buFont typeface="Franklin Gothic"/>
              <a:buNone/>
            </a:pPr>
            <a:r>
              <a:rPr lang="en-US" sz="8000" b="1" i="0" u="none" strike="noStrike" cap="none">
                <a:solidFill>
                  <a:srgbClr val="232D48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Mission</a:t>
            </a:r>
            <a:r>
              <a:rPr lang="en-US" sz="8000" b="0" i="0" u="none" strike="noStrike" cap="none">
                <a:solidFill>
                  <a:srgbClr val="232D48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: Sport is Sport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8500"/>
              <a:buFont typeface="Franklin Gothic"/>
              <a:buNone/>
            </a:pPr>
            <a:r>
              <a:rPr lang="en-US" sz="8500" b="1" i="0" u="none" strike="noStrike" cap="none">
                <a:solidFill>
                  <a:srgbClr val="232D48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THE EVOLUTION OF PARTNERS</a:t>
            </a:r>
            <a:endParaRPr/>
          </a:p>
        </p:txBody>
      </p:sp>
      <p:sp>
        <p:nvSpPr>
          <p:cNvPr id="154" name="Google Shape;154;p6"/>
          <p:cNvSpPr>
            <a:spLocks noGrp="1"/>
          </p:cNvSpPr>
          <p:nvPr>
            <p:ph type="body" idx="1"/>
          </p:nvPr>
        </p:nvSpPr>
        <p:spPr>
          <a:xfrm>
            <a:off x="1315491" y="8705722"/>
            <a:ext cx="283464" cy="283464"/>
          </a:xfrm>
          <a:prstGeom prst="ellipse">
            <a:avLst/>
          </a:prstGeom>
          <a:solidFill>
            <a:srgbClr val="E57200"/>
          </a:solidFill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800"/>
              <a:buFont typeface="Franklin Gothic"/>
              <a:buNone/>
            </a:pPr>
            <a:endParaRPr sz="800"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2"/>
          </p:nvPr>
        </p:nvSpPr>
        <p:spPr>
          <a:xfrm rot="-2700000">
            <a:off x="298027" y="5425517"/>
            <a:ext cx="7196248" cy="453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4000"/>
              <a:buFont typeface="Franklin Gothic"/>
              <a:buNone/>
            </a:pPr>
            <a:r>
              <a:rPr lang="en-US" sz="5400" b="1" dirty="0"/>
              <a:t>Prequel</a:t>
            </a:r>
            <a:endParaRPr sz="5400" dirty="0"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3"/>
          </p:nvPr>
        </p:nvSpPr>
        <p:spPr>
          <a:xfrm rot="-2700000">
            <a:off x="1748789" y="6949727"/>
            <a:ext cx="3296414" cy="4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3200"/>
              <a:buFont typeface="Arial"/>
              <a:buNone/>
            </a:pPr>
            <a:r>
              <a:rPr lang="en-US" sz="3200"/>
              <a:t>e.g., Coursework</a:t>
            </a:r>
            <a:endParaRPr/>
          </a:p>
        </p:txBody>
      </p:sp>
      <p:sp>
        <p:nvSpPr>
          <p:cNvPr id="157" name="Google Shape;157;p6"/>
          <p:cNvSpPr>
            <a:spLocks noGrp="1"/>
          </p:cNvSpPr>
          <p:nvPr>
            <p:ph type="body" idx="4"/>
          </p:nvPr>
        </p:nvSpPr>
        <p:spPr>
          <a:xfrm>
            <a:off x="4688705" y="8704862"/>
            <a:ext cx="285186" cy="285185"/>
          </a:xfrm>
          <a:prstGeom prst="ellipse">
            <a:avLst/>
          </a:prstGeom>
          <a:solidFill>
            <a:srgbClr val="E57200"/>
          </a:solidFill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800"/>
              <a:buFont typeface="Franklin Gothic"/>
              <a:buNone/>
            </a:pPr>
            <a:endParaRPr sz="800"/>
          </a:p>
        </p:txBody>
      </p:sp>
      <p:sp>
        <p:nvSpPr>
          <p:cNvPr id="158" name="Google Shape;158;p6"/>
          <p:cNvSpPr txBox="1">
            <a:spLocks noGrp="1"/>
          </p:cNvSpPr>
          <p:nvPr>
            <p:ph type="body" idx="5"/>
          </p:nvPr>
        </p:nvSpPr>
        <p:spPr>
          <a:xfrm rot="-2700000">
            <a:off x="3612177" y="5425516"/>
            <a:ext cx="7196250" cy="453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lin Gothic"/>
              <a:buNone/>
            </a:pPr>
            <a:r>
              <a:rPr lang="en-US" sz="5400" b="1">
                <a:solidFill>
                  <a:schemeClr val="dk1"/>
                </a:solidFill>
              </a:rPr>
              <a:t>Wheelchair Takeover: Paralympic Pick-ups</a:t>
            </a:r>
            <a:endParaRPr sz="5400"/>
          </a:p>
        </p:txBody>
      </p:sp>
      <p:sp>
        <p:nvSpPr>
          <p:cNvPr id="159" name="Google Shape;159;p6"/>
          <p:cNvSpPr txBox="1">
            <a:spLocks noGrp="1"/>
          </p:cNvSpPr>
          <p:nvPr>
            <p:ph type="body" idx="6"/>
          </p:nvPr>
        </p:nvSpPr>
        <p:spPr>
          <a:xfrm rot="-2700000">
            <a:off x="5477502" y="7104916"/>
            <a:ext cx="3296414" cy="4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3200"/>
              <a:buFont typeface="Arial"/>
              <a:buNone/>
            </a:pPr>
            <a:r>
              <a:rPr lang="en-US" sz="3200" dirty="0"/>
              <a:t>Spring 2024</a:t>
            </a:r>
            <a:endParaRPr dirty="0"/>
          </a:p>
        </p:txBody>
      </p:sp>
      <p:sp>
        <p:nvSpPr>
          <p:cNvPr id="160" name="Google Shape;160;p6"/>
          <p:cNvSpPr>
            <a:spLocks noGrp="1"/>
          </p:cNvSpPr>
          <p:nvPr>
            <p:ph type="body" idx="7"/>
          </p:nvPr>
        </p:nvSpPr>
        <p:spPr>
          <a:xfrm>
            <a:off x="8126869" y="8704862"/>
            <a:ext cx="285185" cy="285185"/>
          </a:xfrm>
          <a:prstGeom prst="ellipse">
            <a:avLst/>
          </a:prstGeom>
          <a:solidFill>
            <a:srgbClr val="E57200"/>
          </a:solidFill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800"/>
              <a:buFont typeface="Franklin Gothic"/>
              <a:buNone/>
            </a:pPr>
            <a:endParaRPr sz="800"/>
          </a:p>
        </p:txBody>
      </p:sp>
      <p:sp>
        <p:nvSpPr>
          <p:cNvPr id="161" name="Google Shape;161;p6"/>
          <p:cNvSpPr txBox="1">
            <a:spLocks noGrp="1"/>
          </p:cNvSpPr>
          <p:nvPr>
            <p:ph type="body" idx="8"/>
          </p:nvPr>
        </p:nvSpPr>
        <p:spPr>
          <a:xfrm rot="-2700000">
            <a:off x="7050342" y="5425516"/>
            <a:ext cx="7196250" cy="453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lin Gothic"/>
              <a:buNone/>
            </a:pPr>
            <a:r>
              <a:rPr lang="en-US" sz="5400" b="1">
                <a:solidFill>
                  <a:schemeClr val="dk1"/>
                </a:solidFill>
              </a:rPr>
              <a:t>Pick-up Games</a:t>
            </a:r>
            <a:endParaRPr sz="5400"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9"/>
          </p:nvPr>
        </p:nvSpPr>
        <p:spPr>
          <a:xfrm rot="-2700000">
            <a:off x="8501104" y="6949727"/>
            <a:ext cx="3296413" cy="4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3200"/>
              <a:buFont typeface="Arial"/>
              <a:buNone/>
            </a:pPr>
            <a:r>
              <a:rPr lang="en-US" sz="3200"/>
              <a:t>Fall 2024</a:t>
            </a:r>
            <a:endParaRPr/>
          </a:p>
        </p:txBody>
      </p:sp>
      <p:sp>
        <p:nvSpPr>
          <p:cNvPr id="163" name="Google Shape;163;p6"/>
          <p:cNvSpPr>
            <a:spLocks noGrp="1"/>
          </p:cNvSpPr>
          <p:nvPr>
            <p:ph type="body" idx="13"/>
          </p:nvPr>
        </p:nvSpPr>
        <p:spPr>
          <a:xfrm>
            <a:off x="11689044" y="8704862"/>
            <a:ext cx="285186" cy="285185"/>
          </a:xfrm>
          <a:prstGeom prst="ellipse">
            <a:avLst/>
          </a:prstGeom>
          <a:solidFill>
            <a:srgbClr val="E57200"/>
          </a:solidFill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800"/>
              <a:buFont typeface="Franklin Gothic"/>
              <a:buNone/>
            </a:pPr>
            <a:endParaRPr sz="800"/>
          </a:p>
        </p:txBody>
      </p:sp>
      <p:sp>
        <p:nvSpPr>
          <p:cNvPr id="164" name="Google Shape;164;p6"/>
          <p:cNvSpPr txBox="1">
            <a:spLocks noGrp="1"/>
          </p:cNvSpPr>
          <p:nvPr>
            <p:ph type="body" idx="14"/>
          </p:nvPr>
        </p:nvSpPr>
        <p:spPr>
          <a:xfrm rot="-2700000">
            <a:off x="10612517" y="5425516"/>
            <a:ext cx="7196250" cy="453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lin Gothic"/>
              <a:buNone/>
            </a:pPr>
            <a:r>
              <a:rPr lang="en-US" sz="5400" b="1">
                <a:solidFill>
                  <a:schemeClr val="dk1"/>
                </a:solidFill>
              </a:rPr>
              <a:t>Roll with Jim</a:t>
            </a:r>
            <a:endParaRPr sz="5400"/>
          </a:p>
        </p:txBody>
      </p:sp>
      <p:sp>
        <p:nvSpPr>
          <p:cNvPr id="165" name="Google Shape;165;p6"/>
          <p:cNvSpPr txBox="1">
            <a:spLocks noGrp="1"/>
          </p:cNvSpPr>
          <p:nvPr>
            <p:ph type="body" idx="15"/>
          </p:nvPr>
        </p:nvSpPr>
        <p:spPr>
          <a:xfrm rot="-2700000">
            <a:off x="12063279" y="6949727"/>
            <a:ext cx="3296414" cy="4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3200"/>
              <a:buFont typeface="Arial"/>
              <a:buNone/>
            </a:pPr>
            <a:r>
              <a:rPr lang="en-US" sz="3200"/>
              <a:t>Spring 2025</a:t>
            </a:r>
            <a:endParaRPr/>
          </a:p>
        </p:txBody>
      </p:sp>
      <p:sp>
        <p:nvSpPr>
          <p:cNvPr id="166" name="Google Shape;166;p6"/>
          <p:cNvSpPr>
            <a:spLocks noGrp="1"/>
          </p:cNvSpPr>
          <p:nvPr>
            <p:ph type="body" idx="16"/>
          </p:nvPr>
        </p:nvSpPr>
        <p:spPr>
          <a:xfrm>
            <a:off x="15003195" y="8704862"/>
            <a:ext cx="285186" cy="285185"/>
          </a:xfrm>
          <a:prstGeom prst="ellipse">
            <a:avLst/>
          </a:prstGeom>
          <a:solidFill>
            <a:srgbClr val="E57200"/>
          </a:solidFill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57200"/>
              </a:buClr>
              <a:buSzPts val="800"/>
              <a:buFont typeface="Franklin Gothic"/>
              <a:buNone/>
            </a:pPr>
            <a:endParaRPr sz="800"/>
          </a:p>
        </p:txBody>
      </p:sp>
      <p:sp>
        <p:nvSpPr>
          <p:cNvPr id="167" name="Google Shape;167;p6"/>
          <p:cNvSpPr txBox="1">
            <a:spLocks noGrp="1"/>
          </p:cNvSpPr>
          <p:nvPr>
            <p:ph type="body" idx="17"/>
          </p:nvPr>
        </p:nvSpPr>
        <p:spPr>
          <a:xfrm rot="-2700000">
            <a:off x="13926667" y="5425516"/>
            <a:ext cx="7196250" cy="453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lin Gothic"/>
              <a:buNone/>
            </a:pPr>
            <a:r>
              <a:rPr lang="en-US" sz="5400" b="1">
                <a:solidFill>
                  <a:schemeClr val="dk1"/>
                </a:solidFill>
              </a:rPr>
              <a:t>REC ‘N’ ROLL</a:t>
            </a:r>
            <a:endParaRPr sz="5400"/>
          </a:p>
        </p:txBody>
      </p:sp>
      <p:sp>
        <p:nvSpPr>
          <p:cNvPr id="168" name="Google Shape;168;p6"/>
          <p:cNvSpPr txBox="1">
            <a:spLocks noGrp="1"/>
          </p:cNvSpPr>
          <p:nvPr>
            <p:ph type="body" idx="18"/>
          </p:nvPr>
        </p:nvSpPr>
        <p:spPr>
          <a:xfrm rot="-2700000">
            <a:off x="15210004" y="6419396"/>
            <a:ext cx="4744174" cy="53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3200"/>
              <a:buFont typeface="Arial"/>
              <a:buNone/>
            </a:pPr>
            <a:r>
              <a:rPr lang="en-US" sz="3200"/>
              <a:t>Spring 2026 (Last Week!)</a:t>
            </a:r>
            <a:endParaRPr/>
          </a:p>
        </p:txBody>
      </p:sp>
      <p:sp>
        <p:nvSpPr>
          <p:cNvPr id="169" name="Google Shape;169;p6"/>
          <p:cNvSpPr>
            <a:spLocks noGrp="1"/>
          </p:cNvSpPr>
          <p:nvPr>
            <p:ph type="body" idx="21"/>
          </p:nvPr>
        </p:nvSpPr>
        <p:spPr>
          <a:xfrm>
            <a:off x="18441359" y="8704861"/>
            <a:ext cx="285185" cy="285186"/>
          </a:xfrm>
          <a:prstGeom prst="ellipse">
            <a:avLst/>
          </a:prstGeom>
          <a:solidFill>
            <a:srgbClr val="E57200"/>
          </a:solidFill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Franklin Gothic"/>
              <a:buNone/>
            </a:pPr>
            <a:endParaRPr sz="800"/>
          </a:p>
        </p:txBody>
      </p:sp>
      <p:sp>
        <p:nvSpPr>
          <p:cNvPr id="170" name="Google Shape;170;p6"/>
          <p:cNvSpPr txBox="1">
            <a:spLocks noGrp="1"/>
          </p:cNvSpPr>
          <p:nvPr>
            <p:ph type="body" idx="19"/>
          </p:nvPr>
        </p:nvSpPr>
        <p:spPr>
          <a:xfrm rot="-2700000">
            <a:off x="17364832" y="5425516"/>
            <a:ext cx="7196250" cy="453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lin Gothic"/>
              <a:buNone/>
            </a:pPr>
            <a:r>
              <a:rPr lang="en-US" sz="5400" b="1">
                <a:solidFill>
                  <a:schemeClr val="dk1"/>
                </a:solidFill>
              </a:rPr>
              <a:t>The Next Thing</a:t>
            </a:r>
            <a:endParaRPr sz="5400"/>
          </a:p>
        </p:txBody>
      </p:sp>
      <p:sp>
        <p:nvSpPr>
          <p:cNvPr id="171" name="Google Shape;171;p6"/>
          <p:cNvSpPr txBox="1">
            <a:spLocks noGrp="1"/>
          </p:cNvSpPr>
          <p:nvPr>
            <p:ph type="body" idx="20"/>
          </p:nvPr>
        </p:nvSpPr>
        <p:spPr>
          <a:xfrm rot="-2700000">
            <a:off x="18709153" y="6411027"/>
            <a:ext cx="4703391" cy="690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3200"/>
              <a:buFont typeface="Arial"/>
              <a:buNone/>
            </a:pPr>
            <a:r>
              <a:rPr lang="en-US" sz="3200"/>
              <a:t>Fall 2026-Spring 2026</a:t>
            </a:r>
            <a:endParaRPr/>
          </a:p>
        </p:txBody>
      </p:sp>
      <p:graphicFrame>
        <p:nvGraphicFramePr>
          <p:cNvPr id="172" name="Google Shape;172;p6"/>
          <p:cNvGraphicFramePr/>
          <p:nvPr>
            <p:extLst>
              <p:ext uri="{D42A27DB-BD31-4B8C-83A1-F6EECF244321}">
                <p14:modId xmlns:p14="http://schemas.microsoft.com/office/powerpoint/2010/main" val="2715537732"/>
              </p:ext>
            </p:extLst>
          </p:nvPr>
        </p:nvGraphicFramePr>
        <p:xfrm>
          <a:off x="1176790" y="10385523"/>
          <a:ext cx="21859575" cy="1463060"/>
        </p:xfrm>
        <a:graphic>
          <a:graphicData uri="http://schemas.openxmlformats.org/drawingml/2006/table">
            <a:tbl>
              <a:tblPr firstRow="1" bandRow="1">
                <a:noFill/>
                <a:tableStyleId>{5CA7F6A6-76D2-495E-8DDE-0C47E4B04C47}</a:tableStyleId>
              </a:tblPr>
              <a:tblGrid>
                <a:gridCol w="728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0"/>
                        <a:buFont typeface="Libre Franklin"/>
                        <a:buNone/>
                      </a:pPr>
                      <a:r>
                        <a:rPr lang="en-US" sz="5400" u="none" strike="noStrike" cap="none" dirty="0"/>
                        <a:t>Institutional Partners</a:t>
                      </a:r>
                      <a:endParaRPr sz="54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0"/>
                        <a:buFont typeface="Libre Franklin"/>
                        <a:buNone/>
                      </a:pPr>
                      <a:r>
                        <a:rPr lang="en-US" sz="5400" u="none" strike="noStrike" cap="none"/>
                        <a:t>Community Partners</a:t>
                      </a:r>
                      <a:endParaRPr sz="5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0"/>
                        <a:buFont typeface="Libre Franklin"/>
                        <a:buNone/>
                      </a:pPr>
                      <a:r>
                        <a:rPr lang="en-US" sz="5400" u="none" strike="noStrike" cap="none" dirty="0"/>
                        <a:t>Individual Partners</a:t>
                      </a:r>
                      <a:endParaRPr sz="54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457200" marR="0" lvl="0" indent="-419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Char char="●"/>
                      </a:pPr>
                      <a:endParaRPr sz="3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419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Char char="●"/>
                      </a:pPr>
                      <a:endParaRPr sz="3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419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Char char="●"/>
                      </a:pPr>
                      <a:endParaRPr sz="30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 txBox="1">
            <a:spLocks noGrp="1"/>
          </p:cNvSpPr>
          <p:nvPr>
            <p:ph type="title"/>
          </p:nvPr>
        </p:nvSpPr>
        <p:spPr>
          <a:xfrm>
            <a:off x="1206500" y="1183047"/>
            <a:ext cx="21859559" cy="150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8500"/>
              <a:buFont typeface="Franklin Gothic"/>
              <a:buNone/>
            </a:pPr>
            <a:r>
              <a:rPr lang="en-US"/>
              <a:t>POSSIBLE PARTNERS</a:t>
            </a:r>
            <a:endParaRPr/>
          </a:p>
        </p:txBody>
      </p:sp>
      <p:sp>
        <p:nvSpPr>
          <p:cNvPr id="178" name="Google Shape;178;p7"/>
          <p:cNvSpPr txBox="1">
            <a:spLocks noGrp="1"/>
          </p:cNvSpPr>
          <p:nvPr>
            <p:ph type="body" idx="1"/>
          </p:nvPr>
        </p:nvSpPr>
        <p:spPr>
          <a:xfrm>
            <a:off x="1206499" y="2446869"/>
            <a:ext cx="21970999" cy="793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3000"/>
              <a:buFont typeface="Franklin Gothic"/>
              <a:buNone/>
            </a:pPr>
            <a:r>
              <a:rPr lang="en-US"/>
              <a:t>Whole group</a:t>
            </a:r>
            <a:endParaRPr/>
          </a:p>
        </p:txBody>
      </p:sp>
      <p:graphicFrame>
        <p:nvGraphicFramePr>
          <p:cNvPr id="179" name="Google Shape;179;p7"/>
          <p:cNvGraphicFramePr/>
          <p:nvPr>
            <p:extLst>
              <p:ext uri="{D42A27DB-BD31-4B8C-83A1-F6EECF244321}">
                <p14:modId xmlns:p14="http://schemas.microsoft.com/office/powerpoint/2010/main" val="1998282485"/>
              </p:ext>
            </p:extLst>
          </p:nvPr>
        </p:nvGraphicFramePr>
        <p:xfrm>
          <a:off x="1206500" y="3952173"/>
          <a:ext cx="21859575" cy="1463060"/>
        </p:xfrm>
        <a:graphic>
          <a:graphicData uri="http://schemas.openxmlformats.org/drawingml/2006/table">
            <a:tbl>
              <a:tblPr firstRow="1" bandRow="1">
                <a:noFill/>
                <a:tableStyleId>{5CA7F6A6-76D2-495E-8DDE-0C47E4B04C47}</a:tableStyleId>
              </a:tblPr>
              <a:tblGrid>
                <a:gridCol w="728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0"/>
                        <a:buFont typeface="Libre Franklin"/>
                        <a:buNone/>
                      </a:pPr>
                      <a:r>
                        <a:rPr lang="en-US" sz="5400" u="none" strike="noStrike" cap="none" dirty="0"/>
                        <a:t>Institutional Partners</a:t>
                      </a:r>
                      <a:endParaRPr sz="54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0"/>
                        <a:buFont typeface="Libre Franklin"/>
                        <a:buNone/>
                      </a:pPr>
                      <a:r>
                        <a:rPr lang="en-US" sz="5400" u="none" strike="noStrike" cap="none"/>
                        <a:t>Community Partners</a:t>
                      </a:r>
                      <a:endParaRPr sz="5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0"/>
                        <a:buFont typeface="Libre Franklin"/>
                        <a:buNone/>
                      </a:pPr>
                      <a:r>
                        <a:rPr lang="en-US" sz="5400" u="none" strike="noStrike" cap="none" dirty="0"/>
                        <a:t>Individual Partners</a:t>
                      </a:r>
                      <a:endParaRPr sz="54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457200" marR="0" lvl="0" indent="-419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Char char="●"/>
                      </a:pPr>
                      <a:endParaRPr sz="3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419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Char char="●"/>
                      </a:pPr>
                      <a:endParaRPr sz="3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419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Char char="●"/>
                      </a:pPr>
                      <a:endParaRPr sz="30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>
            <a:spLocks noGrp="1"/>
          </p:cNvSpPr>
          <p:nvPr>
            <p:ph type="title"/>
          </p:nvPr>
        </p:nvSpPr>
        <p:spPr>
          <a:xfrm>
            <a:off x="1206500" y="1183047"/>
            <a:ext cx="21859559" cy="150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8500"/>
              <a:buFont typeface="Franklin Gothic"/>
              <a:buNone/>
            </a:pPr>
            <a:r>
              <a:rPr lang="en-US"/>
              <a:t>UVA PARTNERS</a:t>
            </a:r>
            <a:endParaRPr/>
          </a:p>
        </p:txBody>
      </p:sp>
      <p:sp>
        <p:nvSpPr>
          <p:cNvPr id="185" name="Google Shape;185;p8"/>
          <p:cNvSpPr txBox="1">
            <a:spLocks noGrp="1"/>
          </p:cNvSpPr>
          <p:nvPr>
            <p:ph type="body" idx="1"/>
          </p:nvPr>
        </p:nvSpPr>
        <p:spPr>
          <a:xfrm>
            <a:off x="1206499" y="2446869"/>
            <a:ext cx="21970999" cy="793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3000"/>
              <a:buFont typeface="Franklin Gothic"/>
              <a:buNone/>
            </a:pPr>
            <a:r>
              <a:rPr lang="en-US"/>
              <a:t>Across the Timeline</a:t>
            </a:r>
            <a:endParaRPr/>
          </a:p>
        </p:txBody>
      </p:sp>
      <p:graphicFrame>
        <p:nvGraphicFramePr>
          <p:cNvPr id="186" name="Google Shape;186;p8"/>
          <p:cNvGraphicFramePr/>
          <p:nvPr>
            <p:extLst>
              <p:ext uri="{D42A27DB-BD31-4B8C-83A1-F6EECF244321}">
                <p14:modId xmlns:p14="http://schemas.microsoft.com/office/powerpoint/2010/main" val="2356172094"/>
              </p:ext>
            </p:extLst>
          </p:nvPr>
        </p:nvGraphicFramePr>
        <p:xfrm>
          <a:off x="1262213" y="3530948"/>
          <a:ext cx="21859575" cy="7898495"/>
        </p:xfrm>
        <a:graphic>
          <a:graphicData uri="http://schemas.openxmlformats.org/drawingml/2006/table">
            <a:tbl>
              <a:tblPr firstRow="1" bandRow="1">
                <a:noFill/>
                <a:tableStyleId>{5CA7F6A6-76D2-495E-8DDE-0C47E4B04C47}</a:tableStyleId>
              </a:tblPr>
              <a:tblGrid>
                <a:gridCol w="728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9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0"/>
                        <a:buFont typeface="Libre Franklin"/>
                        <a:buNone/>
                      </a:pPr>
                      <a:r>
                        <a:rPr lang="en-US" sz="5400" u="none" strike="noStrike" cap="none" dirty="0"/>
                        <a:t>Institutional Partners</a:t>
                      </a:r>
                      <a:endParaRPr sz="54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0"/>
                        <a:buFont typeface="Libre Franklin"/>
                        <a:buNone/>
                      </a:pPr>
                      <a:r>
                        <a:rPr lang="en-US" sz="5400" u="none" strike="noStrike" cap="none"/>
                        <a:t>Community Partners</a:t>
                      </a:r>
                      <a:endParaRPr sz="54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0"/>
                        <a:buFont typeface="Libre Franklin"/>
                        <a:buNone/>
                      </a:pPr>
                      <a:r>
                        <a:rPr lang="en-US" sz="5400" u="none" strike="noStrike" cap="none" dirty="0"/>
                        <a:t>Individual Partners</a:t>
                      </a:r>
                      <a:endParaRPr sz="54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8659">
                <a:tc>
                  <a:txBody>
                    <a:bodyPr/>
                    <a:lstStyle/>
                    <a:p>
                      <a:pPr marL="857250" marR="0" lvl="0" indent="-704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Char char="•"/>
                      </a:pPr>
                      <a:r>
                        <a:rPr lang="en-US" sz="4000" dirty="0"/>
                        <a:t>Kinesiology</a:t>
                      </a:r>
                    </a:p>
                    <a:p>
                      <a:pPr marL="914400" marR="0" lvl="1" indent="-419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Char char="○"/>
                      </a:pPr>
                      <a:r>
                        <a:rPr lang="en-US" sz="3200" dirty="0"/>
                        <a:t>Other Academic Departments</a:t>
                      </a:r>
                    </a:p>
                    <a:p>
                      <a:pPr marL="857250" marR="0" lvl="0" indent="-704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Char char="•"/>
                      </a:pPr>
                      <a:r>
                        <a:rPr lang="en-US" sz="4000" dirty="0"/>
                        <a:t>Recreation</a:t>
                      </a:r>
                    </a:p>
                    <a:p>
                      <a:pPr marL="914400" marR="0" lvl="1" indent="-419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Char char="○"/>
                      </a:pPr>
                      <a:r>
                        <a:rPr lang="en-US" sz="3200" dirty="0"/>
                        <a:t>Intramurals</a:t>
                      </a:r>
                      <a:endParaRPr sz="4000" u="none" strike="noStrike" cap="none" dirty="0"/>
                    </a:p>
                    <a:p>
                      <a:pPr marL="857250" marR="0" lvl="0" indent="-704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Char char="•"/>
                      </a:pPr>
                      <a:r>
                        <a:rPr lang="en-US" sz="4000" dirty="0"/>
                        <a:t>President’s Office</a:t>
                      </a:r>
                      <a:endParaRPr sz="4000" dirty="0"/>
                    </a:p>
                    <a:p>
                      <a:pPr marL="857250" marR="0" lvl="0" indent="-704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Char char="•"/>
                      </a:pPr>
                      <a:r>
                        <a:rPr lang="en-US" sz="4000" dirty="0"/>
                        <a:t>School of Education</a:t>
                      </a:r>
                      <a:endParaRPr sz="4000" dirty="0"/>
                    </a:p>
                    <a:p>
                      <a:pPr marL="914400" marR="0" lvl="1" indent="-419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Char char="○"/>
                      </a:pPr>
                      <a:r>
                        <a:rPr lang="en-US" sz="3200" dirty="0"/>
                        <a:t>ODEI</a:t>
                      </a:r>
                      <a:endParaRPr sz="3200" dirty="0"/>
                    </a:p>
                    <a:p>
                      <a:pPr marL="914400" marR="0" lvl="1" indent="-419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000"/>
                        <a:buChar char="○"/>
                      </a:pPr>
                      <a:r>
                        <a:rPr lang="en-US" sz="3200" dirty="0"/>
                        <a:t>Office of Communication</a:t>
                      </a:r>
                      <a:endParaRPr sz="3200" dirty="0"/>
                    </a:p>
                    <a:p>
                      <a:pPr marL="857250" marR="0" lvl="0" indent="-704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Char char="•"/>
                      </a:pPr>
                      <a:r>
                        <a:rPr lang="en-US" sz="4000" dirty="0"/>
                        <a:t>Student Disabilities Access Center</a:t>
                      </a:r>
                      <a:endParaRPr sz="4000" dirty="0"/>
                    </a:p>
                    <a:p>
                      <a:pPr marL="857250" marR="0" lvl="0" indent="-704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Char char="•"/>
                      </a:pPr>
                      <a:r>
                        <a:rPr lang="en-US" sz="4000" dirty="0"/>
                        <a:t>Facilities/Parking</a:t>
                      </a:r>
                      <a:endParaRPr sz="4000" dirty="0"/>
                    </a:p>
                    <a:p>
                      <a:pPr marL="857250" marR="0" lvl="0" indent="-704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Char char="•"/>
                      </a:pPr>
                      <a:r>
                        <a:rPr lang="en-US" sz="4000" dirty="0"/>
                        <a:t>Athletics</a:t>
                      </a:r>
                      <a:endParaRPr sz="40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57250" lvl="0" indent="-704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Char char="•"/>
                      </a:pPr>
                      <a:r>
                        <a:rPr lang="en-US" sz="4000" dirty="0" err="1"/>
                        <a:t>Sportable</a:t>
                      </a:r>
                      <a:r>
                        <a:rPr lang="en-US" sz="4000" dirty="0"/>
                        <a:t> </a:t>
                      </a:r>
                      <a:endParaRPr sz="4000" dirty="0"/>
                    </a:p>
                    <a:p>
                      <a:pPr marL="857250" lvl="0" indent="-704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Char char="•"/>
                      </a:pPr>
                      <a:r>
                        <a:rPr lang="en-US" sz="4000" dirty="0"/>
                        <a:t>Charlottesville Cardinals</a:t>
                      </a:r>
                      <a:endParaRPr sz="4000" dirty="0"/>
                    </a:p>
                    <a:p>
                      <a:pPr marL="857250" lvl="0" indent="-704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Char char="•"/>
                      </a:pPr>
                      <a:r>
                        <a:rPr lang="en-US" sz="4000" dirty="0"/>
                        <a:t>Piedmont Area Tennis Assoc. </a:t>
                      </a:r>
                      <a:endParaRPr sz="4000" dirty="0"/>
                    </a:p>
                    <a:p>
                      <a:pPr marL="857250" lvl="0" indent="-704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Char char="•"/>
                      </a:pPr>
                      <a:r>
                        <a:rPr lang="en-US" sz="4000" dirty="0"/>
                        <a:t>Blind Soccer Nation </a:t>
                      </a:r>
                      <a:endParaRPr sz="4000" dirty="0"/>
                    </a:p>
                    <a:p>
                      <a:pPr marL="857250" lvl="0" indent="-704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Char char="•"/>
                      </a:pPr>
                      <a:r>
                        <a:rPr lang="en-US" sz="4000" dirty="0"/>
                        <a:t>Additional Community Tables </a:t>
                      </a:r>
                      <a:endParaRPr sz="40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57250" marR="0" lvl="0" indent="-704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Char char="•"/>
                      </a:pPr>
                      <a:r>
                        <a:rPr lang="en-US" sz="4000" u="none" strike="noStrike" cap="none" dirty="0"/>
                        <a:t>Student-Athletes with Disabilities</a:t>
                      </a:r>
                      <a:endParaRPr sz="4000" u="none" strike="noStrike" cap="none" dirty="0"/>
                    </a:p>
                    <a:p>
                      <a:pPr marL="857250" marR="0" lvl="0" indent="-704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Char char="•"/>
                      </a:pPr>
                      <a:r>
                        <a:rPr lang="en-US" sz="4000" dirty="0"/>
                        <a:t>Students</a:t>
                      </a:r>
                      <a:endParaRPr sz="4000" dirty="0"/>
                    </a:p>
                    <a:p>
                      <a:pPr marL="857250" marR="0" lvl="0" indent="-704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600"/>
                        <a:buChar char="•"/>
                      </a:pPr>
                      <a:r>
                        <a:rPr lang="en-US" sz="4000" dirty="0"/>
                        <a:t>Volunteers</a:t>
                      </a:r>
                      <a:endParaRPr sz="4000" dirty="0"/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7" name="Google Shape;187;p8"/>
          <p:cNvSpPr txBox="1">
            <a:spLocks noGrp="1"/>
          </p:cNvSpPr>
          <p:nvPr>
            <p:ph type="body" idx="1"/>
          </p:nvPr>
        </p:nvSpPr>
        <p:spPr>
          <a:xfrm>
            <a:off x="1094959" y="12136353"/>
            <a:ext cx="219711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765"/>
              <a:buFont typeface="Franklin Gothic"/>
              <a:buNone/>
            </a:pPr>
            <a:r>
              <a:rPr lang="en-US" sz="4800" dirty="0"/>
              <a:t>* Some names shortened, abbreviated, or not official titles. </a:t>
            </a:r>
            <a:endParaRPr sz="4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 txBox="1">
            <a:spLocks noGrp="1"/>
          </p:cNvSpPr>
          <p:nvPr>
            <p:ph type="title"/>
          </p:nvPr>
        </p:nvSpPr>
        <p:spPr>
          <a:xfrm>
            <a:off x="1206500" y="1183047"/>
            <a:ext cx="21859559" cy="150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32D48"/>
              </a:buClr>
              <a:buSzPts val="8500"/>
              <a:buFont typeface="Franklin Gothic"/>
              <a:buNone/>
            </a:pPr>
            <a:r>
              <a:rPr lang="en-US" dirty="0"/>
              <a:t>Partner Mapping</a:t>
            </a:r>
            <a:endParaRPr dirty="0"/>
          </a:p>
        </p:txBody>
      </p:sp>
      <p:sp>
        <p:nvSpPr>
          <p:cNvPr id="193" name="Google Shape;193;p9"/>
          <p:cNvSpPr txBox="1">
            <a:spLocks noGrp="1"/>
          </p:cNvSpPr>
          <p:nvPr>
            <p:ph type="body" idx="1"/>
          </p:nvPr>
        </p:nvSpPr>
        <p:spPr>
          <a:xfrm>
            <a:off x="1206499" y="2446869"/>
            <a:ext cx="21970999" cy="793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3000"/>
              <a:buFont typeface="Franklin Gothic"/>
              <a:buNone/>
            </a:pPr>
            <a:r>
              <a:rPr lang="en-US" dirty="0"/>
              <a:t>Small group</a:t>
            </a:r>
            <a:endParaRPr dirty="0"/>
          </a:p>
        </p:txBody>
      </p:sp>
      <p:graphicFrame>
        <p:nvGraphicFramePr>
          <p:cNvPr id="194" name="Google Shape;194;p9"/>
          <p:cNvGraphicFramePr/>
          <p:nvPr>
            <p:extLst>
              <p:ext uri="{D42A27DB-BD31-4B8C-83A1-F6EECF244321}">
                <p14:modId xmlns:p14="http://schemas.microsoft.com/office/powerpoint/2010/main" val="1365859182"/>
              </p:ext>
            </p:extLst>
          </p:nvPr>
        </p:nvGraphicFramePr>
        <p:xfrm>
          <a:off x="1206500" y="3570514"/>
          <a:ext cx="21971025" cy="8621475"/>
        </p:xfrm>
        <a:graphic>
          <a:graphicData uri="http://schemas.openxmlformats.org/drawingml/2006/table">
            <a:tbl>
              <a:tblPr>
                <a:noFill/>
                <a:tableStyleId>{8BC96E9D-EC54-4C4B-8170-09E5703A49EB}</a:tableStyleId>
              </a:tblPr>
              <a:tblGrid>
                <a:gridCol w="798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Libre Franklin"/>
                        <a:buNone/>
                      </a:pPr>
                      <a:endParaRPr sz="4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Libre Franklin"/>
                        <a:buNone/>
                      </a:pPr>
                      <a:r>
                        <a:rPr lang="en-US" sz="4800" b="1" u="none" strike="noStrike" cap="none" dirty="0"/>
                        <a:t>HIGH ALIGNMENT</a:t>
                      </a:r>
                      <a:r>
                        <a:rPr lang="en-US" sz="4800" u="none" strike="noStrike" cap="none" dirty="0"/>
                        <a:t> </a:t>
                      </a:r>
                      <a:endParaRPr sz="48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Libre Franklin"/>
                        <a:buNone/>
                      </a:pPr>
                      <a:r>
                        <a:rPr lang="en-US" sz="4000" u="none" strike="noStrike" cap="none" dirty="0"/>
                        <a:t>(mission, incentives)</a:t>
                      </a:r>
                      <a:endParaRPr sz="4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Libre Franklin"/>
                        <a:buNone/>
                      </a:pPr>
                      <a:r>
                        <a:rPr lang="en-US" sz="4800" b="1" u="none" strike="noStrike" cap="none" dirty="0"/>
                        <a:t>LOW ALIGNMENT</a:t>
                      </a:r>
                      <a:endParaRPr sz="48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Libre Franklin"/>
                        <a:buNone/>
                      </a:pPr>
                      <a:r>
                        <a:rPr lang="en-US" sz="4000" b="0" u="none" strike="noStrike" cap="none" dirty="0"/>
                        <a:t>(seemingly disconnected)</a:t>
                      </a:r>
                      <a:endParaRPr sz="4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Libre Franklin"/>
                        <a:buNone/>
                      </a:pPr>
                      <a:r>
                        <a:rPr lang="en-US" sz="4800" b="1" u="none" strike="noStrike" cap="none" dirty="0"/>
                        <a:t>HIGH ACCESS</a:t>
                      </a:r>
                      <a:endParaRPr sz="48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Libre Franklin"/>
                        <a:buNone/>
                      </a:pPr>
                      <a:r>
                        <a:rPr lang="en-US" sz="4000" u="none" strike="noStrike" cap="none" dirty="0"/>
                        <a:t>(easy to reach, responsive)</a:t>
                      </a:r>
                      <a:endParaRPr sz="4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Libre Franklin"/>
                        <a:buNone/>
                      </a:pPr>
                      <a:r>
                        <a:rPr lang="en-US" sz="4800" u="none" strike="noStrike" cap="none" dirty="0"/>
                        <a:t>✅ </a:t>
                      </a:r>
                      <a:r>
                        <a:rPr lang="en-US" sz="4800" i="1" dirty="0"/>
                        <a:t>Easy</a:t>
                      </a:r>
                      <a:r>
                        <a:rPr lang="en-US" sz="4800" i="1" u="none" strike="noStrike" cap="none" dirty="0"/>
                        <a:t> Wins</a:t>
                      </a:r>
                      <a:endParaRPr sz="48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Libre Franklin"/>
                        <a:buNone/>
                      </a:pPr>
                      <a:r>
                        <a:rPr lang="en-US" sz="4800" u="none" strike="noStrike" cap="none" dirty="0"/>
                        <a:t>⚠️ Hard Wins</a:t>
                      </a:r>
                      <a:endParaRPr sz="48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Libre Franklin"/>
                        <a:buNone/>
                      </a:pPr>
                      <a:r>
                        <a:rPr lang="en-US" sz="4000" u="none" strike="noStrike" cap="none" dirty="0"/>
                        <a:t>(e.g., </a:t>
                      </a:r>
                      <a:r>
                        <a:rPr lang="en-US" sz="4000" i="1" u="none" strike="noStrike" cap="none" dirty="0"/>
                        <a:t>Hidden Friction)</a:t>
                      </a:r>
                      <a:endParaRPr sz="4000" i="1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Libre Franklin"/>
                        <a:buNone/>
                      </a:pPr>
                      <a:r>
                        <a:rPr lang="en-US" sz="4800" b="1" u="none" strike="noStrike" cap="none" dirty="0"/>
                        <a:t>LOW ACCESS</a:t>
                      </a:r>
                      <a:endParaRPr sz="48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Libre Franklin"/>
                        <a:buNone/>
                      </a:pPr>
                      <a:r>
                        <a:rPr lang="en-US" sz="4000" b="0" u="none" strike="noStrike" cap="none" dirty="0"/>
                        <a:t>(hard to reach, nonresponsive)</a:t>
                      </a:r>
                      <a:endParaRPr sz="4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Libre Franklin"/>
                        <a:buNone/>
                      </a:pPr>
                      <a:r>
                        <a:rPr lang="en-US" sz="4800" u="none" strike="noStrike" cap="none" dirty="0"/>
                        <a:t>🔍 </a:t>
                      </a:r>
                      <a:r>
                        <a:rPr lang="en-US" sz="4800" i="1" dirty="0"/>
                        <a:t>Hard Wins</a:t>
                      </a:r>
                      <a:endParaRPr sz="4800" i="1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Libre Franklin"/>
                        <a:buNone/>
                      </a:pPr>
                      <a:r>
                        <a:rPr lang="en-US" sz="4000" i="1" dirty="0"/>
                        <a:t>(e.g., untapped allies)</a:t>
                      </a:r>
                      <a:endParaRPr sz="4000" i="1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Libre Franklin"/>
                        <a:buNone/>
                      </a:pPr>
                      <a:r>
                        <a:rPr lang="en-US" sz="4800" u="none" strike="noStrike" cap="none" dirty="0"/>
                        <a:t>❌ </a:t>
                      </a:r>
                      <a:r>
                        <a:rPr lang="en-US" sz="4800" i="1" dirty="0"/>
                        <a:t>Losses</a:t>
                      </a:r>
                      <a:endParaRPr sz="4800" i="1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Libre Franklin"/>
                        <a:buNone/>
                      </a:pPr>
                      <a:r>
                        <a:rPr lang="en-US" sz="4000" i="1" dirty="0"/>
                        <a:t>(e.g., energy drains)</a:t>
                      </a:r>
                      <a:endParaRPr sz="4000" i="1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UVA Modern">
  <a:themeElements>
    <a:clrScheme name="UVA Colors">
      <a:dk1>
        <a:srgbClr val="222C4A"/>
      </a:dk1>
      <a:lt1>
        <a:srgbClr val="FFFFFF"/>
      </a:lt1>
      <a:dk2>
        <a:srgbClr val="656565"/>
      </a:dk2>
      <a:lt2>
        <a:srgbClr val="E7E6E6"/>
      </a:lt2>
      <a:accent1>
        <a:srgbClr val="222C4A"/>
      </a:accent1>
      <a:accent2>
        <a:srgbClr val="A8AFC5"/>
      </a:accent2>
      <a:accent3>
        <a:srgbClr val="E57200"/>
      </a:accent3>
      <a:accent4>
        <a:srgbClr val="FCD8BC"/>
      </a:accent4>
      <a:accent5>
        <a:srgbClr val="069EDF"/>
      </a:accent5>
      <a:accent6>
        <a:srgbClr val="23C9D3"/>
      </a:accent6>
      <a:hlink>
        <a:srgbClr val="222C4A"/>
      </a:hlink>
      <a:folHlink>
        <a:srgbClr val="069E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807</Words>
  <Application>Microsoft Macintosh PowerPoint</Application>
  <PresentationFormat>Custom</PresentationFormat>
  <Paragraphs>226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Helvetica Neue</vt:lpstr>
      <vt:lpstr>Arial</vt:lpstr>
      <vt:lpstr>Franklin Gothic</vt:lpstr>
      <vt:lpstr>Libre Franklin</vt:lpstr>
      <vt:lpstr>UVA Modern</vt:lpstr>
      <vt:lpstr>EXPANDING ACCESS THROUGH UNIVERSITY-COMMUNITY COLLABORATION</vt:lpstr>
      <vt:lpstr>INTRODUCTIONS</vt:lpstr>
      <vt:lpstr>LEARNING OBJECTIVES</vt:lpstr>
      <vt:lpstr>THE EVOLUTION OF AN EVENT</vt:lpstr>
      <vt:lpstr>THE MISSION HAS STAYED THE SAME</vt:lpstr>
      <vt:lpstr>THE EVOLUTION OF PARTNERS</vt:lpstr>
      <vt:lpstr>POSSIBLE PARTNERS</vt:lpstr>
      <vt:lpstr>UVA PARTNERS</vt:lpstr>
      <vt:lpstr>Partner Mapping</vt:lpstr>
      <vt:lpstr>PREQUEL</vt:lpstr>
      <vt:lpstr>WHEELCHAIR TAKEOVER: PARALYMPIC PICKUPS</vt:lpstr>
      <vt:lpstr>PowerPoint Presentation</vt:lpstr>
      <vt:lpstr>PowerPoint Presentation</vt:lpstr>
      <vt:lpstr>STUDENT ENGAGEMENT</vt:lpstr>
      <vt:lpstr>PICK-UP PARTNERS</vt:lpstr>
      <vt:lpstr>PICK-UP OVERVIEW</vt:lpstr>
      <vt:lpstr>ROLL WITH JIM</vt:lpstr>
      <vt:lpstr>PowerPoint Presentation</vt:lpstr>
      <vt:lpstr>PowerPoint Presentation</vt:lpstr>
      <vt:lpstr>INSTITUTIONAL &amp; COMMUNITY BUY-IN</vt:lpstr>
      <vt:lpstr>ROLL WITH JIM PARTNERS</vt:lpstr>
      <vt:lpstr>ROLL WITH JIM OVERVIEW</vt:lpstr>
      <vt:lpstr>REC ‘N’ ROLL</vt:lpstr>
      <vt:lpstr>PowerPoint Presentation</vt:lpstr>
      <vt:lpstr>THREE-PHOTO SLIDE TITLE – HIDDEN</vt:lpstr>
      <vt:lpstr>MISSIONAL OUTCOMES</vt:lpstr>
      <vt:lpstr>REC N ROLL PARTNERS</vt:lpstr>
      <vt:lpstr>REC N ROLL OVERVIEW</vt:lpstr>
      <vt:lpstr>ACTION TO IMPACT</vt:lpstr>
      <vt:lpstr>UNIVERSITY-COMMUNITY COLLABORATION</vt:lpstr>
      <vt:lpstr>QUESTIONS? 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Fines, Abby Taylor (atf2bz)</cp:lastModifiedBy>
  <cp:revision>1</cp:revision>
  <dcterms:modified xsi:type="dcterms:W3CDTF">2026-04-22T19:50:36Z</dcterms:modified>
</cp:coreProperties>
</file>