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01" r:id="rId4"/>
  </p:sldMasterIdLst>
  <p:notesMasterIdLst>
    <p:notesMasterId r:id="rId21"/>
  </p:notesMasterIdLst>
  <p:sldIdLst>
    <p:sldId id="2076138528" r:id="rId5"/>
    <p:sldId id="2076138545" r:id="rId6"/>
    <p:sldId id="2076138541" r:id="rId7"/>
    <p:sldId id="2076138542" r:id="rId8"/>
    <p:sldId id="2076138314" r:id="rId9"/>
    <p:sldId id="2076138294" r:id="rId10"/>
    <p:sldId id="2076138544" r:id="rId11"/>
    <p:sldId id="2076138529" r:id="rId12"/>
    <p:sldId id="2076138522" r:id="rId13"/>
    <p:sldId id="2076138523" r:id="rId14"/>
    <p:sldId id="2076138546" r:id="rId15"/>
    <p:sldId id="2076138484" r:id="rId16"/>
    <p:sldId id="2076138485" r:id="rId17"/>
    <p:sldId id="2076138488" r:id="rId18"/>
    <p:sldId id="2076138540" r:id="rId19"/>
    <p:sldId id="20761385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17C"/>
    <a:srgbClr val="1E3C65"/>
    <a:srgbClr val="FFFFFF"/>
    <a:srgbClr val="FEF200"/>
    <a:srgbClr val="F1EFEA"/>
    <a:srgbClr val="153182"/>
    <a:srgbClr val="123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FE527-81E6-416D-8B6F-C4B64DBAA97C}" v="366" dt="2025-06-30T15:49:25.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4" autoAdjust="0"/>
    <p:restoredTop sz="93175" autoAdjust="0"/>
  </p:normalViewPr>
  <p:slideViewPr>
    <p:cSldViewPr snapToGrid="0">
      <p:cViewPr varScale="1">
        <p:scale>
          <a:sx n="81" d="100"/>
          <a:sy n="81" d="100"/>
        </p:scale>
        <p:origin x="850"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4A950-0C22-4B29-B74E-2AC63E0B5230}" type="datetimeFigureOut">
              <a:rPr lang="en-GB" smtClean="0"/>
              <a:t>21/04/2026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D6BFF-2255-4369-B866-015A83BCD9C8}" type="slidenum">
              <a:rPr lang="en-GB" smtClean="0"/>
              <a:t>‹#›</a:t>
            </a:fld>
            <a:endParaRPr lang="en-GB"/>
          </a:p>
        </p:txBody>
      </p:sp>
    </p:spTree>
    <p:extLst>
      <p:ext uri="{BB962C8B-B14F-4D97-AF65-F5344CB8AC3E}">
        <p14:creationId xmlns:p14="http://schemas.microsoft.com/office/powerpoint/2010/main" val="81459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426B-C8CA-232A-00EA-B8FE6F52D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E0FE2-667D-E9A1-7F07-A909E828C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6CF69-15D7-AAEF-5845-D30C258233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82523"/>
                </a:solidFill>
                <a:effectLst/>
                <a:latin typeface="Ginto"/>
              </a:rPr>
              <a:t>The phrase "May you walk in beauty" is often associated with Native American cultures, particularly the Navajo, the Maya.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82523"/>
                </a:solidFill>
                <a:effectLst/>
                <a:latin typeface="Ginto"/>
              </a:rPr>
              <a:t>It is a traditional blessing that reflects a desire for the recipient to experience beauty, harmony, and peace in their life.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82523"/>
                </a:solidFill>
                <a:effectLst/>
                <a:latin typeface="Ginto"/>
              </a:rPr>
              <a:t>The phrase embodies a deep connection to nature and spiritual well-being.</a:t>
            </a:r>
            <a:endParaRPr kumimoji="0" lang="en-GB" sz="1200" b="0" i="0" u="none" strike="noStrike" kern="1200" cap="none" spc="0" normalizeH="0" baseline="0" noProof="0" dirty="0">
              <a:ln>
                <a:noFill/>
              </a:ln>
              <a:effectLst/>
              <a:uLnTx/>
              <a:uFillTx/>
              <a:latin typeface="Segoe Semibold"/>
            </a:endParaRPr>
          </a:p>
        </p:txBody>
      </p:sp>
      <p:sp>
        <p:nvSpPr>
          <p:cNvPr id="4" name="Slide Number Placeholder 3">
            <a:extLst>
              <a:ext uri="{FF2B5EF4-FFF2-40B4-BE49-F238E27FC236}">
                <a16:creationId xmlns:a16="http://schemas.microsoft.com/office/drawing/2014/main" id="{D1A7327F-8E2D-7864-433C-811D8050D8E6}"/>
              </a:ext>
            </a:extLst>
          </p:cNvPr>
          <p:cNvSpPr>
            <a:spLocks noGrp="1"/>
          </p:cNvSpPr>
          <p:nvPr>
            <p:ph type="sldNum" sz="quarter" idx="5"/>
          </p:nvPr>
        </p:nvSpPr>
        <p:spPr/>
        <p:txBody>
          <a:bodyPr/>
          <a:lstStyle/>
          <a:p>
            <a:fld id="{392D6BFF-2255-4369-B866-015A83BCD9C8}" type="slidenum">
              <a:rPr lang="en-GB" smtClean="0"/>
              <a:t>1</a:t>
            </a:fld>
            <a:endParaRPr lang="en-GB"/>
          </a:p>
        </p:txBody>
      </p:sp>
    </p:spTree>
    <p:extLst>
      <p:ext uri="{BB962C8B-B14F-4D97-AF65-F5344CB8AC3E}">
        <p14:creationId xmlns:p14="http://schemas.microsoft.com/office/powerpoint/2010/main" val="23805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99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defRPr/>
            </a:pPr>
            <a:endParaRPr lang="en-US" sz="1200" b="1">
              <a:effectLst/>
              <a:ea typeface="Calibri" panose="020F0502020204030204" pitchFamily="34" charset="0"/>
              <a:cs typeface="Calibri"/>
            </a:endParaRPr>
          </a:p>
          <a:p>
            <a:pPr marL="342900" indent="-342900" algn="l">
              <a:buFont typeface="Arial" panose="020B0604020202020204" pitchFamily="34" charset="0"/>
              <a:buChar char="•"/>
            </a:pPr>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3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90500">
              <a:defRPr/>
            </a:pPr>
            <a:endParaRPr kumimoji="0" lang="en-GB" sz="1800"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B1D88-3BBA-404B-A445-856BDC0D82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516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90500">
              <a:defRPr/>
            </a:pPr>
            <a:endParaRPr kumimoji="0" lang="en-GB" sz="1800"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B1D88-3BBA-404B-A445-856BDC0D82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775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cap="none" spc="0" normalizeH="0" baseline="0" noProof="0">
              <a:ln>
                <a:noFill/>
              </a:ln>
              <a:effectLst/>
              <a:uLnTx/>
              <a:uFillTx/>
              <a:latin typeface="Segoe Semi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2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cap="none" spc="0" normalizeH="0" baseline="0" noProof="0">
              <a:ln>
                <a:noFill/>
              </a:ln>
              <a:effectLst/>
              <a:uLnTx/>
              <a:uFillTx/>
              <a:latin typeface="Segoe Semi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62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and low vision users rely on Soundscape to narrate the environment as they move through it, Users could already control what the app called out, what was missing was control over the audio delivery itself, the sound effects that play before callouts and the short delays between them. I added 2 toggles that could fine tune those experiences. For someone who finds the sound effects and the </a:t>
            </a:r>
            <a:r>
              <a:rPr lang="en-US" dirty="0" err="1"/>
              <a:t>immidiete</a:t>
            </a:r>
            <a:r>
              <a:rPr lang="en-US" dirty="0"/>
              <a:t> follow up of audio jarring, there are now options to edit those too.</a:t>
            </a:r>
          </a:p>
        </p:txBody>
      </p:sp>
      <p:sp>
        <p:nvSpPr>
          <p:cNvPr id="4" name="Slide Number Placeholder 3"/>
          <p:cNvSpPr>
            <a:spLocks noGrp="1"/>
          </p:cNvSpPr>
          <p:nvPr>
            <p:ph type="sldNum" sz="quarter" idx="5"/>
          </p:nvPr>
        </p:nvSpPr>
        <p:spPr/>
        <p:txBody>
          <a:bodyPr/>
          <a:lstStyle/>
          <a:p>
            <a:fld id="{392D6BFF-2255-4369-B866-015A83BCD9C8}" type="slidenum">
              <a:rPr lang="en-GB" smtClean="0"/>
              <a:t>7</a:t>
            </a:fld>
            <a:endParaRPr lang="en-GB"/>
          </a:p>
        </p:txBody>
      </p:sp>
    </p:spTree>
    <p:extLst>
      <p:ext uri="{BB962C8B-B14F-4D97-AF65-F5344CB8AC3E}">
        <p14:creationId xmlns:p14="http://schemas.microsoft.com/office/powerpoint/2010/main" val="272394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E1157-09DE-E7B8-D441-9197B06D3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DC494-2B3A-A31F-7B42-1C2B9692B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6F6F8-39A1-35F4-7090-7BECBBBACF78}"/>
              </a:ext>
            </a:extLst>
          </p:cNvPr>
          <p:cNvSpPr>
            <a:spLocks noGrp="1"/>
          </p:cNvSpPr>
          <p:nvPr>
            <p:ph type="body" idx="1"/>
          </p:nvPr>
        </p:nvSpPr>
        <p:spPr/>
        <p:txBody>
          <a:bodyPr/>
          <a:lstStyle/>
          <a:p>
            <a:pPr marL="342900" indent="-342900" algn="l">
              <a:buFont typeface="Arial" panose="020B0604020202020204" pitchFamily="34" charset="0"/>
              <a:buChar char="•"/>
            </a:pPr>
            <a:endParaRPr lang="en-GB" i="1" dirty="0"/>
          </a:p>
        </p:txBody>
      </p:sp>
      <p:sp>
        <p:nvSpPr>
          <p:cNvPr id="4" name="Slide Number Placeholder 3">
            <a:extLst>
              <a:ext uri="{FF2B5EF4-FFF2-40B4-BE49-F238E27FC236}">
                <a16:creationId xmlns:a16="http://schemas.microsoft.com/office/drawing/2014/main" id="{9711A970-12B5-ED79-160F-722C2B60B5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84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98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59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16EB9-9ABD-47C0-BA3F-A125413B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7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F875-465B-BBB5-98C2-7C9956D35E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B0ED38-5E27-B616-3882-772C8C784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D12E77-CE63-E7E1-DFD9-5851D5126106}"/>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5" name="Footer Placeholder 4">
            <a:extLst>
              <a:ext uri="{FF2B5EF4-FFF2-40B4-BE49-F238E27FC236}">
                <a16:creationId xmlns:a16="http://schemas.microsoft.com/office/drawing/2014/main" id="{00F7D704-39BB-3B43-792C-5C70B3187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C3C31E-059E-2EEC-7A5E-22E6C2B5BFA2}"/>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35858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2903-6DD7-5409-300D-260EC0A4CA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3E2527-A25F-61DB-718A-EED776F7E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316C6-2C87-3430-BF9B-1ACEC91D2C43}"/>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5" name="Footer Placeholder 4">
            <a:extLst>
              <a:ext uri="{FF2B5EF4-FFF2-40B4-BE49-F238E27FC236}">
                <a16:creationId xmlns:a16="http://schemas.microsoft.com/office/drawing/2014/main" id="{9372E4DD-E995-E942-0BAB-3F394461D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91722-B71A-5CDA-D525-033E416A9253}"/>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412621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BF563-D25A-3DAB-E1E5-2237F9A443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CC8ECA-F6EF-3998-6694-7E00AD46FC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601538-5D2A-1873-6523-F050669FFC26}"/>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5" name="Footer Placeholder 4">
            <a:extLst>
              <a:ext uri="{FF2B5EF4-FFF2-40B4-BE49-F238E27FC236}">
                <a16:creationId xmlns:a16="http://schemas.microsoft.com/office/drawing/2014/main" id="{6DB5AF9B-3E46-0A94-4E68-913EA8801A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93CECA-FDA8-6088-CE88-411447ADC79B}"/>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220568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243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113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44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189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026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993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2757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197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0A8F-5C65-FEED-1342-7396CA54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6F3A87-0C2F-0C4C-1B76-98BAA3E8A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3F44E-C6DE-3BCF-9492-386B1951C8DA}"/>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5" name="Footer Placeholder 4">
            <a:extLst>
              <a:ext uri="{FF2B5EF4-FFF2-40B4-BE49-F238E27FC236}">
                <a16:creationId xmlns:a16="http://schemas.microsoft.com/office/drawing/2014/main" id="{DE442A40-C1BD-D988-D45B-E6FA45342E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D1A3D-9672-7B40-CDE6-7792A8DC89C9}"/>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313917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0959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973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7692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AC59-F5A5-4537-B803-162F90F885E1}"/>
              </a:ext>
            </a:extLst>
          </p:cNvPr>
          <p:cNvSpPr>
            <a:spLocks noGrp="1"/>
          </p:cNvSpPr>
          <p:nvPr>
            <p:ph type="ctrTitle"/>
          </p:nvPr>
        </p:nvSpPr>
        <p:spPr>
          <a:xfrm>
            <a:off x="1524000" y="4582722"/>
            <a:ext cx="9144000" cy="582142"/>
          </a:xfrm>
        </p:spPr>
        <p:txBody>
          <a:bodyPr anchor="t">
            <a:noAutofit/>
          </a:bodyPr>
          <a:lstStyle>
            <a:lvl1pPr algn="ctr">
              <a:defRPr sz="36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D796083-FB08-417F-9545-3F804F3708C9}"/>
              </a:ext>
            </a:extLst>
          </p:cNvPr>
          <p:cNvSpPr>
            <a:spLocks noGrp="1"/>
          </p:cNvSpPr>
          <p:nvPr>
            <p:ph type="subTitle" idx="1" hasCustomPrompt="1"/>
          </p:nvPr>
        </p:nvSpPr>
        <p:spPr>
          <a:xfrm>
            <a:off x="1524000" y="6072339"/>
            <a:ext cx="9144000" cy="365125"/>
          </a:xfrm>
        </p:spPr>
        <p:txBody>
          <a:bodyPr>
            <a:normAutofit/>
          </a:bodyPr>
          <a:lstStyle>
            <a:lvl1pPr marL="0" indent="0" algn="ctr">
              <a:buNone/>
              <a:defRPr sz="1000">
                <a:solidFill>
                  <a:schemeClr val="bg2">
                    <a:lumMod val="75000"/>
                  </a:schemeClr>
                </a:solidFill>
                <a:latin typeface="Segoe UI" panose="020B0502040204020203" pitchFamily="34" charset="0"/>
                <a:ea typeface="Segoe UI Black" panose="020B0A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87ED8287-0AB4-4B74-8612-895F7CB0E398}"/>
              </a:ext>
            </a:extLst>
          </p:cNvPr>
          <p:cNvSpPr>
            <a:spLocks noGrp="1"/>
          </p:cNvSpPr>
          <p:nvPr>
            <p:ph type="pic" sz="quarter" idx="10"/>
          </p:nvPr>
        </p:nvSpPr>
        <p:spPr>
          <a:xfrm>
            <a:off x="0" y="0"/>
            <a:ext cx="12192000" cy="4256088"/>
          </a:xfrm>
        </p:spPr>
        <p:txBody>
          <a:bodyPr/>
          <a:lstStyle/>
          <a:p>
            <a:r>
              <a:rPr lang="en-US"/>
              <a:t>Click icon to add picture</a:t>
            </a:r>
          </a:p>
        </p:txBody>
      </p:sp>
    </p:spTree>
    <p:extLst>
      <p:ext uri="{BB962C8B-B14F-4D97-AF65-F5344CB8AC3E}">
        <p14:creationId xmlns:p14="http://schemas.microsoft.com/office/powerpoint/2010/main" val="59462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87256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0373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64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4630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7803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348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B1BC-ED2D-1C81-F77A-D824666D7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F6FD6D-30ED-4F8A-80B5-52E1F6AF7F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CFB37-6616-4391-FA57-B8AEC00B13A8}"/>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5" name="Footer Placeholder 4">
            <a:extLst>
              <a:ext uri="{FF2B5EF4-FFF2-40B4-BE49-F238E27FC236}">
                <a16:creationId xmlns:a16="http://schemas.microsoft.com/office/drawing/2014/main" id="{5A5CA856-A10F-A5EA-9463-2DE3EDEF00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5DD8B-DCD8-37E4-786A-5F88D2F4A4FC}"/>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3454823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696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9479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7673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2233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9812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9008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AC59-F5A5-4537-B803-162F90F885E1}"/>
              </a:ext>
            </a:extLst>
          </p:cNvPr>
          <p:cNvSpPr>
            <a:spLocks noGrp="1"/>
          </p:cNvSpPr>
          <p:nvPr>
            <p:ph type="ctrTitle"/>
          </p:nvPr>
        </p:nvSpPr>
        <p:spPr>
          <a:xfrm>
            <a:off x="1524000" y="4582722"/>
            <a:ext cx="9144000" cy="582142"/>
          </a:xfrm>
        </p:spPr>
        <p:txBody>
          <a:bodyPr anchor="t">
            <a:noAutofit/>
          </a:bodyPr>
          <a:lstStyle>
            <a:lvl1pPr algn="ctr">
              <a:defRPr sz="36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D796083-FB08-417F-9545-3F804F3708C9}"/>
              </a:ext>
            </a:extLst>
          </p:cNvPr>
          <p:cNvSpPr>
            <a:spLocks noGrp="1"/>
          </p:cNvSpPr>
          <p:nvPr>
            <p:ph type="subTitle" idx="1" hasCustomPrompt="1"/>
          </p:nvPr>
        </p:nvSpPr>
        <p:spPr>
          <a:xfrm>
            <a:off x="1524000" y="6072339"/>
            <a:ext cx="9144000" cy="365125"/>
          </a:xfrm>
        </p:spPr>
        <p:txBody>
          <a:bodyPr>
            <a:normAutofit/>
          </a:bodyPr>
          <a:lstStyle>
            <a:lvl1pPr marL="0" indent="0" algn="ctr">
              <a:buNone/>
              <a:defRPr sz="1000">
                <a:solidFill>
                  <a:schemeClr val="bg2">
                    <a:lumMod val="75000"/>
                  </a:schemeClr>
                </a:solidFill>
                <a:latin typeface="Segoe UI" panose="020B0502040204020203" pitchFamily="34" charset="0"/>
                <a:ea typeface="Segoe UI Black" panose="020B0A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87ED8287-0AB4-4B74-8612-895F7CB0E398}"/>
              </a:ext>
            </a:extLst>
          </p:cNvPr>
          <p:cNvSpPr>
            <a:spLocks noGrp="1"/>
          </p:cNvSpPr>
          <p:nvPr>
            <p:ph type="pic" sz="quarter" idx="10"/>
          </p:nvPr>
        </p:nvSpPr>
        <p:spPr>
          <a:xfrm>
            <a:off x="0" y="0"/>
            <a:ext cx="12192000" cy="4256088"/>
          </a:xfrm>
        </p:spPr>
        <p:txBody>
          <a:bodyPr/>
          <a:lstStyle/>
          <a:p>
            <a:r>
              <a:rPr lang="en-US"/>
              <a:t>Click icon to add picture</a:t>
            </a:r>
          </a:p>
        </p:txBody>
      </p:sp>
    </p:spTree>
    <p:extLst>
      <p:ext uri="{BB962C8B-B14F-4D97-AF65-F5344CB8AC3E}">
        <p14:creationId xmlns:p14="http://schemas.microsoft.com/office/powerpoint/2010/main" val="1209663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ck and white conten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025" y="766763"/>
            <a:ext cx="4940300" cy="985838"/>
          </a:xfrm>
        </p:spPr>
        <p:txBody>
          <a:bodyPr/>
          <a:lstStyle>
            <a:lvl1pPr algn="l">
              <a:defRPr sz="4000" baseline="0">
                <a:solidFill>
                  <a:schemeClr val="bg1"/>
                </a:solidFill>
              </a:defRPr>
            </a:lvl1pPr>
          </a:lstStyle>
          <a:p>
            <a:r>
              <a:rPr lang="en-US"/>
              <a:t>Short title</a:t>
            </a:r>
          </a:p>
        </p:txBody>
      </p:sp>
      <p:sp>
        <p:nvSpPr>
          <p:cNvPr id="6" name="Text Placeholder 5"/>
          <p:cNvSpPr>
            <a:spLocks noGrp="1"/>
          </p:cNvSpPr>
          <p:nvPr>
            <p:ph type="body" sz="quarter" idx="10"/>
          </p:nvPr>
        </p:nvSpPr>
        <p:spPr>
          <a:xfrm>
            <a:off x="708025" y="1752599"/>
            <a:ext cx="4940300" cy="462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Rectangle 13"/>
          <p:cNvSpPr/>
          <p:nvPr userDrawn="1"/>
        </p:nvSpPr>
        <p:spPr>
          <a:xfrm>
            <a:off x="6096001"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7439026" y="766764"/>
            <a:ext cx="40449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487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7751" y="2573456"/>
            <a:ext cx="9729268" cy="1470027"/>
          </a:xfrm>
        </p:spPr>
        <p:txBody>
          <a:bodyPr/>
          <a:lstStyle/>
          <a:p>
            <a:r>
              <a:rPr lang="en-US"/>
              <a:t>Click to edit Master title style</a:t>
            </a:r>
          </a:p>
        </p:txBody>
      </p:sp>
    </p:spTree>
    <p:extLst>
      <p:ext uri="{BB962C8B-B14F-4D97-AF65-F5344CB8AC3E}">
        <p14:creationId xmlns:p14="http://schemas.microsoft.com/office/powerpoint/2010/main" val="2838529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778" y="-1399032"/>
            <a:ext cx="11277600" cy="1319212"/>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21312230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2715-6905-5077-FE8A-5B7F0AEA32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EEAFC-5136-37A1-8F40-29C1850243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1FD1B8-81BD-73E7-8138-F1AD8B2F3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828D2F-7EFF-1FD0-50FD-9B794155E40C}"/>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6" name="Footer Placeholder 5">
            <a:extLst>
              <a:ext uri="{FF2B5EF4-FFF2-40B4-BE49-F238E27FC236}">
                <a16:creationId xmlns:a16="http://schemas.microsoft.com/office/drawing/2014/main" id="{45518676-5F4B-D679-6EB7-17514003E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593D7-8D4E-1F20-91CC-1D0FA3F29AD5}"/>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719430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ck and white horizontal w/photo">
    <p:spTree>
      <p:nvGrpSpPr>
        <p:cNvPr id="1" name=""/>
        <p:cNvGrpSpPr/>
        <p:nvPr/>
      </p:nvGrpSpPr>
      <p:grpSpPr>
        <a:xfrm>
          <a:off x="0" y="0"/>
          <a:ext cx="0" cy="0"/>
          <a:chOff x="0" y="0"/>
          <a:chExt cx="0" cy="0"/>
        </a:xfrm>
      </p:grpSpPr>
      <p:sp>
        <p:nvSpPr>
          <p:cNvPr id="5" name="Rectangle 4"/>
          <p:cNvSpPr/>
          <p:nvPr userDrawn="1"/>
        </p:nvSpPr>
        <p:spPr>
          <a:xfrm>
            <a:off x="1" y="0"/>
            <a:ext cx="12188825"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 name="Title 1"/>
          <p:cNvSpPr>
            <a:spLocks noGrp="1"/>
          </p:cNvSpPr>
          <p:nvPr>
            <p:ph type="title"/>
          </p:nvPr>
        </p:nvSpPr>
        <p:spPr>
          <a:xfrm>
            <a:off x="708025" y="411163"/>
            <a:ext cx="10775950" cy="1207325"/>
          </a:xfrm>
        </p:spPr>
        <p:txBody>
          <a:bodyPr anchor="ctr" anchorCtr="0"/>
          <a:lstStyle>
            <a:lvl1pPr algn="ctr">
              <a:defRPr sz="4000">
                <a:solidFill>
                  <a:schemeClr val="bg1"/>
                </a:solidFill>
              </a:defRPr>
            </a:lvl1pPr>
          </a:lstStyle>
          <a:p>
            <a:r>
              <a:rPr lang="en-US"/>
              <a:t>Click to edit Master title style</a:t>
            </a:r>
          </a:p>
        </p:txBody>
      </p:sp>
      <p:sp>
        <p:nvSpPr>
          <p:cNvPr id="3" name="Picture Placeholder 2"/>
          <p:cNvSpPr>
            <a:spLocks noGrp="1"/>
          </p:cNvSpPr>
          <p:nvPr>
            <p:ph type="pic" sz="quarter" idx="10"/>
          </p:nvPr>
        </p:nvSpPr>
        <p:spPr>
          <a:xfrm>
            <a:off x="1" y="2057400"/>
            <a:ext cx="12188825" cy="4800600"/>
          </a:xfrm>
        </p:spPr>
        <p:txBody>
          <a:bodyPr/>
          <a:lstStyle/>
          <a:p>
            <a:r>
              <a:rPr lang="en-US"/>
              <a:t>Click icon to add picture</a:t>
            </a:r>
          </a:p>
        </p:txBody>
      </p:sp>
    </p:spTree>
    <p:extLst>
      <p:ext uri="{BB962C8B-B14F-4D97-AF65-F5344CB8AC3E}">
        <p14:creationId xmlns:p14="http://schemas.microsoft.com/office/powerpoint/2010/main" val="2001108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69EB-DB47-4A02-B99E-48AE9C542130}"/>
              </a:ext>
            </a:extLst>
          </p:cNvPr>
          <p:cNvSpPr>
            <a:spLocks noGrp="1"/>
          </p:cNvSpPr>
          <p:nvPr>
            <p:ph type="title"/>
          </p:nvPr>
        </p:nvSpPr>
        <p:spPr>
          <a:xfrm>
            <a:off x="838200" y="237217"/>
            <a:ext cx="10515600" cy="796925"/>
          </a:xfrm>
        </p:spPr>
        <p:txBody>
          <a:bodyPr>
            <a:normAutofit/>
          </a:bodyPr>
          <a:lstStyle>
            <a:lvl1pPr algn="ctr">
              <a:defRPr sz="2400">
                <a:solidFill>
                  <a:schemeClr val="bg1">
                    <a:lumMod val="25000"/>
                  </a:schemeClr>
                </a:solidFill>
              </a:defRPr>
            </a:lvl1pPr>
          </a:lstStyle>
          <a:p>
            <a:r>
              <a:rPr lang="en-US"/>
              <a:t>Click to edit Master title style</a:t>
            </a:r>
          </a:p>
        </p:txBody>
      </p:sp>
    </p:spTree>
    <p:extLst>
      <p:ext uri="{BB962C8B-B14F-4D97-AF65-F5344CB8AC3E}">
        <p14:creationId xmlns:p14="http://schemas.microsoft.com/office/powerpoint/2010/main" val="4203530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C9B-17C4-5F15-25F6-4EC792A56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66E704-FB82-B9C5-A999-0D124B572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E8572-77F9-DE1D-69C2-75A3396A56FC}"/>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5" name="Footer Placeholder 4">
            <a:extLst>
              <a:ext uri="{FF2B5EF4-FFF2-40B4-BE49-F238E27FC236}">
                <a16:creationId xmlns:a16="http://schemas.microsoft.com/office/drawing/2014/main" id="{354AA516-A177-7A46-42C4-D2E911443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3ECD2B-5BFE-CFB2-6C4E-5624260383D2}"/>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504922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AE86-BCD1-CEF5-DEED-39C8181468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1C47DB-FF33-377B-7E23-7661DC301A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F4B477-F39F-8965-0AE7-585535585A6A}"/>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5" name="Footer Placeholder 4">
            <a:extLst>
              <a:ext uri="{FF2B5EF4-FFF2-40B4-BE49-F238E27FC236}">
                <a16:creationId xmlns:a16="http://schemas.microsoft.com/office/drawing/2014/main" id="{66279777-4A28-524A-4919-A65FD87B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6F372C-5A47-5B49-798A-E09465BC1377}"/>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812070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121E-1449-59B1-15D0-35934D978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5D95E4-5F08-1F99-2A70-2F09393A5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76C5A-FE8F-0428-DF5B-E1E8974C4171}"/>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5" name="Footer Placeholder 4">
            <a:extLst>
              <a:ext uri="{FF2B5EF4-FFF2-40B4-BE49-F238E27FC236}">
                <a16:creationId xmlns:a16="http://schemas.microsoft.com/office/drawing/2014/main" id="{70E55391-1DBD-745B-C6EF-DD68D56D09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F81C85-13BB-BA8C-1EAF-CD977B4DC744}"/>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1127529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0A61-4ED5-526E-ED12-6ACD652B26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A4A91F-1441-A085-E702-8B7DE243B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99E391-6748-77E1-A0EB-9E8F0D9B97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64D9A7-114E-523A-DEC2-74FF3895C0BF}"/>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6" name="Footer Placeholder 5">
            <a:extLst>
              <a:ext uri="{FF2B5EF4-FFF2-40B4-BE49-F238E27FC236}">
                <a16:creationId xmlns:a16="http://schemas.microsoft.com/office/drawing/2014/main" id="{B2BC901A-9E45-15C0-6CDD-8709AC414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9D4D25-1728-89C0-C1E8-159434FA0307}"/>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57267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51EB-F212-35D7-5CE8-66F81810B1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76D2EA-1780-83EB-D198-5CDDE78F8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53D9E-86FC-D99F-1F93-5A75467C08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0FD2E1-9178-F6FA-3B66-5793DC00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37C59-86C5-54CA-8A87-0A18E2289B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E94DAB-FCFE-7F37-4595-8961EF82D0E6}"/>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8" name="Footer Placeholder 7">
            <a:extLst>
              <a:ext uri="{FF2B5EF4-FFF2-40B4-BE49-F238E27FC236}">
                <a16:creationId xmlns:a16="http://schemas.microsoft.com/office/drawing/2014/main" id="{2E935ED8-0B7F-AC22-4101-D5A95DC629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5A0E2A-1B67-8339-0E61-B133241E018B}"/>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4280048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2565-3C23-035C-9380-7CDBE52456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2CB550-6052-BA16-0A65-6FDDBE96E2D1}"/>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4" name="Footer Placeholder 3">
            <a:extLst>
              <a:ext uri="{FF2B5EF4-FFF2-40B4-BE49-F238E27FC236}">
                <a16:creationId xmlns:a16="http://schemas.microsoft.com/office/drawing/2014/main" id="{5A7BA6F3-2D60-2A74-D8AA-1A8A8C1138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6A75C5-6A97-10A3-3B84-0AA2E568AD7E}"/>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38964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8DAEB-4E0D-052A-2878-C8542E5DBF77}"/>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3" name="Footer Placeholder 2">
            <a:extLst>
              <a:ext uri="{FF2B5EF4-FFF2-40B4-BE49-F238E27FC236}">
                <a16:creationId xmlns:a16="http://schemas.microsoft.com/office/drawing/2014/main" id="{7446CF06-36D1-02D8-A8F3-1C85EFCDCF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8204EF-9D1F-1085-BCE0-1D606AB43108}"/>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2250398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712C-0DF1-1609-B08B-4524645DA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AE58CA-47DD-0CFE-4B59-80DCC68A4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DFE4E1-D86A-6B89-8D65-192473D4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79563-42AA-61F1-52CF-BCEB39FC153E}"/>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6" name="Footer Placeholder 5">
            <a:extLst>
              <a:ext uri="{FF2B5EF4-FFF2-40B4-BE49-F238E27FC236}">
                <a16:creationId xmlns:a16="http://schemas.microsoft.com/office/drawing/2014/main" id="{A6179CA2-C18C-BD6D-0293-EE21C0C02B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935378-069E-8912-9BA6-15A9FB1C6379}"/>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204156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6499-0EC3-9820-6DF0-F7C785F53D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81FE79-1806-7A96-FFA7-56408A3BA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778C8-E327-193C-32E5-A701050116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7A0675-EE10-CC5C-B10D-21153CE88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C2E50-A316-A1E7-486C-6E7ADFF1D6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CAA97D-0737-F17D-3529-459F68432578}"/>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8" name="Footer Placeholder 7">
            <a:extLst>
              <a:ext uri="{FF2B5EF4-FFF2-40B4-BE49-F238E27FC236}">
                <a16:creationId xmlns:a16="http://schemas.microsoft.com/office/drawing/2014/main" id="{3A3FD5A2-CEBA-D7B8-EF7E-55E8819747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FA9E7C-13DD-426A-F2A2-0E9438AB8E4A}"/>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1429853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0D2C-8E3F-EFA0-5C76-BD53BD17D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33B52F-3A22-AC11-26E2-68B380788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49DAC-6A1C-379E-5257-DAD05BD32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BB468-B3BC-D095-1C54-B4F8113E6FA6}"/>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6" name="Footer Placeholder 5">
            <a:extLst>
              <a:ext uri="{FF2B5EF4-FFF2-40B4-BE49-F238E27FC236}">
                <a16:creationId xmlns:a16="http://schemas.microsoft.com/office/drawing/2014/main" id="{E019D1D2-503A-141D-E5BF-2A0628A97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6CAB81-4825-DFB6-451D-0D838C23627E}"/>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2776859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9285-7926-1C9A-F22F-D640DF7A44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557786-B06C-4065-A591-CF63DAAF8C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2FBDD4-6233-B5FD-78A3-D7FD392B6A9C}"/>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5" name="Footer Placeholder 4">
            <a:extLst>
              <a:ext uri="{FF2B5EF4-FFF2-40B4-BE49-F238E27FC236}">
                <a16:creationId xmlns:a16="http://schemas.microsoft.com/office/drawing/2014/main" id="{467E29A3-1FE5-2E97-B8BC-AE7EFFD5E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BB4999-042F-5877-3502-6FDB9102D996}"/>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4108658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A637BD-1E96-6ADE-02C4-87DF7C6DD4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F3D22B-2309-A0A8-9F30-3552B29C1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90B6A0-3F36-5D5F-3C90-AD60F9124558}"/>
              </a:ext>
            </a:extLst>
          </p:cNvPr>
          <p:cNvSpPr>
            <a:spLocks noGrp="1"/>
          </p:cNvSpPr>
          <p:nvPr>
            <p:ph type="dt" sz="half" idx="10"/>
          </p:nvPr>
        </p:nvSpPr>
        <p:spPr/>
        <p:txBody>
          <a:bodyPr/>
          <a:lstStyle/>
          <a:p>
            <a:fld id="{17DA4FDE-C900-46E8-A4A0-BD0960E584BD}" type="datetimeFigureOut">
              <a:rPr lang="en-GB" smtClean="0"/>
              <a:t>21/04/2026</a:t>
            </a:fld>
            <a:endParaRPr lang="en-GB"/>
          </a:p>
        </p:txBody>
      </p:sp>
      <p:sp>
        <p:nvSpPr>
          <p:cNvPr id="5" name="Footer Placeholder 4">
            <a:extLst>
              <a:ext uri="{FF2B5EF4-FFF2-40B4-BE49-F238E27FC236}">
                <a16:creationId xmlns:a16="http://schemas.microsoft.com/office/drawing/2014/main" id="{D7076CBD-ADA1-90A7-6B6A-69A6BF3B7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6D0BCB-5C5A-2921-8B1B-6EE3364B2144}"/>
              </a:ext>
            </a:extLst>
          </p:cNvPr>
          <p:cNvSpPr>
            <a:spLocks noGrp="1"/>
          </p:cNvSpPr>
          <p:nvPr>
            <p:ph type="sldNum" sz="quarter" idx="12"/>
          </p:nvPr>
        </p:nvSpPr>
        <p:spPr/>
        <p:txBody>
          <a:bodyPr/>
          <a:lstStyle/>
          <a:p>
            <a:fld id="{3E726605-D727-4696-84CA-9AF6C71CAC28}" type="slidenum">
              <a:rPr lang="en-GB" smtClean="0"/>
              <a:t>‹#›</a:t>
            </a:fld>
            <a:endParaRPr lang="en-GB"/>
          </a:p>
        </p:txBody>
      </p:sp>
    </p:spTree>
    <p:extLst>
      <p:ext uri="{BB962C8B-B14F-4D97-AF65-F5344CB8AC3E}">
        <p14:creationId xmlns:p14="http://schemas.microsoft.com/office/powerpoint/2010/main" val="1922550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eaf HOH - 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6315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3A1C-C7F4-419B-6C6F-D1A16908A2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FE97C6-DFD2-C6AC-1E3B-B9EAC1F74757}"/>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4" name="Footer Placeholder 3">
            <a:extLst>
              <a:ext uri="{FF2B5EF4-FFF2-40B4-BE49-F238E27FC236}">
                <a16:creationId xmlns:a16="http://schemas.microsoft.com/office/drawing/2014/main" id="{ACE470F1-D1ED-9003-BCB9-ABFB701163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A19502-D29C-D1FB-241B-1121672330B7}"/>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330022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6DB94-DA82-47CF-6C5D-3AC8209EB1CE}"/>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3" name="Footer Placeholder 2">
            <a:extLst>
              <a:ext uri="{FF2B5EF4-FFF2-40B4-BE49-F238E27FC236}">
                <a16:creationId xmlns:a16="http://schemas.microsoft.com/office/drawing/2014/main" id="{5A95089B-DA30-E3E0-67FA-9489F88D5E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5B4E35-AD4F-50EE-563D-E799C9F07CD5}"/>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344515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6885-69C8-7669-071A-08217A855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DEBFBA-10BE-6B8E-5EE9-21856CB00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BB4648-1808-269E-000C-F81731FAD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C66B9-EFB0-6E0E-E75C-D6C0E20E0578}"/>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6" name="Footer Placeholder 5">
            <a:extLst>
              <a:ext uri="{FF2B5EF4-FFF2-40B4-BE49-F238E27FC236}">
                <a16:creationId xmlns:a16="http://schemas.microsoft.com/office/drawing/2014/main" id="{A1250C16-F925-8D86-D9D9-F3D90043AD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6389B0-AC18-9777-4C70-B2B4CE39F588}"/>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224951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30A6-F840-5218-A4D1-75499E0D2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D1DB0F-E666-B109-20EA-D672BC424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0F38C-0CFF-0F45-00BE-8D6345E95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AB1DB9-F4F4-FEE4-1DD4-E0128B9512E0}"/>
              </a:ext>
            </a:extLst>
          </p:cNvPr>
          <p:cNvSpPr>
            <a:spLocks noGrp="1"/>
          </p:cNvSpPr>
          <p:nvPr>
            <p:ph type="dt" sz="half" idx="10"/>
          </p:nvPr>
        </p:nvSpPr>
        <p:spPr/>
        <p:txBody>
          <a:bodyPr/>
          <a:lstStyle/>
          <a:p>
            <a:fld id="{F49B0793-44EF-491C-8B46-B7346696ED3F}" type="datetimeFigureOut">
              <a:rPr lang="en-GB" smtClean="0"/>
              <a:t>21/04/2026</a:t>
            </a:fld>
            <a:endParaRPr lang="en-GB"/>
          </a:p>
        </p:txBody>
      </p:sp>
      <p:sp>
        <p:nvSpPr>
          <p:cNvPr id="6" name="Footer Placeholder 5">
            <a:extLst>
              <a:ext uri="{FF2B5EF4-FFF2-40B4-BE49-F238E27FC236}">
                <a16:creationId xmlns:a16="http://schemas.microsoft.com/office/drawing/2014/main" id="{A7E8FB4A-3E78-9E21-83C9-497AFBBA4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5B7099-1A03-5217-E876-9DC78BF34336}"/>
              </a:ext>
            </a:extLst>
          </p:cNvPr>
          <p:cNvSpPr>
            <a:spLocks noGrp="1"/>
          </p:cNvSpPr>
          <p:nvPr>
            <p:ph type="sldNum" sz="quarter" idx="12"/>
          </p:nvPr>
        </p:nvSpPr>
        <p:spPr/>
        <p:txBody>
          <a:bodyPr/>
          <a:lstStyle/>
          <a:p>
            <a:fld id="{5E64CB14-94E0-4F4F-8550-C181336C2ED0}" type="slidenum">
              <a:rPr lang="en-GB" smtClean="0"/>
              <a:t>‹#›</a:t>
            </a:fld>
            <a:endParaRPr lang="en-GB"/>
          </a:p>
        </p:txBody>
      </p:sp>
    </p:spTree>
    <p:extLst>
      <p:ext uri="{BB962C8B-B14F-4D97-AF65-F5344CB8AC3E}">
        <p14:creationId xmlns:p14="http://schemas.microsoft.com/office/powerpoint/2010/main" val="127776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F57C6-0954-3EE6-E9F2-59F09E324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3D73C-1159-2363-A1A7-4AF0EA4DA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D61C93-5FB5-F778-64D4-A7CD8CC4F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9B0793-44EF-491C-8B46-B7346696ED3F}" type="datetimeFigureOut">
              <a:rPr lang="en-GB" smtClean="0"/>
              <a:t>21/04/2026</a:t>
            </a:fld>
            <a:endParaRPr lang="en-GB"/>
          </a:p>
        </p:txBody>
      </p:sp>
      <p:sp>
        <p:nvSpPr>
          <p:cNvPr id="5" name="Footer Placeholder 4">
            <a:extLst>
              <a:ext uri="{FF2B5EF4-FFF2-40B4-BE49-F238E27FC236}">
                <a16:creationId xmlns:a16="http://schemas.microsoft.com/office/drawing/2014/main" id="{ABAE2B27-AD4A-01CA-7646-9B298699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05343BD-98CE-8DC1-4C79-16F8F397F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64CB14-94E0-4F4F-8550-C181336C2ED0}" type="slidenum">
              <a:rPr lang="en-GB" smtClean="0"/>
              <a:t>‹#›</a:t>
            </a:fld>
            <a:endParaRPr lang="en-GB"/>
          </a:p>
        </p:txBody>
      </p:sp>
    </p:spTree>
    <p:extLst>
      <p:ext uri="{BB962C8B-B14F-4D97-AF65-F5344CB8AC3E}">
        <p14:creationId xmlns:p14="http://schemas.microsoft.com/office/powerpoint/2010/main" val="77429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87377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748266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0F6AA1-54E9-5783-5FF1-48267AF8C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EF0C16-DD2A-4255-6906-505880FDA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82BE2-27BD-C73A-81AE-6812CC5D5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A4FDE-C900-46E8-A4A0-BD0960E584BD}" type="datetimeFigureOut">
              <a:rPr lang="en-GB" smtClean="0"/>
              <a:t>21/04/2026</a:t>
            </a:fld>
            <a:endParaRPr lang="en-GB"/>
          </a:p>
        </p:txBody>
      </p:sp>
      <p:sp>
        <p:nvSpPr>
          <p:cNvPr id="5" name="Footer Placeholder 4">
            <a:extLst>
              <a:ext uri="{FF2B5EF4-FFF2-40B4-BE49-F238E27FC236}">
                <a16:creationId xmlns:a16="http://schemas.microsoft.com/office/drawing/2014/main" id="{937D2657-7EF4-0EEB-3D9B-5544BFD27C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CA54F7-ABD8-1F5C-41FB-86E9937A2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26605-D727-4696-84CA-9AF6C71CAC28}" type="slidenum">
              <a:rPr lang="en-GB" smtClean="0"/>
              <a:t>‹#›</a:t>
            </a:fld>
            <a:endParaRPr lang="en-GB"/>
          </a:p>
        </p:txBody>
      </p:sp>
    </p:spTree>
    <p:extLst>
      <p:ext uri="{BB962C8B-B14F-4D97-AF65-F5344CB8AC3E}">
        <p14:creationId xmlns:p14="http://schemas.microsoft.com/office/powerpoint/2010/main" val="29840195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hyperlink" Target="https://drive.google.com/drive/folders/1-0LTm5A2CF17aDCwlZwgJ1FJoKcKBxmL" TargetMode="External"/><Relationship Id="rId3" Type="http://schemas.openxmlformats.org/officeDocument/2006/relationships/image" Target="../media/image6.png"/><Relationship Id="rId7" Type="http://schemas.openxmlformats.org/officeDocument/2006/relationships/hyperlink" Target="https://www.youtube.com/channel/UCC4fr-okfwq6NND-uEGvF4A" TargetMode="External"/><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hyperlink" Target="https://soundscape.services/" TargetMode="External"/><Relationship Id="rId5" Type="http://schemas.openxmlformats.org/officeDocument/2006/relationships/hyperlink" Target="https://apps.apple.com/us/app/soundscape-community/id6449701760"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drive.google.com/drive/folders/1-0LTm5A2CF17aDCwlZwgJ1FJoKcKBxmL" TargetMode="External"/><Relationship Id="rId3" Type="http://schemas.openxmlformats.org/officeDocument/2006/relationships/image" Target="../media/image6.png"/><Relationship Id="rId7" Type="http://schemas.openxmlformats.org/officeDocument/2006/relationships/hyperlink" Target="https://www.youtube.com/channel/UCC4fr-okfwq6NND-uEGvF4A"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hyperlink" Target="https://soundscape.services/" TargetMode="External"/><Relationship Id="rId5" Type="http://schemas.openxmlformats.org/officeDocument/2006/relationships/hyperlink" Target="https://apps.apple.com/us/app/soundscape-community/id6449701760"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soctv.com/news/local/audio-based-program-introduced-charlotte-park-those-who-are-visually-impaired/C4IDYITZRBF2PHTISEUGKODY5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3401-DB6D-B317-9E91-4D10C7EEC3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36ED820-D115-3B1B-CCD2-39FD3C8A0E38}"/>
              </a:ext>
              <a:ext uri="{C183D7F6-B498-43B3-948B-1728B52AA6E4}">
                <adec:decorative xmlns:adec="http://schemas.microsoft.com/office/drawing/2017/decorative" xmlns="" val="1"/>
              </a:ext>
            </a:extLst>
          </p:cNvPr>
          <p:cNvSpPr/>
          <p:nvPr/>
        </p:nvSpPr>
        <p:spPr>
          <a:xfrm>
            <a:off x="1" y="0"/>
            <a:ext cx="12191999" cy="1053904"/>
          </a:xfrm>
          <a:prstGeom prst="rect">
            <a:avLst/>
          </a:prstGeom>
          <a:solidFill>
            <a:srgbClr val="1E3C65"/>
          </a:solidFill>
          <a:ln>
            <a:solidFill>
              <a:srgbClr val="1E3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Capital Region Nordic Alliance Inc. &amp;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VibroGuide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Rectangle 1">
            <a:extLst>
              <a:ext uri="{FF2B5EF4-FFF2-40B4-BE49-F238E27FC236}">
                <a16:creationId xmlns:a16="http://schemas.microsoft.com/office/drawing/2014/main" id="{8B178381-5272-A380-8A6C-8DA7504627B1}"/>
              </a:ext>
            </a:extLst>
          </p:cNvPr>
          <p:cNvSpPr/>
          <p:nvPr/>
        </p:nvSpPr>
        <p:spPr>
          <a:xfrm>
            <a:off x="0" y="5804094"/>
            <a:ext cx="12191999" cy="1053904"/>
          </a:xfrm>
          <a:prstGeom prst="rect">
            <a:avLst/>
          </a:prstGeom>
          <a:solidFill>
            <a:srgbClr val="243A66"/>
          </a:solidFill>
          <a:ln>
            <a:solidFill>
              <a:srgbClr val="243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graphics, font, symbol, logo&#10;&#10;Description automatically generated">
            <a:extLst>
              <a:ext uri="{FF2B5EF4-FFF2-40B4-BE49-F238E27FC236}">
                <a16:creationId xmlns:a16="http://schemas.microsoft.com/office/drawing/2014/main" id="{66C7A166-AE67-D841-6F74-06D0F5273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345" y="5883739"/>
            <a:ext cx="954909" cy="954909"/>
          </a:xfrm>
          <a:prstGeom prst="rect">
            <a:avLst/>
          </a:prstGeom>
          <a:solidFill>
            <a:srgbClr val="FFFFFF"/>
          </a:solidFill>
        </p:spPr>
      </p:pic>
      <p:sp>
        <p:nvSpPr>
          <p:cNvPr id="8" name="Title 1">
            <a:extLst>
              <a:ext uri="{FF2B5EF4-FFF2-40B4-BE49-F238E27FC236}">
                <a16:creationId xmlns:a16="http://schemas.microsoft.com/office/drawing/2014/main" id="{8555B725-157E-6669-1EDF-1EF620117232}"/>
              </a:ext>
            </a:extLst>
          </p:cNvPr>
          <p:cNvSpPr txBox="1">
            <a:spLocks/>
          </p:cNvSpPr>
          <p:nvPr/>
        </p:nvSpPr>
        <p:spPr>
          <a:xfrm>
            <a:off x="233694" y="1434662"/>
            <a:ext cx="4992934" cy="4115533"/>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en-US" sz="2900" b="1" dirty="0">
              <a:latin typeface="Calibri"/>
              <a:ea typeface="Calibri"/>
              <a:cs typeface="Calibri"/>
            </a:endParaRPr>
          </a:p>
          <a:p>
            <a:pPr algn="ctr">
              <a:lnSpc>
                <a:spcPct val="150000"/>
              </a:lnSpc>
            </a:pPr>
            <a:r>
              <a:rPr lang="en-US" sz="2900" b="1" dirty="0">
                <a:latin typeface="Calibri"/>
                <a:ea typeface="Calibri"/>
                <a:cs typeface="Calibri"/>
              </a:rPr>
              <a:t>Soundscape Community &amp; </a:t>
            </a:r>
            <a:r>
              <a:rPr lang="en-US" sz="2900" b="1" dirty="0" err="1">
                <a:latin typeface="Calibri"/>
                <a:ea typeface="Calibri"/>
                <a:cs typeface="Calibri"/>
              </a:rPr>
              <a:t>VibroGuide</a:t>
            </a:r>
            <a:endParaRPr lang="en-US" sz="2900" b="1" dirty="0">
              <a:latin typeface="Calibri"/>
              <a:ea typeface="Calibri"/>
              <a:cs typeface="Calibri"/>
            </a:endParaRPr>
          </a:p>
          <a:p>
            <a:pPr algn="ctr">
              <a:lnSpc>
                <a:spcPct val="150000"/>
              </a:lnSpc>
            </a:pPr>
            <a:r>
              <a:rPr lang="en-US" sz="2900" b="1" i="1" dirty="0">
                <a:latin typeface="Calibri"/>
                <a:ea typeface="Calibri"/>
                <a:cs typeface="Calibri"/>
              </a:rPr>
              <a:t>The Best of Both Worlds</a:t>
            </a:r>
          </a:p>
          <a:p>
            <a:pPr algn="ctr">
              <a:lnSpc>
                <a:spcPct val="150000"/>
              </a:lnSpc>
            </a:pPr>
            <a:r>
              <a:rPr lang="en-US" sz="2900" b="1" i="1" dirty="0">
                <a:latin typeface="Calibri"/>
                <a:ea typeface="Calibri"/>
                <a:cs typeface="Calibri"/>
              </a:rPr>
              <a:t>for the Visually Impaired?</a:t>
            </a:r>
            <a:r>
              <a:rPr lang="en-US" sz="2800" b="1" i="1" dirty="0">
                <a:latin typeface="Calibri"/>
                <a:ea typeface="Calibri"/>
                <a:cs typeface="Calibri"/>
              </a:rPr>
              <a:t/>
            </a:r>
            <a:br>
              <a:rPr lang="en-US" sz="2800" b="1" i="1" dirty="0">
                <a:latin typeface="Calibri"/>
                <a:ea typeface="Calibri"/>
                <a:cs typeface="Calibri"/>
              </a:rPr>
            </a:br>
            <a:endParaRPr lang="en-US" sz="2800" b="1" i="1" dirty="0">
              <a:latin typeface="Calibri"/>
              <a:ea typeface="Calibri"/>
              <a:cs typeface="Calibri"/>
            </a:endParaRPr>
          </a:p>
          <a:p>
            <a:pPr>
              <a:lnSpc>
                <a:spcPct val="150000"/>
              </a:lnSpc>
            </a:pPr>
            <a:endParaRPr lang="en-GB" sz="14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40A884D6-2A71-EC42-98E3-63C1C3FD6640}"/>
              </a:ext>
            </a:extLst>
          </p:cNvPr>
          <p:cNvSpPr txBox="1">
            <a:spLocks/>
          </p:cNvSpPr>
          <p:nvPr/>
        </p:nvSpPr>
        <p:spPr>
          <a:xfrm>
            <a:off x="1153633" y="5969872"/>
            <a:ext cx="6849450" cy="7330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Soundscape Community &amp; </a:t>
            </a: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VibroGuide</a:t>
            </a:r>
            <a:r>
              <a:rPr lang="en-US" sz="3600" dirty="0">
                <a:latin typeface="Calibri" panose="020F0502020204030204" pitchFamily="34" charset="0"/>
                <a:ea typeface="Calibri" panose="020F0502020204030204" pitchFamily="34" charset="0"/>
                <a:cs typeface="Calibri" panose="020F0502020204030204" pitchFamily="34" charset="0"/>
              </a:rPr>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2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
            </a:r>
            <a:b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FEF200"/>
                </a:solidFill>
                <a:latin typeface="Calibri" panose="020F0502020204030204" pitchFamily="34" charset="0"/>
                <a:ea typeface="Calibri" panose="020F0502020204030204" pitchFamily="34" charset="0"/>
                <a:cs typeface="Calibri" panose="020F0502020204030204" pitchFamily="34" charset="0"/>
              </a:rPr>
              <a:t>“May all move in beauty, whether on Land or Water”</a:t>
            </a:r>
            <a:endParaRPr lang="en-US" sz="1200" dirty="0">
              <a:solidFill>
                <a:srgbClr val="FEF2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767C6E9-C9DF-0CDF-4224-11E929C8E422}"/>
              </a:ext>
            </a:extLst>
          </p:cNvPr>
          <p:cNvSpPr/>
          <p:nvPr/>
        </p:nvSpPr>
        <p:spPr>
          <a:xfrm>
            <a:off x="0" y="-11451"/>
            <a:ext cx="12192000" cy="1242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 y="0"/>
            <a:ext cx="1885361" cy="959767"/>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7910171" y="1818263"/>
            <a:ext cx="4265066" cy="3198799"/>
          </a:xfrm>
          <a:prstGeom prst="rect">
            <a:avLst/>
          </a:prstGeom>
        </p:spPr>
      </p:pic>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28022" y="3323338"/>
            <a:ext cx="1723731" cy="2298308"/>
          </a:xfrm>
          <a:prstGeom prst="rect">
            <a:avLst/>
          </a:prstGeom>
        </p:spPr>
      </p:pic>
      <p:pic>
        <p:nvPicPr>
          <p:cNvPr id="11" name="Picture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17843" y="1279615"/>
            <a:ext cx="3344091" cy="1881051"/>
          </a:xfrm>
          <a:prstGeom prst="rect">
            <a:avLst/>
          </a:prstGeom>
        </p:spPr>
      </p:pic>
    </p:spTree>
    <p:extLst>
      <p:ext uri="{BB962C8B-B14F-4D97-AF65-F5344CB8AC3E}">
        <p14:creationId xmlns:p14="http://schemas.microsoft.com/office/powerpoint/2010/main" val="627930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alibri" panose="020F0502020204030204"/>
              </a:rPr>
              <a:t>  </a:t>
            </a:r>
            <a:r>
              <a:rPr lang="en-GB" sz="3600" dirty="0">
                <a:solidFill>
                  <a:srgbClr val="21517C"/>
                </a:solidFill>
                <a:latin typeface="Calibri" panose="020F0502020204030204"/>
              </a:rPr>
              <a:t>Authoring Tool – how it works</a:t>
            </a:r>
            <a:endParaRPr kumimoji="0" lang="en-GB" sz="3200" b="0" i="0" u="none" strike="noStrike" kern="1200" cap="none" spc="0" normalizeH="0" baseline="0" noProof="0" dirty="0">
              <a:ln>
                <a:noFill/>
              </a:ln>
              <a:solidFill>
                <a:srgbClr val="21517C"/>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4C4256-0AEB-51EA-7BA7-91128C6B22E4}"/>
              </a:ext>
            </a:extLst>
          </p:cNvPr>
          <p:cNvSpPr txBox="1"/>
          <p:nvPr/>
        </p:nvSpPr>
        <p:spPr>
          <a:xfrm>
            <a:off x="271463" y="1352055"/>
            <a:ext cx="1779387"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1. Create your activity </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Name &amp; describe it</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Set start/end dates</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2" name="Picture 1" descr="Screenshot of create activity instructions">
            <a:extLst>
              <a:ext uri="{FF2B5EF4-FFF2-40B4-BE49-F238E27FC236}">
                <a16:creationId xmlns:a16="http://schemas.microsoft.com/office/drawing/2014/main" id="{7CF182EC-DE91-9101-EAA6-96431D969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1" y="3202702"/>
            <a:ext cx="1508798" cy="2541587"/>
          </a:xfrm>
          <a:prstGeom prst="rect">
            <a:avLst/>
          </a:prstGeom>
          <a:ln>
            <a:solidFill>
              <a:schemeClr val="tx1">
                <a:lumMod val="50000"/>
                <a:lumOff val="50000"/>
              </a:schemeClr>
            </a:solidFill>
          </a:ln>
        </p:spPr>
      </p:pic>
      <p:pic>
        <p:nvPicPr>
          <p:cNvPr id="4" name="Picture 3" descr="Screenshot of waypoint on map">
            <a:extLst>
              <a:ext uri="{FF2B5EF4-FFF2-40B4-BE49-F238E27FC236}">
                <a16:creationId xmlns:a16="http://schemas.microsoft.com/office/drawing/2014/main" id="{FFF4A504-2AEA-30C1-B5F2-255CF92CA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504" y="3202702"/>
            <a:ext cx="3094758" cy="1774825"/>
          </a:xfrm>
          <a:prstGeom prst="rect">
            <a:avLst/>
          </a:prstGeom>
          <a:ln>
            <a:solidFill>
              <a:schemeClr val="tx1">
                <a:lumMod val="50000"/>
                <a:lumOff val="50000"/>
              </a:schemeClr>
            </a:solidFill>
          </a:ln>
        </p:spPr>
      </p:pic>
      <p:pic>
        <p:nvPicPr>
          <p:cNvPr id="5" name="Picture 4" descr="Screenshot of edit waypoint activity instructions">
            <a:extLst>
              <a:ext uri="{FF2B5EF4-FFF2-40B4-BE49-F238E27FC236}">
                <a16:creationId xmlns:a16="http://schemas.microsoft.com/office/drawing/2014/main" id="{31FCD0A0-AA83-E145-5DAE-F302B6DEC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0090" y="3202702"/>
            <a:ext cx="1823544" cy="2795746"/>
          </a:xfrm>
          <a:prstGeom prst="rect">
            <a:avLst/>
          </a:prstGeom>
          <a:ln>
            <a:solidFill>
              <a:schemeClr val="tx1">
                <a:lumMod val="50000"/>
                <a:lumOff val="50000"/>
              </a:schemeClr>
            </a:solidFill>
          </a:ln>
        </p:spPr>
      </p:pic>
      <p:pic>
        <p:nvPicPr>
          <p:cNvPr id="6" name="Picture 5" descr="Screenshot of edit waypoint activity instructions">
            <a:extLst>
              <a:ext uri="{FF2B5EF4-FFF2-40B4-BE49-F238E27FC236}">
                <a16:creationId xmlns:a16="http://schemas.microsoft.com/office/drawing/2014/main" id="{7B0EE628-3C9D-A3C1-DE7B-AA6763BD43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0020" y="3202702"/>
            <a:ext cx="1823543" cy="2910215"/>
          </a:xfrm>
          <a:prstGeom prst="rect">
            <a:avLst/>
          </a:prstGeom>
          <a:ln>
            <a:solidFill>
              <a:schemeClr val="tx1">
                <a:lumMod val="50000"/>
                <a:lumOff val="50000"/>
              </a:schemeClr>
            </a:solidFill>
          </a:ln>
        </p:spPr>
      </p:pic>
      <p:pic>
        <p:nvPicPr>
          <p:cNvPr id="10" name="Picture 9" descr="Screenshot of publish activity instructions">
            <a:extLst>
              <a:ext uri="{FF2B5EF4-FFF2-40B4-BE49-F238E27FC236}">
                <a16:creationId xmlns:a16="http://schemas.microsoft.com/office/drawing/2014/main" id="{1C8CD080-E302-869A-B11C-0943B7FB6770}"/>
              </a:ext>
            </a:extLst>
          </p:cNvPr>
          <p:cNvPicPr>
            <a:picLocks noChangeAspect="1"/>
          </p:cNvPicPr>
          <p:nvPr/>
        </p:nvPicPr>
        <p:blipFill>
          <a:blip r:embed="rId7"/>
          <a:stretch>
            <a:fillRect/>
          </a:stretch>
        </p:blipFill>
        <p:spPr>
          <a:xfrm>
            <a:off x="10034154" y="3202702"/>
            <a:ext cx="1604578" cy="1281113"/>
          </a:xfrm>
          <a:prstGeom prst="rect">
            <a:avLst/>
          </a:prstGeom>
        </p:spPr>
      </p:pic>
      <p:pic>
        <p:nvPicPr>
          <p:cNvPr id="12" name="Picture 11" descr="Screenshot of link to activity instructions">
            <a:extLst>
              <a:ext uri="{FF2B5EF4-FFF2-40B4-BE49-F238E27FC236}">
                <a16:creationId xmlns:a16="http://schemas.microsoft.com/office/drawing/2014/main" id="{9A493214-EE5A-FCB0-AF6E-2D853F25D1C9}"/>
              </a:ext>
            </a:extLst>
          </p:cNvPr>
          <p:cNvPicPr>
            <a:picLocks noChangeAspect="1"/>
          </p:cNvPicPr>
          <p:nvPr/>
        </p:nvPicPr>
        <p:blipFill>
          <a:blip r:embed="rId8"/>
          <a:stretch>
            <a:fillRect/>
          </a:stretch>
        </p:blipFill>
        <p:spPr>
          <a:xfrm>
            <a:off x="10034154" y="4556840"/>
            <a:ext cx="1604578" cy="1692303"/>
          </a:xfrm>
          <a:prstGeom prst="rect">
            <a:avLst/>
          </a:prstGeom>
        </p:spPr>
      </p:pic>
      <p:sp>
        <p:nvSpPr>
          <p:cNvPr id="13" name="TextBox 12">
            <a:extLst>
              <a:ext uri="{FF2B5EF4-FFF2-40B4-BE49-F238E27FC236}">
                <a16:creationId xmlns:a16="http://schemas.microsoft.com/office/drawing/2014/main" id="{C7F9CC86-F0CB-FDC3-46A7-AEF4E2D543CA}"/>
              </a:ext>
            </a:extLst>
          </p:cNvPr>
          <p:cNvSpPr txBox="1"/>
          <p:nvPr/>
        </p:nvSpPr>
        <p:spPr>
          <a:xfrm>
            <a:off x="2369504" y="1367505"/>
            <a:ext cx="3094758" cy="13747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2. Establish your waypoints by selecting them on the map</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You can arrange them in any order you wish</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Support by adding POIs!</a:t>
            </a:r>
          </a:p>
        </p:txBody>
      </p:sp>
      <p:sp>
        <p:nvSpPr>
          <p:cNvPr id="14" name="TextBox 13">
            <a:extLst>
              <a:ext uri="{FF2B5EF4-FFF2-40B4-BE49-F238E27FC236}">
                <a16:creationId xmlns:a16="http://schemas.microsoft.com/office/drawing/2014/main" id="{1FAB07E6-8E9E-45C5-32E1-020BB20DB620}"/>
              </a:ext>
            </a:extLst>
          </p:cNvPr>
          <p:cNvSpPr txBox="1"/>
          <p:nvPr/>
        </p:nvSpPr>
        <p:spPr>
          <a:xfrm>
            <a:off x="5900090" y="1382955"/>
            <a:ext cx="3815410"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3. Populate each waypoint with key information:</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Name &amp; description</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Departure &amp; arrival callouts</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Add up to 5 images and audio files</a:t>
            </a:r>
          </a:p>
        </p:txBody>
      </p:sp>
      <p:sp>
        <p:nvSpPr>
          <p:cNvPr id="15" name="TextBox 14">
            <a:extLst>
              <a:ext uri="{FF2B5EF4-FFF2-40B4-BE49-F238E27FC236}">
                <a16:creationId xmlns:a16="http://schemas.microsoft.com/office/drawing/2014/main" id="{F936035C-7706-7149-6217-173D147ACDB7}"/>
              </a:ext>
            </a:extLst>
          </p:cNvPr>
          <p:cNvSpPr txBox="1"/>
          <p:nvPr/>
        </p:nvSpPr>
        <p:spPr>
          <a:xfrm>
            <a:off x="10034154" y="1398405"/>
            <a:ext cx="1738744"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4. When you’re done, simply publish it and create a QR code or link you can share</a:t>
            </a:r>
          </a:p>
        </p:txBody>
      </p:sp>
    </p:spTree>
    <p:extLst>
      <p:ext uri="{BB962C8B-B14F-4D97-AF65-F5344CB8AC3E}">
        <p14:creationId xmlns:p14="http://schemas.microsoft.com/office/powerpoint/2010/main" val="2867833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0" y="386390"/>
            <a:ext cx="10515600" cy="1325563"/>
          </a:xfrm>
        </p:spPr>
        <p:txBody>
          <a:bodyPr/>
          <a:lstStyle/>
          <a:p>
            <a:pPr algn="ctr"/>
            <a:r>
              <a:rPr lang="en-US" dirty="0" smtClean="0"/>
              <a:t>CRNA Soundscape Community Routes @ MU Conference</a:t>
            </a:r>
            <a:endParaRPr lang="en-US" dirty="0"/>
          </a:p>
        </p:txBody>
      </p:sp>
      <p:sp>
        <p:nvSpPr>
          <p:cNvPr id="3" name="Content Placeholder 2"/>
          <p:cNvSpPr>
            <a:spLocks noGrp="1"/>
          </p:cNvSpPr>
          <p:nvPr>
            <p:ph idx="1"/>
          </p:nvPr>
        </p:nvSpPr>
        <p:spPr/>
        <p:txBody>
          <a:bodyPr/>
          <a:lstStyle/>
          <a:p>
            <a:r>
              <a:rPr lang="en-US" dirty="0" smtClean="0"/>
              <a:t>2 terrain guided tours with photos and audio clips</a:t>
            </a:r>
          </a:p>
          <a:p>
            <a:r>
              <a:rPr lang="en-US" dirty="0"/>
              <a:t>1</a:t>
            </a:r>
            <a:r>
              <a:rPr lang="en-US" dirty="0" smtClean="0"/>
              <a:t> Orienteering terrain route</a:t>
            </a:r>
          </a:p>
          <a:p>
            <a:pPr marL="0" indent="0">
              <a:buNone/>
            </a:pPr>
            <a:endParaRPr lang="en-US" dirty="0"/>
          </a:p>
        </p:txBody>
      </p:sp>
      <p:pic>
        <p:nvPicPr>
          <p:cNvPr id="4" name="Picture 3"/>
          <p:cNvPicPr>
            <a:picLocks noChangeAspect="1"/>
          </p:cNvPicPr>
          <p:nvPr/>
        </p:nvPicPr>
        <p:blipFill>
          <a:blip r:embed="rId2"/>
          <a:stretch>
            <a:fillRect/>
          </a:stretch>
        </p:blipFill>
        <p:spPr>
          <a:xfrm>
            <a:off x="894871" y="2975273"/>
            <a:ext cx="2946724" cy="1804117"/>
          </a:xfrm>
          <a:prstGeom prst="rect">
            <a:avLst/>
          </a:prstGeom>
        </p:spPr>
      </p:pic>
      <p:pic>
        <p:nvPicPr>
          <p:cNvPr id="5" name="Picture 4"/>
          <p:cNvPicPr>
            <a:picLocks noChangeAspect="1"/>
          </p:cNvPicPr>
          <p:nvPr/>
        </p:nvPicPr>
        <p:blipFill>
          <a:blip r:embed="rId3"/>
          <a:stretch>
            <a:fillRect/>
          </a:stretch>
        </p:blipFill>
        <p:spPr>
          <a:xfrm>
            <a:off x="7300794" y="2896350"/>
            <a:ext cx="3910929" cy="1883040"/>
          </a:xfrm>
          <a:prstGeom prst="rect">
            <a:avLst/>
          </a:prstGeom>
        </p:spPr>
      </p:pic>
      <p:pic>
        <p:nvPicPr>
          <p:cNvPr id="6" name="Picture 5"/>
          <p:cNvPicPr>
            <a:picLocks noChangeAspect="1"/>
          </p:cNvPicPr>
          <p:nvPr/>
        </p:nvPicPr>
        <p:blipFill>
          <a:blip r:embed="rId4"/>
          <a:stretch>
            <a:fillRect/>
          </a:stretch>
        </p:blipFill>
        <p:spPr>
          <a:xfrm>
            <a:off x="4251798" y="4085899"/>
            <a:ext cx="2638793" cy="2353003"/>
          </a:xfrm>
          <a:prstGeom prst="rect">
            <a:avLst/>
          </a:prstGeom>
        </p:spPr>
      </p:pic>
    </p:spTree>
    <p:extLst>
      <p:ext uri="{BB962C8B-B14F-4D97-AF65-F5344CB8AC3E}">
        <p14:creationId xmlns:p14="http://schemas.microsoft.com/office/powerpoint/2010/main" val="152910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alibri" panose="020F0502020204030204"/>
              </a:rPr>
              <a:t>  </a:t>
            </a:r>
            <a:r>
              <a:rPr lang="en-GB" sz="3600" dirty="0">
                <a:solidFill>
                  <a:srgbClr val="21517C"/>
                </a:solidFill>
                <a:latin typeface="Calibri" panose="020F0502020204030204"/>
              </a:rPr>
              <a:t>Engagement considerations SC &amp; VG Integration</a:t>
            </a:r>
            <a:endParaRPr kumimoji="0" lang="en-GB" sz="3200" b="0" i="0" u="none" strike="noStrike" kern="1200" cap="none" spc="0" normalizeH="0" baseline="0" noProof="0" dirty="0">
              <a:ln>
                <a:noFill/>
              </a:ln>
              <a:solidFill>
                <a:srgbClr val="21517C"/>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4C4256-0AEB-51EA-7BA7-91128C6B22E4}"/>
              </a:ext>
            </a:extLst>
          </p:cNvPr>
          <p:cNvSpPr txBox="1"/>
          <p:nvPr/>
        </p:nvSpPr>
        <p:spPr>
          <a:xfrm>
            <a:off x="261257" y="1389918"/>
            <a:ext cx="11634107" cy="3518912"/>
          </a:xfrm>
          <a:prstGeom prst="rect">
            <a:avLst/>
          </a:prstGeom>
          <a:noFill/>
        </p:spPr>
        <p:txBody>
          <a:bodyPr wrap="square" lIns="91440" tIns="45720" rIns="91440" bIns="45720" anchor="t">
            <a:spAutoFit/>
          </a:bodyPr>
          <a:lstStyle/>
          <a:p>
            <a:pPr marL="285750" indent="-285750">
              <a:spcAft>
                <a:spcPts val="800"/>
              </a:spcAft>
              <a:buFont typeface="Arial" panose="020B0604020202020204" pitchFamily="34" charset="0"/>
              <a:buChar char="•"/>
              <a:defRPr/>
            </a:pPr>
            <a:r>
              <a:rPr lang="en-US" sz="1600" dirty="0">
                <a:effectLst/>
                <a:ea typeface="Calibri" panose="020F0502020204030204" pitchFamily="34" charset="0"/>
              </a:rPr>
              <a:t>Nominate SC-VG team project sponsor(s) and project lead(s)</a:t>
            </a:r>
          </a:p>
          <a:p>
            <a:pPr marL="285750" lvl="0" indent="-285750">
              <a:spcAft>
                <a:spcPts val="800"/>
              </a:spcAft>
              <a:buFont typeface="Arial" panose="020B0604020202020204" pitchFamily="34" charset="0"/>
              <a:buChar char="•"/>
              <a:defRPr/>
            </a:pPr>
            <a:r>
              <a:rPr lang="en-US" sz="1600" dirty="0">
                <a:ea typeface="Calibri"/>
                <a:cs typeface="Calibri"/>
              </a:rPr>
              <a:t>A CRNA dedicated server space for the SC-VG Authoring Tool will be created for the project</a:t>
            </a:r>
          </a:p>
          <a:p>
            <a:pPr marL="285750" indent="-285750">
              <a:spcAft>
                <a:spcPts val="800"/>
              </a:spcAft>
              <a:buFont typeface="Arial" panose="020B0604020202020204" pitchFamily="34" charset="0"/>
              <a:buChar char="•"/>
              <a:defRPr/>
            </a:pPr>
            <a:r>
              <a:rPr lang="en-US" sz="1600" dirty="0">
                <a:effectLst/>
                <a:ea typeface="Calibri"/>
                <a:cs typeface="Calibri"/>
              </a:rPr>
              <a:t>SC-VG will design and validate the trails, ensuring they meet requirements and comply with best practices garnered from experience and expertise regarding content, challenge, inclusion, and access</a:t>
            </a:r>
          </a:p>
          <a:p>
            <a:pPr marL="285750" indent="-285750">
              <a:spcAft>
                <a:spcPts val="800"/>
              </a:spcAft>
              <a:buFont typeface="Arial" panose="020B0604020202020204" pitchFamily="34" charset="0"/>
              <a:buChar char="•"/>
              <a:defRPr/>
            </a:pPr>
            <a:r>
              <a:rPr lang="en-GB" sz="1600" b="0" i="0" dirty="0">
                <a:effectLst/>
              </a:rPr>
              <a:t>Ongoing collaboration re: the design of each course between SC-VG team and end user entity</a:t>
            </a:r>
          </a:p>
          <a:p>
            <a:pPr marL="285750" indent="-285750">
              <a:spcAft>
                <a:spcPts val="800"/>
              </a:spcAft>
              <a:buFont typeface="Arial" panose="020B0604020202020204" pitchFamily="34" charset="0"/>
              <a:buChar char="•"/>
              <a:defRPr/>
            </a:pPr>
            <a:r>
              <a:rPr lang="en-US" sz="1600" dirty="0">
                <a:ea typeface="Calibri"/>
                <a:cs typeface="Calibri"/>
              </a:rPr>
              <a:t>The created routes will be made available to the project team to remotely go through the content, ensuring integration remains intact</a:t>
            </a:r>
            <a:endParaRPr lang="en-US" sz="1600" dirty="0">
              <a:effectLst/>
              <a:ea typeface="Calibri"/>
              <a:cs typeface="Calibri"/>
            </a:endParaRPr>
          </a:p>
          <a:p>
            <a:pPr marL="285750" indent="-285750">
              <a:spcAft>
                <a:spcPts val="800"/>
              </a:spcAft>
              <a:buFont typeface="Arial" panose="020B0604020202020204" pitchFamily="34" charset="0"/>
              <a:buChar char="•"/>
              <a:defRPr/>
            </a:pPr>
            <a:r>
              <a:rPr lang="en-US" sz="1600" dirty="0">
                <a:effectLst/>
                <a:ea typeface="Calibri" panose="020F0502020204030204" pitchFamily="34" charset="0"/>
              </a:rPr>
              <a:t>SC-VG</a:t>
            </a:r>
            <a:r>
              <a:rPr lang="en-US" sz="1600" dirty="0">
                <a:ea typeface="Calibri" panose="020F0502020204030204" pitchFamily="34" charset="0"/>
              </a:rPr>
              <a:t> team</a:t>
            </a:r>
            <a:r>
              <a:rPr lang="en-US" sz="1600" dirty="0">
                <a:effectLst/>
                <a:ea typeface="Calibri" panose="020F0502020204030204" pitchFamily="34" charset="0"/>
              </a:rPr>
              <a:t> will provide an overview on the use of the new Authoring Tool. E.g., the </a:t>
            </a:r>
            <a:r>
              <a:rPr lang="en-GB" sz="1600" dirty="0"/>
              <a:t>process of creating route-based experiences and the use of various tools and processes (e.g. external verification in the actual trail space)</a:t>
            </a:r>
            <a:endParaRPr lang="en-GB" sz="1600" b="0" i="0" dirty="0">
              <a:effectLst/>
            </a:endParaRPr>
          </a:p>
          <a:p>
            <a:pPr marL="285750" indent="-285750">
              <a:spcAft>
                <a:spcPts val="800"/>
              </a:spcAft>
              <a:buFont typeface="Arial" panose="020B0604020202020204" pitchFamily="34" charset="0"/>
              <a:buChar char="•"/>
              <a:defRPr/>
            </a:pPr>
            <a:r>
              <a:rPr lang="en-US" sz="1600" dirty="0">
                <a:ea typeface="Calibri" panose="020F0502020204030204" pitchFamily="34" charset="0"/>
              </a:rPr>
              <a:t>Participant considerations re: data storage, safeguarding, waivers, use of images, end-user testimonials etc. to be covered through SC-VG team </a:t>
            </a:r>
            <a:endParaRPr lang="en-US" sz="1600" dirty="0">
              <a:effectLst/>
              <a:ea typeface="Calibri" panose="020F0502020204030204" pitchFamily="34" charset="0"/>
            </a:endParaRPr>
          </a:p>
          <a:p>
            <a:pPr marL="285750" indent="-285750">
              <a:spcAft>
                <a:spcPts val="800"/>
              </a:spcAft>
              <a:buFont typeface="Arial" panose="020B0604020202020204" pitchFamily="34" charset="0"/>
              <a:buChar char="•"/>
              <a:defRPr/>
            </a:pPr>
            <a:r>
              <a:rPr lang="en-US" sz="1600" dirty="0">
                <a:ea typeface="Calibri" panose="020F0502020204030204" pitchFamily="34" charset="0"/>
                <a:cs typeface="Calibri"/>
              </a:rPr>
              <a:t>Each team participant to ensure they have access to a suitable iPhone/vest and stereo headset</a:t>
            </a:r>
          </a:p>
        </p:txBody>
      </p:sp>
    </p:spTree>
    <p:extLst>
      <p:ext uri="{BB962C8B-B14F-4D97-AF65-F5344CB8AC3E}">
        <p14:creationId xmlns:p14="http://schemas.microsoft.com/office/powerpoint/2010/main" val="13182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Downtown Greenport">
            <a:extLst>
              <a:ext uri="{FF2B5EF4-FFF2-40B4-BE49-F238E27FC236}">
                <a16:creationId xmlns:a16="http://schemas.microsoft.com/office/drawing/2014/main" id="{5E67A905-4A1D-1F02-D7BF-080839540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00" y="4322619"/>
            <a:ext cx="2431032" cy="2299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ontauk Lighthouse">
            <a:extLst>
              <a:ext uri="{FF2B5EF4-FFF2-40B4-BE49-F238E27FC236}">
                <a16:creationId xmlns:a16="http://schemas.microsoft.com/office/drawing/2014/main" id="{479D05C5-5643-DA00-4025-91E1DE3E73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7389"/>
          <a:stretch>
            <a:fillRect/>
          </a:stretch>
        </p:blipFill>
        <p:spPr bwMode="auto">
          <a:xfrm>
            <a:off x="6773132" y="1385593"/>
            <a:ext cx="5141137" cy="2743219"/>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alibri" panose="020F0502020204030204"/>
              </a:rPr>
              <a:t>  </a:t>
            </a:r>
            <a:r>
              <a:rPr lang="en-GB" sz="3600" dirty="0">
                <a:solidFill>
                  <a:srgbClr val="21517C"/>
                </a:solidFill>
                <a:latin typeface="Calibri" panose="020F0502020204030204"/>
              </a:rPr>
              <a:t>Timeline – </a:t>
            </a:r>
            <a:r>
              <a:rPr lang="en-GB" sz="3200" dirty="0">
                <a:solidFill>
                  <a:srgbClr val="21517C"/>
                </a:solidFill>
                <a:latin typeface="Calibri" panose="020F0502020204030204"/>
              </a:rPr>
              <a:t>sample activities (</a:t>
            </a:r>
            <a:r>
              <a:rPr lang="en-GB" sz="3200" i="1" dirty="0">
                <a:solidFill>
                  <a:srgbClr val="21517C"/>
                </a:solidFill>
                <a:latin typeface="Calibri" panose="020F0502020204030204"/>
              </a:rPr>
              <a:t>for presentation purposes only</a:t>
            </a:r>
            <a:r>
              <a:rPr lang="en-GB" sz="3200" dirty="0">
                <a:solidFill>
                  <a:srgbClr val="21517C"/>
                </a:solidFill>
                <a:latin typeface="Calibri" panose="020F0502020204030204"/>
              </a:rPr>
              <a:t>) </a:t>
            </a:r>
            <a:endParaRPr kumimoji="0" lang="en-GB" sz="3200" b="0" i="0" u="none" strike="noStrike" kern="1200" cap="none" spc="0" normalizeH="0" baseline="0" noProof="0" dirty="0">
              <a:ln>
                <a:noFill/>
              </a:ln>
              <a:solidFill>
                <a:srgbClr val="21517C"/>
              </a:solidFill>
              <a:effectLst/>
              <a:uLnTx/>
              <a:uFillTx/>
              <a:latin typeface="Calibri" panose="020F0502020204030204"/>
            </a:endParaRPr>
          </a:p>
        </p:txBody>
      </p:sp>
      <p:graphicFrame>
        <p:nvGraphicFramePr>
          <p:cNvPr id="5" name="Table 4">
            <a:extLst>
              <a:ext uri="{FF2B5EF4-FFF2-40B4-BE49-F238E27FC236}">
                <a16:creationId xmlns:a16="http://schemas.microsoft.com/office/drawing/2014/main" id="{4E1B0127-7FAB-FFB3-55A8-D5DA60A7D1F9}"/>
              </a:ext>
            </a:extLst>
          </p:cNvPr>
          <p:cNvGraphicFramePr>
            <a:graphicFrameLocks noGrp="1"/>
          </p:cNvGraphicFramePr>
          <p:nvPr>
            <p:extLst>
              <p:ext uri="{D42A27DB-BD31-4B8C-83A1-F6EECF244321}">
                <p14:modId xmlns:p14="http://schemas.microsoft.com/office/powerpoint/2010/main" val="4255352390"/>
              </p:ext>
            </p:extLst>
          </p:nvPr>
        </p:nvGraphicFramePr>
        <p:xfrm>
          <a:off x="360352" y="1385593"/>
          <a:ext cx="5946057" cy="4973320"/>
        </p:xfrm>
        <a:graphic>
          <a:graphicData uri="http://schemas.openxmlformats.org/drawingml/2006/table">
            <a:tbl>
              <a:tblPr firstRow="1" bandRow="1">
                <a:tableStyleId>{5C22544A-7EE6-4342-B048-85BDC9FD1C3A}</a:tableStyleId>
              </a:tblPr>
              <a:tblGrid>
                <a:gridCol w="1375683">
                  <a:extLst>
                    <a:ext uri="{9D8B030D-6E8A-4147-A177-3AD203B41FA5}">
                      <a16:colId xmlns:a16="http://schemas.microsoft.com/office/drawing/2014/main" val="2246451931"/>
                    </a:ext>
                  </a:extLst>
                </a:gridCol>
                <a:gridCol w="4570374">
                  <a:extLst>
                    <a:ext uri="{9D8B030D-6E8A-4147-A177-3AD203B41FA5}">
                      <a16:colId xmlns:a16="http://schemas.microsoft.com/office/drawing/2014/main" val="2286179929"/>
                    </a:ext>
                  </a:extLst>
                </a:gridCol>
              </a:tblGrid>
              <a:tr h="370840">
                <a:tc>
                  <a:txBody>
                    <a:bodyPr/>
                    <a:lstStyle/>
                    <a:p>
                      <a:pPr algn="ctr"/>
                      <a:r>
                        <a:rPr lang="en-GB" sz="1600"/>
                        <a:t>Timeframe</a:t>
                      </a:r>
                    </a:p>
                  </a:txBody>
                  <a:tcPr>
                    <a:solidFill>
                      <a:srgbClr val="21517C"/>
                    </a:solidFill>
                  </a:tcPr>
                </a:tc>
                <a:tc>
                  <a:txBody>
                    <a:bodyPr/>
                    <a:lstStyle/>
                    <a:p>
                      <a:pPr algn="ctr"/>
                      <a:r>
                        <a:rPr lang="en-GB" sz="1600"/>
                        <a:t>Activity</a:t>
                      </a:r>
                    </a:p>
                  </a:txBody>
                  <a:tcPr>
                    <a:solidFill>
                      <a:srgbClr val="21517C"/>
                    </a:solidFill>
                  </a:tcPr>
                </a:tc>
                <a:extLst>
                  <a:ext uri="{0D108BD9-81ED-4DB2-BD59-A6C34878D82A}">
                    <a16:rowId xmlns:a16="http://schemas.microsoft.com/office/drawing/2014/main" val="2747576605"/>
                  </a:ext>
                </a:extLst>
              </a:tr>
              <a:tr h="288000">
                <a:tc>
                  <a:txBody>
                    <a:bodyPr/>
                    <a:lstStyle/>
                    <a:p>
                      <a:pPr marL="0" indent="0">
                        <a:buFont typeface="Arial" panose="020B0604020202020204" pitchFamily="34" charset="0"/>
                        <a:buNone/>
                      </a:pPr>
                      <a:r>
                        <a:rPr lang="en-GB" sz="1400" b="0" dirty="0"/>
                        <a:t>Month 1</a:t>
                      </a:r>
                    </a:p>
                  </a:txBody>
                  <a:tcPr>
                    <a:solidFill>
                      <a:schemeClr val="bg1">
                        <a:lumMod val="95000"/>
                      </a:schemeClr>
                    </a:solidFill>
                  </a:tcPr>
                </a:tc>
                <a:tc>
                  <a:txBody>
                    <a:bodyPr/>
                    <a:lstStyle/>
                    <a:p>
                      <a:pPr marL="285750" indent="-285750">
                        <a:buFont typeface="Arial" panose="020B0604020202020204" pitchFamily="34" charset="0"/>
                        <a:buChar char="•"/>
                      </a:pPr>
                      <a:r>
                        <a:rPr lang="en-GB" sz="1400" b="0" dirty="0"/>
                        <a:t>Stakeholder workshop to define scope of routes and content to be included</a:t>
                      </a:r>
                    </a:p>
                    <a:p>
                      <a:pPr marL="285750" indent="-285750">
                        <a:buFont typeface="Arial" panose="020B0604020202020204" pitchFamily="34" charset="0"/>
                        <a:buChar char="•"/>
                      </a:pPr>
                      <a:r>
                        <a:rPr lang="en-GB" sz="1400" dirty="0"/>
                        <a:t>Prepare content and promotional materials</a:t>
                      </a:r>
                    </a:p>
                    <a:p>
                      <a:pPr marL="285750" indent="-285750">
                        <a:buFont typeface="Arial" panose="020B0604020202020204" pitchFamily="34" charset="0"/>
                        <a:buChar char="•"/>
                      </a:pPr>
                      <a:r>
                        <a:rPr lang="en-GB" sz="1400" b="0" dirty="0"/>
                        <a:t>Design and develop the routes and publish to the Soundscape Community app</a:t>
                      </a:r>
                    </a:p>
                  </a:txBody>
                  <a:tcPr>
                    <a:solidFill>
                      <a:schemeClr val="bg1">
                        <a:lumMod val="95000"/>
                      </a:schemeClr>
                    </a:solidFill>
                  </a:tcPr>
                </a:tc>
                <a:extLst>
                  <a:ext uri="{0D108BD9-81ED-4DB2-BD59-A6C34878D82A}">
                    <a16:rowId xmlns:a16="http://schemas.microsoft.com/office/drawing/2014/main" val="2620966307"/>
                  </a:ext>
                </a:extLst>
              </a:tr>
              <a:tr h="288000">
                <a:tc>
                  <a:txBody>
                    <a:bodyPr/>
                    <a:lstStyle/>
                    <a:p>
                      <a:pPr marL="0" indent="0">
                        <a:buFont typeface="Arial" panose="020B0604020202020204" pitchFamily="34" charset="0"/>
                        <a:buNone/>
                      </a:pPr>
                      <a:r>
                        <a:rPr lang="en-GB" sz="1400" b="0"/>
                        <a:t>Month 2</a:t>
                      </a:r>
                    </a:p>
                  </a:txBody>
                  <a:tcPr>
                    <a:solidFill>
                      <a:schemeClr val="bg1">
                        <a:lumMod val="85000"/>
                      </a:schemeClr>
                    </a:solidFill>
                  </a:tcPr>
                </a:tc>
                <a:tc>
                  <a:txBody>
                    <a:bodyPr/>
                    <a:lstStyle/>
                    <a:p>
                      <a:pPr marL="285750" indent="-285750">
                        <a:buFont typeface="Arial" panose="020B0604020202020204" pitchFamily="34" charset="0"/>
                        <a:buChar char="•"/>
                      </a:pPr>
                      <a:r>
                        <a:rPr lang="en-GB" sz="1400" b="0" dirty="0"/>
                        <a:t>Review and test courses with key stakeholders (online and in-person)</a:t>
                      </a:r>
                    </a:p>
                    <a:p>
                      <a:pPr marL="285750" indent="-285750">
                        <a:buFont typeface="Arial" panose="020B0604020202020204" pitchFamily="34" charset="0"/>
                        <a:buChar char="•"/>
                      </a:pPr>
                      <a:r>
                        <a:rPr lang="en-GB" sz="1400" b="0" dirty="0"/>
                        <a:t>Update courses and publish for general use</a:t>
                      </a:r>
                    </a:p>
                    <a:p>
                      <a:pPr marL="285750" indent="-285750">
                        <a:buFont typeface="Arial" panose="020B0604020202020204" pitchFamily="34" charset="0"/>
                        <a:buChar char="•"/>
                      </a:pPr>
                      <a:r>
                        <a:rPr lang="en-GB" sz="1400" b="0" dirty="0"/>
                        <a:t>Design user participant survey</a:t>
                      </a:r>
                    </a:p>
                  </a:txBody>
                  <a:tcPr>
                    <a:solidFill>
                      <a:schemeClr val="bg1">
                        <a:lumMod val="85000"/>
                      </a:schemeClr>
                    </a:solidFill>
                  </a:tcPr>
                </a:tc>
                <a:extLst>
                  <a:ext uri="{0D108BD9-81ED-4DB2-BD59-A6C34878D82A}">
                    <a16:rowId xmlns:a16="http://schemas.microsoft.com/office/drawing/2014/main" val="81349137"/>
                  </a:ext>
                </a:extLst>
              </a:tr>
              <a:tr h="288000">
                <a:tc>
                  <a:txBody>
                    <a:bodyPr/>
                    <a:lstStyle/>
                    <a:p>
                      <a:pPr marL="0" indent="0">
                        <a:buFont typeface="Arial" panose="020B0604020202020204" pitchFamily="34" charset="0"/>
                        <a:buNone/>
                      </a:pPr>
                      <a:r>
                        <a:rPr lang="en-GB" sz="1400" b="0"/>
                        <a:t>Month 3</a:t>
                      </a:r>
                    </a:p>
                  </a:txBody>
                  <a:tcPr>
                    <a:solidFill>
                      <a:schemeClr val="bg1">
                        <a:lumMod val="95000"/>
                      </a:schemeClr>
                    </a:solidFill>
                  </a:tcPr>
                </a:tc>
                <a:tc>
                  <a:txBody>
                    <a:bodyPr/>
                    <a:lstStyle/>
                    <a:p>
                      <a:pPr marL="285750" indent="-285750">
                        <a:buFont typeface="Arial" panose="020B0604020202020204" pitchFamily="34" charset="0"/>
                        <a:buChar char="•"/>
                      </a:pPr>
                      <a:r>
                        <a:rPr lang="en-GB" sz="1400" b="0" dirty="0"/>
                        <a:t>Course experiences general availability</a:t>
                      </a:r>
                    </a:p>
                    <a:p>
                      <a:pPr marL="285750" indent="-285750">
                        <a:buFont typeface="Arial" panose="020B0604020202020204" pitchFamily="34" charset="0"/>
                        <a:buChar char="•"/>
                      </a:pPr>
                      <a:r>
                        <a:rPr lang="en-GB" sz="1400" b="0" dirty="0"/>
                        <a:t>Collate user feedback</a:t>
                      </a:r>
                    </a:p>
                  </a:txBody>
                  <a:tcPr>
                    <a:solidFill>
                      <a:schemeClr val="bg1">
                        <a:lumMod val="95000"/>
                      </a:schemeClr>
                    </a:solidFill>
                  </a:tcPr>
                </a:tc>
                <a:extLst>
                  <a:ext uri="{0D108BD9-81ED-4DB2-BD59-A6C34878D82A}">
                    <a16:rowId xmlns:a16="http://schemas.microsoft.com/office/drawing/2014/main" val="3571762125"/>
                  </a:ext>
                </a:extLst>
              </a:tr>
              <a:tr h="288000">
                <a:tc>
                  <a:txBody>
                    <a:bodyPr/>
                    <a:lstStyle/>
                    <a:p>
                      <a:pPr marL="0" indent="0">
                        <a:buFont typeface="Arial" panose="020B0604020202020204" pitchFamily="34" charset="0"/>
                        <a:buNone/>
                      </a:pPr>
                      <a:r>
                        <a:rPr lang="en-GB" sz="1400" b="0" dirty="0"/>
                        <a:t>Month 4</a:t>
                      </a:r>
                    </a:p>
                  </a:txBody>
                  <a:tcPr>
                    <a:solidFill>
                      <a:schemeClr val="bg1">
                        <a:lumMod val="85000"/>
                      </a:schemeClr>
                    </a:solidFill>
                  </a:tcPr>
                </a:tc>
                <a:tc>
                  <a:txBody>
                    <a:bodyPr/>
                    <a:lstStyle/>
                    <a:p>
                      <a:pPr marL="285750" indent="-285750">
                        <a:buFont typeface="Arial" panose="020B0604020202020204" pitchFamily="34" charset="0"/>
                        <a:buChar char="•"/>
                      </a:pPr>
                      <a:r>
                        <a:rPr lang="en-GB" sz="1400" b="0" dirty="0"/>
                        <a:t>Mid-point review with project sponsors</a:t>
                      </a:r>
                    </a:p>
                    <a:p>
                      <a:pPr marL="285750" indent="-285750">
                        <a:buFont typeface="Arial" panose="020B0604020202020204" pitchFamily="34" charset="0"/>
                        <a:buChar char="•"/>
                      </a:pPr>
                      <a:r>
                        <a:rPr lang="en-GB" sz="1400" b="0" dirty="0"/>
                        <a:t>Refine and update routes and trail experiences as agreed</a:t>
                      </a:r>
                    </a:p>
                  </a:txBody>
                  <a:tcPr>
                    <a:solidFill>
                      <a:schemeClr val="bg1">
                        <a:lumMod val="85000"/>
                      </a:schemeClr>
                    </a:solidFill>
                  </a:tcPr>
                </a:tc>
                <a:extLst>
                  <a:ext uri="{0D108BD9-81ED-4DB2-BD59-A6C34878D82A}">
                    <a16:rowId xmlns:a16="http://schemas.microsoft.com/office/drawing/2014/main" val="2154664370"/>
                  </a:ext>
                </a:extLst>
              </a:tr>
              <a:tr h="288000">
                <a:tc>
                  <a:txBody>
                    <a:bodyPr/>
                    <a:lstStyle/>
                    <a:p>
                      <a:pPr marL="0" indent="0">
                        <a:buFont typeface="Arial" panose="020B0604020202020204" pitchFamily="34" charset="0"/>
                        <a:buNone/>
                      </a:pPr>
                      <a:r>
                        <a:rPr lang="en-GB" sz="1400" b="0" dirty="0"/>
                        <a:t>Month 5</a:t>
                      </a:r>
                    </a:p>
                  </a:txBody>
                  <a:tcPr>
                    <a:solidFill>
                      <a:schemeClr val="bg1">
                        <a:lumMod val="95000"/>
                      </a:schemeClr>
                    </a:solidFill>
                  </a:tcPr>
                </a:tc>
                <a:tc>
                  <a:txBody>
                    <a:bodyPr/>
                    <a:lstStyle/>
                    <a:p>
                      <a:pPr marL="285750" indent="-285750">
                        <a:buFont typeface="Arial" panose="020B0604020202020204" pitchFamily="34" charset="0"/>
                        <a:buChar char="•"/>
                      </a:pPr>
                      <a:r>
                        <a:rPr lang="en-GB" sz="1400" b="0" dirty="0"/>
                        <a:t>Collate user feedback</a:t>
                      </a:r>
                    </a:p>
                    <a:p>
                      <a:pPr marL="285750" indent="-285750">
                        <a:buFont typeface="Arial" panose="020B0604020202020204" pitchFamily="34" charset="0"/>
                        <a:buChar char="•"/>
                      </a:pPr>
                      <a:r>
                        <a:rPr lang="en-GB" sz="1400" b="0" dirty="0"/>
                        <a:t>Collaborate on developing a shared and sustainable business model development</a:t>
                      </a:r>
                    </a:p>
                  </a:txBody>
                  <a:tcPr>
                    <a:solidFill>
                      <a:schemeClr val="bg1">
                        <a:lumMod val="95000"/>
                      </a:schemeClr>
                    </a:solidFill>
                  </a:tcPr>
                </a:tc>
                <a:extLst>
                  <a:ext uri="{0D108BD9-81ED-4DB2-BD59-A6C34878D82A}">
                    <a16:rowId xmlns:a16="http://schemas.microsoft.com/office/drawing/2014/main" val="1213392346"/>
                  </a:ext>
                </a:extLst>
              </a:tr>
              <a:tr h="288000">
                <a:tc>
                  <a:txBody>
                    <a:bodyPr/>
                    <a:lstStyle/>
                    <a:p>
                      <a:pPr marL="0" indent="0">
                        <a:buFont typeface="Arial" panose="020B0604020202020204" pitchFamily="34" charset="0"/>
                        <a:buNone/>
                      </a:pPr>
                      <a:r>
                        <a:rPr lang="en-GB" sz="1400" b="0" dirty="0"/>
                        <a:t>Month 6</a:t>
                      </a:r>
                    </a:p>
                  </a:txBody>
                  <a:tcPr>
                    <a:solidFill>
                      <a:schemeClr val="bg1">
                        <a:lumMod val="85000"/>
                      </a:schemeClr>
                    </a:solidFill>
                  </a:tcPr>
                </a:tc>
                <a:tc>
                  <a:txBody>
                    <a:bodyPr/>
                    <a:lstStyle/>
                    <a:p>
                      <a:pPr marL="285750" indent="-285750">
                        <a:buFont typeface="Arial" panose="020B0604020202020204" pitchFamily="34" charset="0"/>
                        <a:buChar char="•"/>
                      </a:pPr>
                      <a:r>
                        <a:rPr lang="en-GB" sz="1400" b="0" dirty="0"/>
                        <a:t>Analyse user feedback &amp; prepare findings report</a:t>
                      </a:r>
                    </a:p>
                    <a:p>
                      <a:pPr marL="285750" indent="-285750">
                        <a:buFont typeface="Arial" panose="020B0604020202020204" pitchFamily="34" charset="0"/>
                        <a:buChar char="•"/>
                      </a:pPr>
                      <a:r>
                        <a:rPr lang="en-GB" sz="1400" b="0" dirty="0"/>
                        <a:t>Develop proposal for next phase</a:t>
                      </a:r>
                    </a:p>
                  </a:txBody>
                  <a:tcPr>
                    <a:solidFill>
                      <a:schemeClr val="bg1">
                        <a:lumMod val="85000"/>
                      </a:schemeClr>
                    </a:solidFill>
                  </a:tcPr>
                </a:tc>
                <a:extLst>
                  <a:ext uri="{0D108BD9-81ED-4DB2-BD59-A6C34878D82A}">
                    <a16:rowId xmlns:a16="http://schemas.microsoft.com/office/drawing/2014/main" val="271530897"/>
                  </a:ext>
                </a:extLst>
              </a:tr>
            </a:tbl>
          </a:graphicData>
        </a:graphic>
      </p:graphicFrame>
      <p:pic>
        <p:nvPicPr>
          <p:cNvPr id="2054" name="Picture 6" descr="The English Lavender is in Bloom!">
            <a:extLst>
              <a:ext uri="{FF2B5EF4-FFF2-40B4-BE49-F238E27FC236}">
                <a16:creationId xmlns:a16="http://schemas.microsoft.com/office/drawing/2014/main" id="{AD1289E5-139A-A424-F297-6C3651071C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066"/>
          <a:stretch>
            <a:fillRect/>
          </a:stretch>
        </p:blipFill>
        <p:spPr bwMode="auto">
          <a:xfrm>
            <a:off x="9464217" y="4322617"/>
            <a:ext cx="2431033" cy="229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5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lang="en-GB" sz="3600" dirty="0">
                <a:solidFill>
                  <a:prstClr val="white"/>
                </a:solidFill>
                <a:latin typeface="Calibri" panose="020F0502020204030204"/>
              </a:rPr>
              <a:t>  </a:t>
            </a:r>
            <a:r>
              <a:rPr lang="en-GB" sz="3600" dirty="0">
                <a:solidFill>
                  <a:srgbClr val="21517C"/>
                </a:solidFill>
                <a:latin typeface="Calibri" panose="020F0502020204030204"/>
              </a:rPr>
              <a:t>Budget considerations, and Next Steps</a:t>
            </a:r>
            <a:endParaRPr kumimoji="0" lang="en-GB" sz="3600" i="0" u="none" strike="noStrike" kern="1200" cap="none" spc="0" normalizeH="0" baseline="0" noProof="0" dirty="0">
              <a:ln>
                <a:noFill/>
              </a:ln>
              <a:solidFill>
                <a:srgbClr val="21517C"/>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91E50B7E-03BA-E6AB-6EBD-153A5851399F}"/>
              </a:ext>
            </a:extLst>
          </p:cNvPr>
          <p:cNvGraphicFramePr>
            <a:graphicFrameLocks noGrp="1"/>
          </p:cNvGraphicFramePr>
          <p:nvPr>
            <p:extLst>
              <p:ext uri="{D42A27DB-BD31-4B8C-83A1-F6EECF244321}">
                <p14:modId xmlns:p14="http://schemas.microsoft.com/office/powerpoint/2010/main" val="1941997256"/>
              </p:ext>
            </p:extLst>
          </p:nvPr>
        </p:nvGraphicFramePr>
        <p:xfrm>
          <a:off x="505980" y="1101969"/>
          <a:ext cx="6040270" cy="5364480"/>
        </p:xfrm>
        <a:graphic>
          <a:graphicData uri="http://schemas.openxmlformats.org/drawingml/2006/table">
            <a:tbl>
              <a:tblPr firstRow="1" bandRow="1">
                <a:tableStyleId>{5C22544A-7EE6-4342-B048-85BDC9FD1C3A}</a:tableStyleId>
              </a:tblPr>
              <a:tblGrid>
                <a:gridCol w="4986100">
                  <a:extLst>
                    <a:ext uri="{9D8B030D-6E8A-4147-A177-3AD203B41FA5}">
                      <a16:colId xmlns:a16="http://schemas.microsoft.com/office/drawing/2014/main" val="3815865434"/>
                    </a:ext>
                  </a:extLst>
                </a:gridCol>
                <a:gridCol w="1054170">
                  <a:extLst>
                    <a:ext uri="{9D8B030D-6E8A-4147-A177-3AD203B41FA5}">
                      <a16:colId xmlns:a16="http://schemas.microsoft.com/office/drawing/2014/main" val="1137621194"/>
                    </a:ext>
                  </a:extLst>
                </a:gridCol>
              </a:tblGrid>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ffectLst/>
                          <a:latin typeface="+mn-lt"/>
                          <a:ea typeface="Calibri" panose="020F0502020204030204" pitchFamily="34" charset="0"/>
                        </a:rPr>
                        <a:t>Activities</a:t>
                      </a:r>
                    </a:p>
                  </a:txBody>
                  <a:tcPr/>
                </a:tc>
                <a:tc>
                  <a:txBody>
                    <a:bodyPr/>
                    <a:lstStyle/>
                    <a:p>
                      <a:r>
                        <a:rPr lang="en-GB" sz="1600"/>
                        <a:t>$ USD</a:t>
                      </a:r>
                    </a:p>
                  </a:txBody>
                  <a:tcPr/>
                </a:tc>
                <a:extLst>
                  <a:ext uri="{0D108BD9-81ED-4DB2-BD59-A6C34878D82A}">
                    <a16:rowId xmlns:a16="http://schemas.microsoft.com/office/drawing/2014/main" val="2059971101"/>
                  </a:ext>
                </a:extLst>
              </a:tr>
              <a:tr h="324000">
                <a:tc>
                  <a:txBody>
                    <a:bodyPr/>
                    <a:lstStyle/>
                    <a:p>
                      <a:r>
                        <a:rPr lang="en-GB" sz="1600" dirty="0">
                          <a:latin typeface="+mn-lt"/>
                        </a:rPr>
                        <a:t>Course design and development (mix of existing trail-based</a:t>
                      </a:r>
                      <a:r>
                        <a:rPr lang="en-GB" sz="1600" i="1" dirty="0">
                          <a:latin typeface="+mn-lt"/>
                        </a:rPr>
                        <a:t> </a:t>
                      </a:r>
                      <a:r>
                        <a:rPr lang="en-GB" sz="1600" dirty="0">
                          <a:latin typeface="+mn-lt"/>
                        </a:rPr>
                        <a:t>courses and their respective costs)</a:t>
                      </a:r>
                    </a:p>
                    <a:p>
                      <a:endParaRPr lang="en-GB" sz="1600" dirty="0">
                        <a:latin typeface="+mn-lt"/>
                      </a:endParaRPr>
                    </a:p>
                  </a:txBody>
                  <a:tcPr/>
                </a:tc>
                <a:tc>
                  <a:txBody>
                    <a:bodyPr/>
                    <a:lstStyle/>
                    <a:p>
                      <a:r>
                        <a:rPr lang="en-GB" sz="1600" dirty="0">
                          <a:latin typeface="+mn-lt"/>
                        </a:rPr>
                        <a:t>5000</a:t>
                      </a:r>
                    </a:p>
                  </a:txBody>
                  <a:tcPr/>
                </a:tc>
                <a:extLst>
                  <a:ext uri="{0D108BD9-81ED-4DB2-BD59-A6C34878D82A}">
                    <a16:rowId xmlns:a16="http://schemas.microsoft.com/office/drawing/2014/main" val="1223432480"/>
                  </a:ext>
                </a:extLst>
              </a:tr>
              <a:tr h="324000">
                <a:tc>
                  <a:txBody>
                    <a:bodyPr/>
                    <a:lstStyle/>
                    <a:p>
                      <a:r>
                        <a:rPr lang="en-GB" sz="1600" dirty="0">
                          <a:latin typeface="+mn-lt"/>
                        </a:rPr>
                        <a:t>Route management, support, and training</a:t>
                      </a:r>
                    </a:p>
                    <a:p>
                      <a:pPr marL="171450" indent="-171450">
                        <a:buFont typeface="Arial" panose="020B0604020202020204" pitchFamily="34" charset="0"/>
                        <a:buChar char="•"/>
                      </a:pPr>
                      <a:endParaRPr lang="en-GB" sz="1600" dirty="0">
                        <a:latin typeface="+mn-lt"/>
                      </a:endParaRPr>
                    </a:p>
                  </a:txBody>
                  <a:tcPr/>
                </a:tc>
                <a:tc>
                  <a:txBody>
                    <a:bodyPr/>
                    <a:lstStyle/>
                    <a:p>
                      <a:r>
                        <a:rPr lang="en-GB" sz="1600" dirty="0">
                          <a:latin typeface="+mn-lt"/>
                        </a:rPr>
                        <a:t>2500</a:t>
                      </a:r>
                    </a:p>
                  </a:txBody>
                  <a:tcPr/>
                </a:tc>
                <a:extLst>
                  <a:ext uri="{0D108BD9-81ED-4DB2-BD59-A6C34878D82A}">
                    <a16:rowId xmlns:a16="http://schemas.microsoft.com/office/drawing/2014/main" val="3149308574"/>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a:latin typeface="+mn-lt"/>
                        </a:rPr>
                        <a:t>Expenses i.e., travel &amp; subsistence (based on number of on-site sessions)</a:t>
                      </a:r>
                    </a:p>
                    <a:p>
                      <a:pPr marL="171450" indent="-171450">
                        <a:buFont typeface="Arial" panose="020B0604020202020204" pitchFamily="34" charset="0"/>
                        <a:buChar char="•"/>
                      </a:pPr>
                      <a:endParaRPr lang="en-GB" sz="16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latin typeface="+mn-lt"/>
                        </a:rPr>
                        <a:t>1500</a:t>
                      </a:r>
                    </a:p>
                  </a:txBody>
                  <a:tcPr/>
                </a:tc>
                <a:extLst>
                  <a:ext uri="{0D108BD9-81ED-4DB2-BD59-A6C34878D82A}">
                    <a16:rowId xmlns:a16="http://schemas.microsoft.com/office/drawing/2014/main" val="2067676510"/>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Future business model development considerations e.g.: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latin typeface="+mn-lt"/>
                        </a:rPr>
                        <a:t>License fee for use of software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latin typeface="+mn-lt"/>
                        </a:rPr>
                        <a:t>Dedicated training to upskill Suffolk County staff to manage dedicated instance of Authoring Tool*</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dirty="0">
                        <a:latin typeface="+mn-lt"/>
                      </a:endParaRPr>
                    </a:p>
                  </a:txBody>
                  <a:tcPr/>
                </a:tc>
                <a:tc>
                  <a:txBody>
                    <a:bodyPr/>
                    <a:lstStyle/>
                    <a:p>
                      <a:r>
                        <a:rPr lang="en-GB" sz="1600" dirty="0">
                          <a:latin typeface="+mn-lt"/>
                        </a:rPr>
                        <a:t>N/A</a:t>
                      </a:r>
                    </a:p>
                  </a:txBody>
                  <a:tcPr/>
                </a:tc>
                <a:extLst>
                  <a:ext uri="{0D108BD9-81ED-4DB2-BD59-A6C34878D82A}">
                    <a16:rowId xmlns:a16="http://schemas.microsoft.com/office/drawing/2014/main" val="2039400597"/>
                  </a:ext>
                </a:extLst>
              </a:tr>
              <a:tr h="324000">
                <a:tc>
                  <a:txBody>
                    <a:bodyPr/>
                    <a:lstStyle/>
                    <a:p>
                      <a:r>
                        <a:rPr lang="en-GB" sz="1600">
                          <a:latin typeface="+mn-lt"/>
                        </a:rPr>
                        <a:t>Infrastructure costs and hosting of dedicated instance of the Authoring Tool </a:t>
                      </a:r>
                    </a:p>
                    <a:p>
                      <a:endParaRPr lang="en-GB" sz="1600">
                        <a:latin typeface="+mn-lt"/>
                      </a:endParaRPr>
                    </a:p>
                  </a:txBody>
                  <a:tcPr/>
                </a:tc>
                <a:tc>
                  <a:txBody>
                    <a:bodyPr/>
                    <a:lstStyle/>
                    <a:p>
                      <a:r>
                        <a:rPr lang="en-GB" sz="1600" dirty="0">
                          <a:latin typeface="+mn-lt"/>
                        </a:rPr>
                        <a:t>1000</a:t>
                      </a:r>
                    </a:p>
                  </a:txBody>
                  <a:tcPr/>
                </a:tc>
                <a:extLst>
                  <a:ext uri="{0D108BD9-81ED-4DB2-BD59-A6C34878D82A}">
                    <a16:rowId xmlns:a16="http://schemas.microsoft.com/office/drawing/2014/main" val="1138141045"/>
                  </a:ext>
                </a:extLst>
              </a:tr>
              <a:tr h="324000">
                <a:tc>
                  <a:txBody>
                    <a:bodyPr/>
                    <a:lstStyle/>
                    <a:p>
                      <a:pPr marL="0" indent="0">
                        <a:buFont typeface="Arial" panose="020B0604020202020204" pitchFamily="34" charset="0"/>
                        <a:buNone/>
                      </a:pPr>
                      <a:r>
                        <a:rPr lang="en-GB" sz="1600" dirty="0">
                          <a:latin typeface="+mn-lt"/>
                        </a:rPr>
                        <a:t>Contingency = 10%</a:t>
                      </a:r>
                    </a:p>
                  </a:txBody>
                  <a:tcPr/>
                </a:tc>
                <a:tc>
                  <a:txBody>
                    <a:bodyPr/>
                    <a:lstStyle/>
                    <a:p>
                      <a:r>
                        <a:rPr lang="en-GB" sz="1600" dirty="0">
                          <a:latin typeface="+mn-lt"/>
                        </a:rPr>
                        <a:t>1000</a:t>
                      </a:r>
                    </a:p>
                  </a:txBody>
                  <a:tcPr/>
                </a:tc>
                <a:extLst>
                  <a:ext uri="{0D108BD9-81ED-4DB2-BD59-A6C34878D82A}">
                    <a16:rowId xmlns:a16="http://schemas.microsoft.com/office/drawing/2014/main" val="3581107843"/>
                  </a:ext>
                </a:extLst>
              </a:tr>
              <a:tr h="324000">
                <a:tc>
                  <a:txBody>
                    <a:bodyPr/>
                    <a:lstStyle/>
                    <a:p>
                      <a:pPr marL="0" indent="0" algn="r">
                        <a:buFont typeface="Arial" panose="020B0604020202020204" pitchFamily="34" charset="0"/>
                        <a:buNone/>
                      </a:pPr>
                      <a:r>
                        <a:rPr lang="en-GB" sz="1600" b="1">
                          <a:latin typeface="+mn-lt"/>
                        </a:rPr>
                        <a:t>Total</a:t>
                      </a:r>
                    </a:p>
                  </a:txBody>
                  <a:tcPr/>
                </a:tc>
                <a:tc>
                  <a:txBody>
                    <a:bodyPr/>
                    <a:lstStyle/>
                    <a:p>
                      <a:r>
                        <a:rPr lang="en-GB" sz="1600" b="1" dirty="0">
                          <a:latin typeface="+mn-lt"/>
                        </a:rPr>
                        <a:t>11000</a:t>
                      </a:r>
                    </a:p>
                  </a:txBody>
                  <a:tcPr/>
                </a:tc>
                <a:extLst>
                  <a:ext uri="{0D108BD9-81ED-4DB2-BD59-A6C34878D82A}">
                    <a16:rowId xmlns:a16="http://schemas.microsoft.com/office/drawing/2014/main" val="586650762"/>
                  </a:ext>
                </a:extLst>
              </a:tr>
            </a:tbl>
          </a:graphicData>
        </a:graphic>
      </p:graphicFrame>
      <p:sp>
        <p:nvSpPr>
          <p:cNvPr id="3" name="TextBox 2">
            <a:extLst>
              <a:ext uri="{FF2B5EF4-FFF2-40B4-BE49-F238E27FC236}">
                <a16:creationId xmlns:a16="http://schemas.microsoft.com/office/drawing/2014/main" id="{76EF6043-BE62-3FAE-1D27-9185DB1B98A2}"/>
              </a:ext>
            </a:extLst>
          </p:cNvPr>
          <p:cNvSpPr txBox="1"/>
          <p:nvPr/>
        </p:nvSpPr>
        <p:spPr>
          <a:xfrm>
            <a:off x="7001676" y="1101969"/>
            <a:ext cx="4882005" cy="499624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800"/>
              </a:spcAft>
              <a:buClrTx/>
              <a:buSzTx/>
              <a:tabLst/>
              <a:defRPr/>
            </a:pPr>
            <a:r>
              <a:rPr lang="en-US" sz="1600" b="1" dirty="0">
                <a:latin typeface="Calibri" panose="020F0502020204030204" pitchFamily="34" charset="0"/>
                <a:ea typeface="Calibri" panose="020F0502020204030204" pitchFamily="34" charset="0"/>
              </a:rPr>
              <a:t>Overview</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dirty="0">
                <a:latin typeface="Calibri" panose="020F0502020204030204" pitchFamily="34" charset="0"/>
                <a:ea typeface="Calibri" panose="020F0502020204030204" pitchFamily="34" charset="0"/>
              </a:rPr>
              <a:t>The budget considerations presented are intended to provide a framework for discussion</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dirty="0">
                <a:latin typeface="Calibri" panose="020F0502020204030204" pitchFamily="34" charset="0"/>
                <a:ea typeface="Calibri" panose="020F0502020204030204" pitchFamily="34" charset="0"/>
              </a:rPr>
              <a:t>Our objective is to work through the details with you so that we together, and collectively, shape the proposal according to your needs and the outcomes you seek</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600" dirty="0">
                <a:latin typeface="Calibri" panose="020F0502020204030204" pitchFamily="34" charset="0"/>
                <a:ea typeface="Calibri" panose="020F0502020204030204" pitchFamily="34" charset="0"/>
              </a:rPr>
              <a:t>We are committed to working in a collaborative and co-operative spirit and will work with you to develop a proposal which provides a fair value-exchange and meets our respective needs and objectives</a:t>
            </a:r>
          </a:p>
          <a:p>
            <a:pPr marL="285750" lvl="0" indent="-285750">
              <a:spcAft>
                <a:spcPts val="800"/>
              </a:spcAft>
              <a:buFont typeface="Arial" panose="020B0604020202020204" pitchFamily="34" charset="0"/>
              <a:buChar char="•"/>
              <a:defRPr/>
            </a:pPr>
            <a:r>
              <a:rPr lang="en-GB" sz="1600" dirty="0">
                <a:latin typeface="Calibri" panose="020F0502020204030204" pitchFamily="34" charset="0"/>
                <a:ea typeface="Calibri" panose="020F0502020204030204" pitchFamily="34" charset="0"/>
              </a:rPr>
              <a:t>As a commitment to this partnership, we will deduct the pilot fee from any future commercial relationship</a:t>
            </a:r>
            <a:endParaRPr lang="en-US" sz="1600" dirty="0">
              <a:latin typeface="Calibri" panose="020F0502020204030204" pitchFamily="34" charset="0"/>
              <a:ea typeface="Calibri" panose="020F0502020204030204" pitchFamily="34" charset="0"/>
            </a:endParaRPr>
          </a:p>
          <a:p>
            <a:pPr marL="285750" indent="-285750">
              <a:spcAft>
                <a:spcPts val="800"/>
              </a:spcAft>
              <a:buFont typeface="Arial" panose="020B0604020202020204" pitchFamily="34" charset="0"/>
              <a:buChar char="•"/>
              <a:defRPr/>
            </a:pPr>
            <a:endParaRPr lang="en-US" sz="1600" dirty="0">
              <a:latin typeface="Calibri" panose="020F0502020204030204" pitchFamily="34" charset="0"/>
              <a:ea typeface="Calibri" panose="020F0502020204030204" pitchFamily="34" charset="0"/>
            </a:endParaRPr>
          </a:p>
          <a:p>
            <a:pPr>
              <a:spcAft>
                <a:spcPts val="800"/>
              </a:spcAft>
              <a:defRPr/>
            </a:pPr>
            <a:r>
              <a:rPr lang="en-US" sz="1600" b="1" dirty="0">
                <a:effectLst/>
                <a:latin typeface="Calibri" panose="020F0502020204030204" pitchFamily="34" charset="0"/>
                <a:ea typeface="Calibri" panose="020F0502020204030204" pitchFamily="34" charset="0"/>
              </a:rPr>
              <a:t>Next Steps</a:t>
            </a:r>
          </a:p>
          <a:p>
            <a:pPr marL="285750" indent="-285750">
              <a:spcAft>
                <a:spcPts val="800"/>
              </a:spcAft>
              <a:buFont typeface="Arial" panose="020B0604020202020204" pitchFamily="34" charset="0"/>
              <a:buChar char="•"/>
              <a:defRPr/>
            </a:pPr>
            <a:r>
              <a:rPr lang="en-US" sz="1600" dirty="0">
                <a:latin typeface="Calibri" panose="020F0502020204030204" pitchFamily="34" charset="0"/>
                <a:ea typeface="Calibri" panose="020F0502020204030204" pitchFamily="34" charset="0"/>
              </a:rPr>
              <a:t>Arrange meeting to r</a:t>
            </a:r>
            <a:r>
              <a:rPr lang="en-US" sz="1600" dirty="0">
                <a:effectLst/>
                <a:latin typeface="Calibri" panose="020F0502020204030204" pitchFamily="34" charset="0"/>
                <a:ea typeface="Calibri" panose="020F0502020204030204" pitchFamily="34" charset="0"/>
              </a:rPr>
              <a:t>eview and discuss the proposal and agree on mutual scope, timing, and cost. </a:t>
            </a:r>
          </a:p>
        </p:txBody>
      </p:sp>
      <p:sp>
        <p:nvSpPr>
          <p:cNvPr id="5" name="TextBox 4">
            <a:extLst>
              <a:ext uri="{FF2B5EF4-FFF2-40B4-BE49-F238E27FC236}">
                <a16:creationId xmlns:a16="http://schemas.microsoft.com/office/drawing/2014/main" id="{6A080687-8523-F1EE-8356-6C73479BE7E3}"/>
              </a:ext>
            </a:extLst>
          </p:cNvPr>
          <p:cNvSpPr txBox="1"/>
          <p:nvPr/>
        </p:nvSpPr>
        <p:spPr>
          <a:xfrm>
            <a:off x="433060" y="6540283"/>
            <a:ext cx="6183562" cy="261610"/>
          </a:xfrm>
          <a:prstGeom prst="rect">
            <a:avLst/>
          </a:prstGeom>
          <a:noFill/>
        </p:spPr>
        <p:txBody>
          <a:bodyPr wrap="square">
            <a:spAutoFit/>
          </a:bodyPr>
          <a:lstStyle/>
          <a:p>
            <a:pPr>
              <a:spcAft>
                <a:spcPts val="600"/>
              </a:spcAft>
              <a:defRPr/>
            </a:pPr>
            <a:r>
              <a:rPr lang="en-US" sz="1100" dirty="0">
                <a:effectLst/>
                <a:latin typeface="Calibri"/>
                <a:ea typeface="Calibri"/>
                <a:cs typeface="Calibri"/>
              </a:rPr>
              <a:t>* Provide training and user guides specifically for training trail developers on using the Authoring Tool</a:t>
            </a:r>
            <a:endParaRPr lang="en-US" sz="1100" dirty="0">
              <a:latin typeface="Calibri"/>
              <a:ea typeface="Calibri"/>
              <a:cs typeface="Calibri"/>
            </a:endParaRPr>
          </a:p>
        </p:txBody>
      </p:sp>
    </p:spTree>
    <p:extLst>
      <p:ext uri="{BB962C8B-B14F-4D97-AF65-F5344CB8AC3E}">
        <p14:creationId xmlns:p14="http://schemas.microsoft.com/office/powerpoint/2010/main" val="71508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C409-ED93-6E21-E28E-E74076E3533D}"/>
              </a:ext>
            </a:extLst>
          </p:cNvPr>
          <p:cNvSpPr>
            <a:spLocks noGrp="1"/>
          </p:cNvSpPr>
          <p:nvPr>
            <p:ph type="title"/>
          </p:nvPr>
        </p:nvSpPr>
        <p:spPr>
          <a:xfrm>
            <a:off x="584200" y="3035178"/>
            <a:ext cx="9144000" cy="498598"/>
          </a:xfrm>
        </p:spPr>
        <p:txBody>
          <a:bodyPr/>
          <a:lstStyle/>
          <a:p>
            <a:r>
              <a:rPr lang="en-GB">
                <a:solidFill>
                  <a:schemeClr val="tx1"/>
                </a:solidFill>
              </a:rPr>
              <a:t>SOUNDSCAPE COMMUNITY</a:t>
            </a:r>
          </a:p>
        </p:txBody>
      </p:sp>
      <p:sp>
        <p:nvSpPr>
          <p:cNvPr id="3" name="Text Placeholder 2">
            <a:extLst>
              <a:ext uri="{FF2B5EF4-FFF2-40B4-BE49-F238E27FC236}">
                <a16:creationId xmlns:a16="http://schemas.microsoft.com/office/drawing/2014/main" id="{E7CAD201-9081-0C53-1132-AFDF9D000DF3}"/>
              </a:ext>
            </a:extLst>
          </p:cNvPr>
          <p:cNvSpPr>
            <a:spLocks noGrp="1"/>
          </p:cNvSpPr>
          <p:nvPr>
            <p:ph type="body" sz="quarter" idx="12"/>
          </p:nvPr>
        </p:nvSpPr>
        <p:spPr>
          <a:xfrm>
            <a:off x="584200" y="3962400"/>
            <a:ext cx="9144000" cy="304699"/>
          </a:xfrm>
        </p:spPr>
        <p:txBody>
          <a:bodyPr/>
          <a:lstStyle/>
          <a:p>
            <a:r>
              <a:rPr lang="en-GB"/>
              <a:t>SUPPORTING SLIDES</a:t>
            </a:r>
          </a:p>
        </p:txBody>
      </p:sp>
    </p:spTree>
    <p:extLst>
      <p:ext uri="{BB962C8B-B14F-4D97-AF65-F5344CB8AC3E}">
        <p14:creationId xmlns:p14="http://schemas.microsoft.com/office/powerpoint/2010/main" val="36377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6FF64-E889-55BF-1849-5792C0D4F059}"/>
            </a:ext>
          </a:extLst>
        </p:cNvPr>
        <p:cNvGrpSpPr/>
        <p:nvPr/>
      </p:nvGrpSpPr>
      <p:grpSpPr>
        <a:xfrm>
          <a:off x="0" y="0"/>
          <a:ext cx="0" cy="0"/>
          <a:chOff x="0" y="0"/>
          <a:chExt cx="0" cy="0"/>
        </a:xfrm>
      </p:grpSpPr>
      <p:pic>
        <p:nvPicPr>
          <p:cNvPr id="2" name="Picture 1" descr="Soundscape logo next to image of a hand holding a phone containing the Soundscape UI with callouts illustrating what is being rendered in spatial audio&#10;&#10;">
            <a:extLst>
              <a:ext uri="{FF2B5EF4-FFF2-40B4-BE49-F238E27FC236}">
                <a16:creationId xmlns:a16="http://schemas.microsoft.com/office/drawing/2014/main" id="{93E6AF05-4AED-6110-6C9D-31AF800073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86212"/>
            <a:ext cx="4720495" cy="4371788"/>
          </a:xfrm>
          <a:prstGeom prst="rect">
            <a:avLst/>
          </a:prstGeom>
        </p:spPr>
      </p:pic>
      <p:sp>
        <p:nvSpPr>
          <p:cNvPr id="4" name="Title 3">
            <a:extLst>
              <a:ext uri="{FF2B5EF4-FFF2-40B4-BE49-F238E27FC236}">
                <a16:creationId xmlns:a16="http://schemas.microsoft.com/office/drawing/2014/main" id="{AA1E8327-0612-CDE8-7C4E-D01C8C13AE1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Closing slide with links</a:t>
            </a:r>
          </a:p>
        </p:txBody>
      </p:sp>
      <p:pic>
        <p:nvPicPr>
          <p:cNvPr id="5" name="Picture 4" descr="Soundscape logo next to image of a hand holding a phone containing the Soundscape UI with callouts illustrating what is being rendered in spatial audio&#10;&#10;">
            <a:extLst>
              <a:ext uri="{FF2B5EF4-FFF2-40B4-BE49-F238E27FC236}">
                <a16:creationId xmlns:a16="http://schemas.microsoft.com/office/drawing/2014/main" id="{78DE0955-47BB-7BF2-5544-04A955061F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4720495" cy="2599765"/>
          </a:xfrm>
          <a:prstGeom prst="rect">
            <a:avLst/>
          </a:prstGeom>
          <a:solidFill>
            <a:srgbClr val="283964"/>
          </a:solidFill>
          <a:ln>
            <a:noFill/>
          </a:ln>
        </p:spPr>
      </p:pic>
      <p:sp>
        <p:nvSpPr>
          <p:cNvPr id="6" name="Subtitle 2">
            <a:extLst>
              <a:ext uri="{FF2B5EF4-FFF2-40B4-BE49-F238E27FC236}">
                <a16:creationId xmlns:a16="http://schemas.microsoft.com/office/drawing/2014/main" id="{187B3383-3040-34A2-4362-75A1EE3E8167}"/>
              </a:ext>
            </a:extLst>
          </p:cNvPr>
          <p:cNvSpPr txBox="1">
            <a:spLocks/>
          </p:cNvSpPr>
          <p:nvPr/>
        </p:nvSpPr>
        <p:spPr>
          <a:xfrm>
            <a:off x="5103906" y="705744"/>
            <a:ext cx="6415079" cy="5965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Download the Soundscape Community app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5"/>
              </a:rPr>
              <a:t>https://apps.apple.com/us/app/soundscape-community/id6449701760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Website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6"/>
              </a:rPr>
              <a:t>https://soundscape.services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rPr>
              <a:t>Video Links</a:t>
            </a:r>
            <a:endParaRPr kumimoji="0" lang="en-GB" sz="1800" b="0"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rPr>
              <a:t>Soundscape Community – YouTube channel: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Soundscape Community – YouTube</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Images from the collaboration with 3</a:t>
            </a:r>
            <a:r>
              <a:rPr kumimoji="0" lang="en-GB" sz="1800" b="0" i="0" u="none" strike="noStrike" kern="1200" cap="none" spc="0" normalizeH="0" baseline="3000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rd</a:t>
            </a:r>
            <a:r>
              <a:rPr kumimoji="0" lang="en-GB" sz="1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 Eye Insight, Long island</a:t>
            </a:r>
            <a:r>
              <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kumimoji="0" lang="en-GB" sz="18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hlinkClick r:id="rId8"/>
              </a:rPr>
              <a:t>https://drive.google.com/drive/folders/1-0LTm5A2CF17aDCwlZwgJ1FJoKcKBxmL</a:t>
            </a:r>
            <a:endParaRPr kumimoji="0" lang="en-GB" sz="1800" b="0" i="0" u="none" strike="noStrike" kern="1200" cap="none" spc="0" normalizeH="0" baseline="0" noProof="0" dirty="0">
              <a:ln>
                <a:noFill/>
              </a:ln>
              <a:solidFill>
                <a:prstClr val="black"/>
              </a:solidFill>
              <a:effectLst/>
              <a:uLnTx/>
              <a:uFillTx/>
              <a:latin typeface="Calibri" panose="020F0502020204030204"/>
              <a:ea typeface="Yu Gothic" panose="020B0400000000000000" pitchFamily="34" charset="-128"/>
              <a:cs typeface="+mn-cs"/>
            </a:endParaRPr>
          </a:p>
          <a:p>
            <a:pPr marL="0" marR="0" lvl="0" indent="-190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311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6FF64-E889-55BF-1849-5792C0D4F059}"/>
            </a:ext>
          </a:extLst>
        </p:cNvPr>
        <p:cNvGrpSpPr/>
        <p:nvPr/>
      </p:nvGrpSpPr>
      <p:grpSpPr>
        <a:xfrm>
          <a:off x="0" y="0"/>
          <a:ext cx="0" cy="0"/>
          <a:chOff x="0" y="0"/>
          <a:chExt cx="0" cy="0"/>
        </a:xfrm>
      </p:grpSpPr>
      <p:pic>
        <p:nvPicPr>
          <p:cNvPr id="2" name="Picture 1" descr="Soundscape logo next to image of a hand holding a phone containing the Soundscape UI with callouts illustrating what is being rendered in spatial audio&#10;&#10;">
            <a:extLst>
              <a:ext uri="{FF2B5EF4-FFF2-40B4-BE49-F238E27FC236}">
                <a16:creationId xmlns:a16="http://schemas.microsoft.com/office/drawing/2014/main" id="{93E6AF05-4AED-6110-6C9D-31AF800073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86212"/>
            <a:ext cx="4720495" cy="4371788"/>
          </a:xfrm>
          <a:prstGeom prst="rect">
            <a:avLst/>
          </a:prstGeom>
        </p:spPr>
      </p:pic>
      <p:sp>
        <p:nvSpPr>
          <p:cNvPr id="4" name="Title 3">
            <a:extLst>
              <a:ext uri="{FF2B5EF4-FFF2-40B4-BE49-F238E27FC236}">
                <a16:creationId xmlns:a16="http://schemas.microsoft.com/office/drawing/2014/main" id="{AA1E8327-0612-CDE8-7C4E-D01C8C13AE1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Closing slide with links</a:t>
            </a:r>
          </a:p>
        </p:txBody>
      </p:sp>
      <p:pic>
        <p:nvPicPr>
          <p:cNvPr id="5" name="Picture 4" descr="Soundscape logo next to image of a hand holding a phone containing the Soundscape UI with callouts illustrating what is being rendered in spatial audio&#10;&#10;">
            <a:extLst>
              <a:ext uri="{FF2B5EF4-FFF2-40B4-BE49-F238E27FC236}">
                <a16:creationId xmlns:a16="http://schemas.microsoft.com/office/drawing/2014/main" id="{78DE0955-47BB-7BF2-5544-04A955061F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4720495" cy="2599765"/>
          </a:xfrm>
          <a:prstGeom prst="rect">
            <a:avLst/>
          </a:prstGeom>
          <a:solidFill>
            <a:srgbClr val="283964"/>
          </a:solidFill>
          <a:ln>
            <a:noFill/>
          </a:ln>
        </p:spPr>
      </p:pic>
      <p:sp>
        <p:nvSpPr>
          <p:cNvPr id="6" name="Subtitle 2">
            <a:extLst>
              <a:ext uri="{FF2B5EF4-FFF2-40B4-BE49-F238E27FC236}">
                <a16:creationId xmlns:a16="http://schemas.microsoft.com/office/drawing/2014/main" id="{187B3383-3040-34A2-4362-75A1EE3E8167}"/>
              </a:ext>
            </a:extLst>
          </p:cNvPr>
          <p:cNvSpPr txBox="1">
            <a:spLocks/>
          </p:cNvSpPr>
          <p:nvPr/>
        </p:nvSpPr>
        <p:spPr>
          <a:xfrm>
            <a:off x="5103906" y="705744"/>
            <a:ext cx="6415079" cy="5965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Download the Soundscape Community app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5"/>
              </a:rPr>
              <a:t>https://apps.apple.com/us/app/soundscape-community/id6449701760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Website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6"/>
              </a:rPr>
              <a:t>https://soundscape.services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rPr>
              <a:t>Video Links</a:t>
            </a:r>
            <a:endParaRPr kumimoji="0" lang="en-GB" sz="1800" b="0"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Aptos" panose="020B0004020202020204" pitchFamily="34" charset="0"/>
                <a:cs typeface="Aptos" panose="020B0004020202020204" pitchFamily="34" charset="0"/>
              </a:rPr>
              <a:t>Soundscape Community – YouTube channel: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Soundscape Community – YouTube</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Images from the collaboration with 3</a:t>
            </a:r>
            <a:r>
              <a:rPr kumimoji="0" lang="en-GB" sz="1800" b="0" i="0" u="none" strike="noStrike" kern="1200" cap="none" spc="0" normalizeH="0" baseline="3000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rd</a:t>
            </a:r>
            <a:r>
              <a:rPr kumimoji="0" lang="en-GB" sz="1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 Eye Insight, Long island</a:t>
            </a:r>
            <a:r>
              <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kumimoji="0" lang="en-GB" sz="18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hlinkClick r:id="rId8"/>
              </a:rPr>
              <a:t>https://drive.google.com/drive/folders/1-0LTm5A2CF17aDCwlZwgJ1FJoKcKBxmL</a:t>
            </a:r>
            <a:endParaRPr kumimoji="0" lang="en-GB" sz="1800" b="0" i="0" u="none" strike="noStrike" kern="1200" cap="none" spc="0" normalizeH="0" baseline="0" noProof="0" dirty="0">
              <a:ln>
                <a:noFill/>
              </a:ln>
              <a:solidFill>
                <a:prstClr val="black"/>
              </a:solidFill>
              <a:effectLst/>
              <a:uLnTx/>
              <a:uFillTx/>
              <a:latin typeface="Calibri" panose="020F0502020204030204"/>
              <a:ea typeface="Yu Gothic" panose="020B0400000000000000" pitchFamily="34" charset="-128"/>
              <a:cs typeface="+mn-cs"/>
            </a:endParaRPr>
          </a:p>
          <a:p>
            <a:pPr marL="0" marR="0" lvl="0" indent="-190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725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21517C"/>
                </a:solidFill>
                <a:latin typeface="Calibri" panose="020F0502020204030204" pitchFamily="34" charset="0"/>
                <a:ea typeface="Calibri" panose="020F0502020204030204" pitchFamily="34" charset="0"/>
                <a:cs typeface="Calibri" panose="020F0502020204030204" pitchFamily="34" charset="0"/>
              </a:rPr>
              <a:t>Why Audio and/or Tactile Navigation Systems for the VI?</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Extremely difficult to engage the VI due to fear of navigating safely (IGF &amp;VI)</a:t>
            </a:r>
          </a:p>
          <a:p>
            <a:r>
              <a:rPr lang="en-US" sz="2400" dirty="0">
                <a:latin typeface="Calibri" panose="020F0502020204030204" pitchFamily="34" charset="0"/>
                <a:ea typeface="Calibri" panose="020F0502020204030204" pitchFamily="34" charset="0"/>
                <a:cs typeface="Calibri" panose="020F0502020204030204" pitchFamily="34" charset="0"/>
              </a:rPr>
              <a:t>Reports High Frequency of:</a:t>
            </a:r>
          </a:p>
          <a:p>
            <a:pPr lvl="1"/>
            <a:r>
              <a:rPr lang="en-US" sz="2000" dirty="0">
                <a:latin typeface="Calibri" panose="020F0502020204030204" pitchFamily="34" charset="0"/>
                <a:ea typeface="Calibri" panose="020F0502020204030204" pitchFamily="34" charset="0"/>
                <a:cs typeface="Calibri" panose="020F0502020204030204" pitchFamily="34" charset="0"/>
              </a:rPr>
              <a:t>Depression/Anxiety</a:t>
            </a:r>
          </a:p>
          <a:p>
            <a:pPr lvl="1"/>
            <a:r>
              <a:rPr lang="en-US" sz="2000" dirty="0">
                <a:latin typeface="Calibri" panose="020F0502020204030204" pitchFamily="34" charset="0"/>
                <a:ea typeface="Calibri" panose="020F0502020204030204" pitchFamily="34" charset="0"/>
                <a:cs typeface="Calibri" panose="020F0502020204030204" pitchFamily="34" charset="0"/>
              </a:rPr>
              <a:t>Obesity</a:t>
            </a:r>
          </a:p>
          <a:p>
            <a:pPr lvl="1"/>
            <a:r>
              <a:rPr lang="en-US" sz="2000" dirty="0">
                <a:latin typeface="Calibri" panose="020F0502020204030204" pitchFamily="34" charset="0"/>
                <a:ea typeface="Calibri" panose="020F0502020204030204" pitchFamily="34" charset="0"/>
                <a:cs typeface="Calibri" panose="020F0502020204030204" pitchFamily="34" charset="0"/>
              </a:rPr>
              <a:t>Type II Diabetes</a:t>
            </a:r>
          </a:p>
          <a:p>
            <a:pPr lvl="1"/>
            <a:r>
              <a:rPr lang="en-US" sz="2000" dirty="0">
                <a:latin typeface="Calibri" panose="020F0502020204030204" pitchFamily="34" charset="0"/>
                <a:ea typeface="Calibri" panose="020F0502020204030204" pitchFamily="34" charset="0"/>
                <a:cs typeface="Calibri" panose="020F0502020204030204" pitchFamily="34" charset="0"/>
              </a:rPr>
              <a:t>High Unemployment</a:t>
            </a:r>
          </a:p>
          <a:p>
            <a:pPr lvl="1"/>
            <a:r>
              <a:rPr lang="en-US" sz="2000" dirty="0">
                <a:latin typeface="Calibri" panose="020F0502020204030204" pitchFamily="34" charset="0"/>
                <a:ea typeface="Calibri" panose="020F0502020204030204" pitchFamily="34" charset="0"/>
                <a:cs typeface="Calibri" panose="020F0502020204030204" pitchFamily="34" charset="0"/>
              </a:rPr>
              <a:t>Low ADLs &amp; Quality of Life</a:t>
            </a:r>
          </a:p>
          <a:p>
            <a:pPr lvl="1"/>
            <a:r>
              <a:rPr lang="en-US" sz="2000" dirty="0">
                <a:latin typeface="Calibri" panose="020F0502020204030204" pitchFamily="34" charset="0"/>
                <a:ea typeface="Calibri" panose="020F0502020204030204" pitchFamily="34" charset="0"/>
                <a:cs typeface="Calibri" panose="020F0502020204030204" pitchFamily="34" charset="0"/>
              </a:rPr>
              <a:t>Low Participation in Society</a:t>
            </a:r>
          </a:p>
          <a:p>
            <a:pPr lvl="1"/>
            <a:r>
              <a:rPr lang="en-US" sz="2000" dirty="0">
                <a:latin typeface="Calibri" panose="020F0502020204030204" pitchFamily="34" charset="0"/>
                <a:ea typeface="Calibri" panose="020F0502020204030204" pitchFamily="34" charset="0"/>
                <a:cs typeface="Calibri" panose="020F0502020204030204" pitchFamily="34" charset="0"/>
              </a:rPr>
              <a:t>Fear of travel </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Safe, self-guided (Independent?) navigation goes a long way in mitigating  major barriers</a:t>
            </a:r>
          </a:p>
        </p:txBody>
      </p:sp>
    </p:spTree>
    <p:extLst>
      <p:ext uri="{BB962C8B-B14F-4D97-AF65-F5344CB8AC3E}">
        <p14:creationId xmlns:p14="http://schemas.microsoft.com/office/powerpoint/2010/main" val="3373535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21517C"/>
                </a:solidFill>
                <a:latin typeface="Calibri" panose="020F0502020204030204" pitchFamily="34" charset="0"/>
                <a:ea typeface="Calibri" panose="020F0502020204030204" pitchFamily="34" charset="0"/>
                <a:cs typeface="Calibri" panose="020F0502020204030204" pitchFamily="34" charset="0"/>
              </a:rPr>
              <a:t>Soundscape Community, Russ Myer-CRNA</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Introduction</a:t>
            </a:r>
          </a:p>
          <a:p>
            <a:r>
              <a:rPr lang="en-US" sz="2400" dirty="0">
                <a:latin typeface="Calibri" panose="020F0502020204030204" pitchFamily="34" charset="0"/>
                <a:ea typeface="Calibri" panose="020F0502020204030204" pitchFamily="34" charset="0"/>
                <a:cs typeface="Calibri" panose="020F0502020204030204" pitchFamily="34" charset="0"/>
              </a:rPr>
              <a:t>Soundscape Community &amp; CRNA</a:t>
            </a:r>
          </a:p>
          <a:p>
            <a:r>
              <a:rPr lang="en-US" sz="2400" dirty="0">
                <a:latin typeface="Calibri" panose="020F0502020204030204" pitchFamily="34" charset="0"/>
                <a:ea typeface="Calibri" panose="020F0502020204030204" pitchFamily="34" charset="0"/>
                <a:cs typeface="Calibri" panose="020F0502020204030204" pitchFamily="34" charset="0"/>
              </a:rPr>
              <a:t>Accomplishments with Visually/Mobility Impaired </a:t>
            </a:r>
          </a:p>
          <a:p>
            <a:r>
              <a:rPr lang="en-US" sz="2400" dirty="0">
                <a:latin typeface="Calibri" panose="020F0502020204030204" pitchFamily="34" charset="0"/>
                <a:ea typeface="Calibri" panose="020F0502020204030204" pitchFamily="34" charset="0"/>
                <a:cs typeface="Calibri" panose="020F0502020204030204" pitchFamily="34" charset="0"/>
                <a:hlinkClick r:id="rId2"/>
              </a:rPr>
              <a:t>CRNA Video, VI Youth using Soundscape Community</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4907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21517C"/>
                </a:solidFill>
                <a:effectLst/>
                <a:uLnTx/>
                <a:uFillTx/>
                <a:latin typeface="Calibri" panose="020F0502020204030204"/>
                <a:ea typeface="+mn-ea"/>
                <a:cs typeface="+mn-cs"/>
              </a:rPr>
              <a:t>	What is Soundscape &amp; how does it work…</a:t>
            </a:r>
            <a:endParaRPr kumimoji="0" lang="en-GB" sz="3200" b="0" i="0" u="none" strike="noStrike" kern="1200" cap="none" spc="0" normalizeH="0" baseline="0" noProof="0">
              <a:ln>
                <a:noFill/>
              </a:ln>
              <a:solidFill>
                <a:srgbClr val="21517C"/>
              </a:solidFill>
              <a:effectLst/>
              <a:uLnTx/>
              <a:uFillTx/>
              <a:latin typeface="Calibri" panose="020F0502020204030204"/>
              <a:ea typeface="+mn-ea"/>
              <a:cs typeface="+mn-cs"/>
            </a:endParaRPr>
          </a:p>
        </p:txBody>
      </p:sp>
      <p:pic>
        <p:nvPicPr>
          <p:cNvPr id="2" name="Picture 1" descr="Joined up illustration of 3D spatial audio icon, different audio delivery devices, an iPhone, a Cloud representing services, and a folded up map">
            <a:extLst>
              <a:ext uri="{FF2B5EF4-FFF2-40B4-BE49-F238E27FC236}">
                <a16:creationId xmlns:a16="http://schemas.microsoft.com/office/drawing/2014/main" id="{61F3714E-75B0-A2E1-B218-A97C33A2E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235" y="1705384"/>
            <a:ext cx="12079941" cy="1868069"/>
          </a:xfrm>
          <a:prstGeom prst="rect">
            <a:avLst/>
          </a:prstGeom>
        </p:spPr>
      </p:pic>
      <p:sp>
        <p:nvSpPr>
          <p:cNvPr id="3" name="TextBox 2">
            <a:extLst>
              <a:ext uri="{FF2B5EF4-FFF2-40B4-BE49-F238E27FC236}">
                <a16:creationId xmlns:a16="http://schemas.microsoft.com/office/drawing/2014/main" id="{9F31E38C-FC5A-0A99-883C-FC85FAD80508}"/>
              </a:ext>
            </a:extLst>
          </p:cNvPr>
          <p:cNvSpPr txBox="1"/>
          <p:nvPr/>
        </p:nvSpPr>
        <p:spPr>
          <a:xfrm>
            <a:off x="437566" y="3856547"/>
            <a:ext cx="1778312" cy="553998"/>
          </a:xfrm>
          <a:prstGeom prst="rect">
            <a:avLst/>
          </a:prstGeom>
          <a:noFill/>
          <a:ln>
            <a:noFill/>
          </a:ln>
          <a:effectLst/>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3D spatial</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 audio</a:t>
            </a:r>
          </a:p>
        </p:txBody>
      </p:sp>
      <p:sp>
        <p:nvSpPr>
          <p:cNvPr id="4" name="TextBox 3">
            <a:extLst>
              <a:ext uri="{FF2B5EF4-FFF2-40B4-BE49-F238E27FC236}">
                <a16:creationId xmlns:a16="http://schemas.microsoft.com/office/drawing/2014/main" id="{30E98AFC-277D-E1AB-A4B1-EA7FBB9C11A7}"/>
              </a:ext>
            </a:extLst>
          </p:cNvPr>
          <p:cNvSpPr txBox="1"/>
          <p:nvPr/>
        </p:nvSpPr>
        <p:spPr>
          <a:xfrm>
            <a:off x="2823112" y="3856547"/>
            <a:ext cx="1778312" cy="553998"/>
          </a:xfrm>
          <a:prstGeom prst="rect">
            <a:avLst/>
          </a:prstGeom>
          <a:noFill/>
          <a:ln>
            <a:noFill/>
          </a:ln>
          <a:effectLst/>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Audio delivery devices</a:t>
            </a:r>
          </a:p>
        </p:txBody>
      </p:sp>
      <p:sp>
        <p:nvSpPr>
          <p:cNvPr id="5" name="TextBox 4">
            <a:extLst>
              <a:ext uri="{FF2B5EF4-FFF2-40B4-BE49-F238E27FC236}">
                <a16:creationId xmlns:a16="http://schemas.microsoft.com/office/drawing/2014/main" id="{A5D4B57F-0975-88F1-5040-73A3B9A52893}"/>
              </a:ext>
            </a:extLst>
          </p:cNvPr>
          <p:cNvSpPr txBox="1"/>
          <p:nvPr/>
        </p:nvSpPr>
        <p:spPr>
          <a:xfrm>
            <a:off x="5388172" y="3856547"/>
            <a:ext cx="1778312" cy="553998"/>
          </a:xfrm>
          <a:prstGeom prst="rect">
            <a:avLst/>
          </a:prstGeom>
          <a:noFill/>
          <a:ln>
            <a:noFill/>
          </a:ln>
          <a:effectLst/>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iPhone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app</a:t>
            </a:r>
          </a:p>
        </p:txBody>
      </p:sp>
      <p:sp>
        <p:nvSpPr>
          <p:cNvPr id="6" name="TextBox 5">
            <a:extLst>
              <a:ext uri="{FF2B5EF4-FFF2-40B4-BE49-F238E27FC236}">
                <a16:creationId xmlns:a16="http://schemas.microsoft.com/office/drawing/2014/main" id="{E8C20D91-8810-0B2C-9ADA-AA8D607594A9}"/>
              </a:ext>
            </a:extLst>
          </p:cNvPr>
          <p:cNvSpPr txBox="1"/>
          <p:nvPr/>
        </p:nvSpPr>
        <p:spPr>
          <a:xfrm>
            <a:off x="7713992" y="3859150"/>
            <a:ext cx="1778312" cy="553998"/>
          </a:xfrm>
          <a:prstGeom prst="rect">
            <a:avLst/>
          </a:prstGeom>
          <a:noFill/>
          <a:ln>
            <a:noFill/>
          </a:ln>
          <a:effectLst/>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Services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1A1A1A"/>
                </a:solidFill>
                <a:effectLst/>
                <a:uLnTx/>
                <a:uFillTx/>
                <a:latin typeface="Calibri" panose="020F0502020204030204"/>
                <a:ea typeface="+mn-ea"/>
                <a:cs typeface="Segoe UI Semibold" panose="020B0702040204020203" pitchFamily="34" charset="0"/>
              </a:rPr>
              <a:t>layer</a:t>
            </a:r>
          </a:p>
        </p:txBody>
      </p:sp>
      <p:sp>
        <p:nvSpPr>
          <p:cNvPr id="7" name="TextBox 6">
            <a:extLst>
              <a:ext uri="{FF2B5EF4-FFF2-40B4-BE49-F238E27FC236}">
                <a16:creationId xmlns:a16="http://schemas.microsoft.com/office/drawing/2014/main" id="{4DD078B9-02DC-EDB5-0A54-5C2CC2476302}"/>
              </a:ext>
            </a:extLst>
          </p:cNvPr>
          <p:cNvSpPr txBox="1"/>
          <p:nvPr/>
        </p:nvSpPr>
        <p:spPr>
          <a:xfrm>
            <a:off x="10011650" y="3856547"/>
            <a:ext cx="1778312" cy="553998"/>
          </a:xfrm>
          <a:prstGeom prst="rect">
            <a:avLst/>
          </a:prstGeom>
          <a:noFill/>
          <a:ln>
            <a:noFill/>
          </a:ln>
          <a:effectLst/>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1A1A1A"/>
                </a:solidFill>
                <a:effectLst/>
                <a:uLnTx/>
                <a:uFillTx/>
                <a:latin typeface="Calibri" panose="020F0502020204030204"/>
                <a:ea typeface="+mn-ea"/>
                <a:cs typeface="Segoe UI Semibold" panose="020B0702040204020203" pitchFamily="34" charset="0"/>
              </a:rPr>
              <a:t>Open Street Map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1A1A1A"/>
                </a:solidFill>
                <a:effectLst/>
                <a:uLnTx/>
                <a:uFillTx/>
                <a:latin typeface="Calibri" panose="020F0502020204030204"/>
                <a:ea typeface="+mn-ea"/>
                <a:cs typeface="Segoe UI Semibold" panose="020B0702040204020203" pitchFamily="34" charset="0"/>
              </a:rPr>
              <a:t>(+ Search Provider)</a:t>
            </a:r>
          </a:p>
        </p:txBody>
      </p:sp>
      <p:sp>
        <p:nvSpPr>
          <p:cNvPr id="8" name="TextBox 7">
            <a:extLst>
              <a:ext uri="{FF2B5EF4-FFF2-40B4-BE49-F238E27FC236}">
                <a16:creationId xmlns:a16="http://schemas.microsoft.com/office/drawing/2014/main" id="{6290DA20-44DE-3535-7FD6-F782D9EE32DB}"/>
              </a:ext>
            </a:extLst>
          </p:cNvPr>
          <p:cNvSpPr txBox="1"/>
          <p:nvPr/>
        </p:nvSpPr>
        <p:spPr>
          <a:xfrm>
            <a:off x="890241" y="5109855"/>
            <a:ext cx="10411517" cy="369332"/>
          </a:xfrm>
          <a:prstGeom prst="rect">
            <a:avLst/>
          </a:prstGeom>
          <a:noFill/>
          <a:ln>
            <a:noFill/>
          </a:ln>
          <a:effectLst/>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a:ln>
                  <a:noFill/>
                </a:ln>
                <a:solidFill>
                  <a:srgbClr val="1A1A1A"/>
                </a:solidFill>
                <a:effectLst/>
                <a:uLnTx/>
                <a:uFillTx/>
                <a:latin typeface="Segoe UI Light"/>
                <a:ea typeface="+mn-ea"/>
                <a:cs typeface="Segoe UI Semibold" panose="020B0702040204020203" pitchFamily="34" charset="0"/>
              </a:rPr>
              <a:t>An augmented reality experience delivered in 3D audio</a:t>
            </a:r>
          </a:p>
        </p:txBody>
      </p:sp>
      <p:sp>
        <p:nvSpPr>
          <p:cNvPr id="10" name="TextBox 9">
            <a:extLst>
              <a:ext uri="{FF2B5EF4-FFF2-40B4-BE49-F238E27FC236}">
                <a16:creationId xmlns:a16="http://schemas.microsoft.com/office/drawing/2014/main" id="{1A90FB8E-06FB-4791-DC9B-1573CA4F0886}"/>
              </a:ext>
            </a:extLst>
          </p:cNvPr>
          <p:cNvSpPr txBox="1"/>
          <p:nvPr/>
        </p:nvSpPr>
        <p:spPr>
          <a:xfrm>
            <a:off x="913119" y="6085395"/>
            <a:ext cx="10728417" cy="369332"/>
          </a:xfrm>
          <a:prstGeom prst="rect">
            <a:avLst/>
          </a:prstGeom>
          <a:noFill/>
        </p:spPr>
        <p:txBody>
          <a:bodyPr wrap="square">
            <a:spAutoFit/>
          </a:bodyPr>
          <a:lstStyle/>
          <a:p>
            <a:pPr algn="ctr">
              <a:spcAft>
                <a:spcPts val="800"/>
              </a:spcAft>
              <a:defRPr/>
            </a:pPr>
            <a:r>
              <a:rPr lang="en-US" sz="1800">
                <a:ea typeface="Calibri" panose="020F0502020204030204" pitchFamily="34" charset="0"/>
              </a:rPr>
              <a:t>Soundscape Community app is available in 15 languages (including English, French, Spanish!)</a:t>
            </a:r>
          </a:p>
        </p:txBody>
      </p:sp>
    </p:spTree>
    <p:extLst>
      <p:ext uri="{BB962C8B-B14F-4D97-AF65-F5344CB8AC3E}">
        <p14:creationId xmlns:p14="http://schemas.microsoft.com/office/powerpoint/2010/main" val="102255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21517C"/>
                </a:solidFill>
                <a:effectLst/>
                <a:uLnTx/>
                <a:uFillTx/>
                <a:latin typeface="Calibri" panose="020F0502020204030204"/>
                <a:ea typeface="+mn-ea"/>
                <a:cs typeface="+mn-cs"/>
              </a:rPr>
              <a:t>	Core capabilities &amp; experiences</a:t>
            </a:r>
            <a:endParaRPr kumimoji="0" lang="en-GB" sz="3200" b="0" i="0" u="none" strike="noStrike" kern="1200" cap="none" spc="0" normalizeH="0" baseline="0" noProof="0">
              <a:ln>
                <a:noFill/>
              </a:ln>
              <a:solidFill>
                <a:srgbClr val="21517C"/>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3812FB3-5783-FDDF-E37A-B97101B4F4CB}"/>
              </a:ext>
            </a:extLst>
          </p:cNvPr>
          <p:cNvSpPr txBox="1">
            <a:spLocks/>
          </p:cNvSpPr>
          <p:nvPr/>
        </p:nvSpPr>
        <p:spPr>
          <a:xfrm>
            <a:off x="262188" y="1232003"/>
            <a:ext cx="2931882" cy="957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kern="1200">
                <a:solidFill>
                  <a:schemeClr val="bg1"/>
                </a:solidFill>
                <a:latin typeface="Segoe UI Semilight" panose="020B0402040204020203" pitchFamily="34" charset="0"/>
                <a:ea typeface="+mj-ea"/>
                <a:cs typeface="Segoe UI Semilight" panose="020B04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rPr>
              <a:t>Wayfinding/navigating with Audio Beacons</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b="0" i="1" u="none" strike="noStrike" kern="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endParaRPr>
          </a:p>
        </p:txBody>
      </p:sp>
      <p:sp>
        <p:nvSpPr>
          <p:cNvPr id="54" name="Text Placeholder 2">
            <a:extLst>
              <a:ext uri="{FF2B5EF4-FFF2-40B4-BE49-F238E27FC236}">
                <a16:creationId xmlns:a16="http://schemas.microsoft.com/office/drawing/2014/main" id="{2770266D-2FFE-2B1C-7738-BA560F0B2B21}"/>
              </a:ext>
            </a:extLst>
          </p:cNvPr>
          <p:cNvSpPr txBox="1">
            <a:spLocks/>
          </p:cNvSpPr>
          <p:nvPr/>
        </p:nvSpPr>
        <p:spPr>
          <a:xfrm>
            <a:off x="322456" y="2089967"/>
            <a:ext cx="2362680" cy="1344317"/>
          </a:xfrm>
          <a:prstGeom prst="rect">
            <a:avLst/>
          </a:prstGeom>
        </p:spPr>
        <p:txBody>
          <a:bodyPr vert="horz" lIns="91440" tIns="45720" rIns="91440" bIns="45720" rtlCol="0" anchor="t"/>
          <a:lstStyle>
            <a:defPPr>
              <a:defRPr lang="en-GB"/>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Core experience based on Audio Beacon and tailored callouts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Environment information: intersections, roads, landmarks &amp; POIs</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FA01C9B2-7AB4-F8A1-1FEE-662CEAF0C15D}"/>
              </a:ext>
              <a:ext uri="{C183D7F6-B498-43B3-948B-1728B52AA6E4}">
                <adec:decorative xmlns:adec="http://schemas.microsoft.com/office/drawing/2017/decorative" xmlns="" val="1"/>
              </a:ext>
            </a:extLst>
          </p:cNvPr>
          <p:cNvSpPr/>
          <p:nvPr/>
        </p:nvSpPr>
        <p:spPr bwMode="auto">
          <a:xfrm>
            <a:off x="5074502" y="2812440"/>
            <a:ext cx="79591" cy="81013"/>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16" name="Oval 15" descr="Outline of a person from the top showing head, ears, and shoulders)">
            <a:extLst>
              <a:ext uri="{FF2B5EF4-FFF2-40B4-BE49-F238E27FC236}">
                <a16:creationId xmlns:a16="http://schemas.microsoft.com/office/drawing/2014/main" id="{20D798FD-B636-C0D2-180C-7E5041317430}"/>
              </a:ext>
            </a:extLst>
          </p:cNvPr>
          <p:cNvSpPr/>
          <p:nvPr/>
        </p:nvSpPr>
        <p:spPr bwMode="auto">
          <a:xfrm>
            <a:off x="4805942" y="2758152"/>
            <a:ext cx="461115" cy="189591"/>
          </a:xfrm>
          <a:prstGeom prst="ellipse">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21" name="Oval 20">
            <a:extLst>
              <a:ext uri="{FF2B5EF4-FFF2-40B4-BE49-F238E27FC236}">
                <a16:creationId xmlns:a16="http://schemas.microsoft.com/office/drawing/2014/main" id="{580E0E60-A657-47F2-099E-DC0612780C07}"/>
              </a:ext>
              <a:ext uri="{C183D7F6-B498-43B3-948B-1728B52AA6E4}">
                <adec:decorative xmlns:adec="http://schemas.microsoft.com/office/drawing/2017/decorative" xmlns="" val="1"/>
              </a:ext>
            </a:extLst>
          </p:cNvPr>
          <p:cNvSpPr/>
          <p:nvPr/>
        </p:nvSpPr>
        <p:spPr bwMode="auto">
          <a:xfrm>
            <a:off x="4920223" y="2812440"/>
            <a:ext cx="79591" cy="81013"/>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22" name="Oval 21">
            <a:extLst>
              <a:ext uri="{FF2B5EF4-FFF2-40B4-BE49-F238E27FC236}">
                <a16:creationId xmlns:a16="http://schemas.microsoft.com/office/drawing/2014/main" id="{4516BFC2-D1D3-70FA-D881-BE09320B5D88}"/>
              </a:ext>
              <a:ext uri="{C183D7F6-B498-43B3-948B-1728B52AA6E4}">
                <adec:decorative xmlns:adec="http://schemas.microsoft.com/office/drawing/2017/decorative" xmlns="" val="1"/>
              </a:ext>
            </a:extLst>
          </p:cNvPr>
          <p:cNvSpPr/>
          <p:nvPr/>
        </p:nvSpPr>
        <p:spPr bwMode="auto">
          <a:xfrm>
            <a:off x="4942554" y="2729335"/>
            <a:ext cx="185150" cy="247225"/>
          </a:xfrm>
          <a:prstGeom prst="ellipse">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23" name="Oval 22" descr="Circle drawn around a person at a distance of 1 metre to indicate field of spatial sound">
            <a:extLst>
              <a:ext uri="{FF2B5EF4-FFF2-40B4-BE49-F238E27FC236}">
                <a16:creationId xmlns:a16="http://schemas.microsoft.com/office/drawing/2014/main" id="{826B1E5C-A4F3-D0CD-FCC9-09531473B442}"/>
              </a:ext>
            </a:extLst>
          </p:cNvPr>
          <p:cNvSpPr/>
          <p:nvPr/>
        </p:nvSpPr>
        <p:spPr bwMode="auto">
          <a:xfrm>
            <a:off x="4325383" y="2141830"/>
            <a:ext cx="1422233" cy="1422234"/>
          </a:xfrm>
          <a:prstGeom prst="ellipse">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sp>
        <p:nvSpPr>
          <p:cNvPr id="24" name="Oval 23">
            <a:extLst>
              <a:ext uri="{FF2B5EF4-FFF2-40B4-BE49-F238E27FC236}">
                <a16:creationId xmlns:a16="http://schemas.microsoft.com/office/drawing/2014/main" id="{509DDCE9-F2B4-4B6A-20BF-6C2D5F214B14}"/>
              </a:ext>
            </a:extLst>
          </p:cNvPr>
          <p:cNvSpPr/>
          <p:nvPr/>
        </p:nvSpPr>
        <p:spPr bwMode="auto">
          <a:xfrm>
            <a:off x="4983721" y="2089967"/>
            <a:ext cx="105557" cy="105445"/>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N</a:t>
            </a:r>
          </a:p>
        </p:txBody>
      </p:sp>
      <p:sp>
        <p:nvSpPr>
          <p:cNvPr id="25" name="Oval 24">
            <a:extLst>
              <a:ext uri="{FF2B5EF4-FFF2-40B4-BE49-F238E27FC236}">
                <a16:creationId xmlns:a16="http://schemas.microsoft.com/office/drawing/2014/main" id="{85A06554-A9E3-24EA-07F4-58DB472E8D26}"/>
              </a:ext>
            </a:extLst>
          </p:cNvPr>
          <p:cNvSpPr/>
          <p:nvPr/>
        </p:nvSpPr>
        <p:spPr bwMode="auto">
          <a:xfrm>
            <a:off x="4272604" y="2800224"/>
            <a:ext cx="105557" cy="105445"/>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W</a:t>
            </a:r>
          </a:p>
        </p:txBody>
      </p:sp>
      <p:sp>
        <p:nvSpPr>
          <p:cNvPr id="26" name="Oval 25">
            <a:extLst>
              <a:ext uri="{FF2B5EF4-FFF2-40B4-BE49-F238E27FC236}">
                <a16:creationId xmlns:a16="http://schemas.microsoft.com/office/drawing/2014/main" id="{C60B561A-4A87-56EE-8FA6-FC3BB5C0F765}"/>
              </a:ext>
            </a:extLst>
          </p:cNvPr>
          <p:cNvSpPr/>
          <p:nvPr/>
        </p:nvSpPr>
        <p:spPr bwMode="auto">
          <a:xfrm>
            <a:off x="4983720" y="3511965"/>
            <a:ext cx="105557" cy="105445"/>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S</a:t>
            </a:r>
          </a:p>
        </p:txBody>
      </p:sp>
      <p:sp>
        <p:nvSpPr>
          <p:cNvPr id="27" name="Oval 26">
            <a:extLst>
              <a:ext uri="{FF2B5EF4-FFF2-40B4-BE49-F238E27FC236}">
                <a16:creationId xmlns:a16="http://schemas.microsoft.com/office/drawing/2014/main" id="{BA1CBFD1-0532-A76B-079C-C67AA9AD7650}"/>
              </a:ext>
            </a:extLst>
          </p:cNvPr>
          <p:cNvSpPr/>
          <p:nvPr/>
        </p:nvSpPr>
        <p:spPr bwMode="auto">
          <a:xfrm>
            <a:off x="5694839" y="2800224"/>
            <a:ext cx="105557" cy="105445"/>
          </a:xfrm>
          <a:prstGeom prst="ellips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E</a:t>
            </a:r>
          </a:p>
        </p:txBody>
      </p:sp>
      <p:sp>
        <p:nvSpPr>
          <p:cNvPr id="28" name="Rounded Rectangular Callout 28">
            <a:extLst>
              <a:ext uri="{FF2B5EF4-FFF2-40B4-BE49-F238E27FC236}">
                <a16:creationId xmlns:a16="http://schemas.microsoft.com/office/drawing/2014/main" id="{1A342E35-A06F-C339-FD8B-8F5226F509F3}"/>
              </a:ext>
            </a:extLst>
          </p:cNvPr>
          <p:cNvSpPr/>
          <p:nvPr/>
        </p:nvSpPr>
        <p:spPr bwMode="auto">
          <a:xfrm>
            <a:off x="4604998" y="1567676"/>
            <a:ext cx="789632" cy="468445"/>
          </a:xfrm>
          <a:prstGeom prst="wedgeRoundRectCallout">
            <a:avLst>
              <a:gd name="adj1" fmla="val -45889"/>
              <a:gd name="adj2" fmla="val 97508"/>
              <a:gd name="adj3" fmla="val 16667"/>
            </a:avLst>
          </a:prstGeom>
          <a:solidFill>
            <a:schemeClr val="bg1"/>
          </a:solidFill>
          <a:ln>
            <a:solidFill>
              <a:srgbClr val="243A5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243A5E"/>
                </a:solidFill>
                <a:effectLst/>
                <a:uLnTx/>
                <a:uFillTx/>
                <a:latin typeface="Calibri" panose="020F0502020204030204"/>
                <a:ea typeface="Segoe UI" pitchFamily="34" charset="0"/>
                <a:cs typeface="Segoe UI" pitchFamily="34" charset="0"/>
              </a:rPr>
              <a:t>“Beacon, 155 meters”</a:t>
            </a:r>
          </a:p>
        </p:txBody>
      </p:sp>
      <p:pic>
        <p:nvPicPr>
          <p:cNvPr id="29" name="Picture 28">
            <a:extLst>
              <a:ext uri="{FF2B5EF4-FFF2-40B4-BE49-F238E27FC236}">
                <a16:creationId xmlns:a16="http://schemas.microsoft.com/office/drawing/2014/main" id="{85BAD835-BB58-D41B-7151-19295BBA7F4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190471" y="2700375"/>
            <a:ext cx="56049" cy="115554"/>
          </a:xfrm>
          <a:prstGeom prst="rect">
            <a:avLst/>
          </a:prstGeom>
        </p:spPr>
      </p:pic>
      <p:sp>
        <p:nvSpPr>
          <p:cNvPr id="31" name="Oval 30" descr="Illustration of a volume/speaker icon">
            <a:extLst>
              <a:ext uri="{FF2B5EF4-FFF2-40B4-BE49-F238E27FC236}">
                <a16:creationId xmlns:a16="http://schemas.microsoft.com/office/drawing/2014/main" id="{B46063D3-C818-6850-608E-1354430DD9F8}"/>
              </a:ext>
            </a:extLst>
          </p:cNvPr>
          <p:cNvSpPr/>
          <p:nvPr/>
        </p:nvSpPr>
        <p:spPr bwMode="auto">
          <a:xfrm>
            <a:off x="4429286" y="2219008"/>
            <a:ext cx="228412" cy="228412"/>
          </a:xfrm>
          <a:prstGeom prst="ellipse">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pic>
        <p:nvPicPr>
          <p:cNvPr id="30" name="Picture 29" descr="A screenshot of a phone">
            <a:extLst>
              <a:ext uri="{FF2B5EF4-FFF2-40B4-BE49-F238E27FC236}">
                <a16:creationId xmlns:a16="http://schemas.microsoft.com/office/drawing/2014/main" id="{374F1890-3551-EC1C-D0DA-92BBDEE41293}"/>
              </a:ext>
            </a:extLst>
          </p:cNvPr>
          <p:cNvPicPr>
            <a:picLocks noChangeAspect="1"/>
          </p:cNvPicPr>
          <p:nvPr/>
        </p:nvPicPr>
        <p:blipFill>
          <a:blip r:embed="rId4"/>
          <a:stretch>
            <a:fillRect/>
          </a:stretch>
        </p:blipFill>
        <p:spPr>
          <a:xfrm>
            <a:off x="2772326" y="1699016"/>
            <a:ext cx="1058624" cy="2182537"/>
          </a:xfrm>
          <a:prstGeom prst="rect">
            <a:avLst/>
          </a:prstGeom>
        </p:spPr>
      </p:pic>
      <p:sp>
        <p:nvSpPr>
          <p:cNvPr id="34" name="Oval 33">
            <a:extLst>
              <a:ext uri="{FF2B5EF4-FFF2-40B4-BE49-F238E27FC236}">
                <a16:creationId xmlns:a16="http://schemas.microsoft.com/office/drawing/2014/main" id="{CB8634D1-BC26-7138-F580-2B8CB2722F17}"/>
              </a:ext>
              <a:ext uri="{C183D7F6-B498-43B3-948B-1728B52AA6E4}">
                <adec:decorative xmlns:adec="http://schemas.microsoft.com/office/drawing/2017/decorative" xmlns="" val="1"/>
              </a:ext>
            </a:extLst>
          </p:cNvPr>
          <p:cNvSpPr/>
          <p:nvPr/>
        </p:nvSpPr>
        <p:spPr bwMode="auto">
          <a:xfrm>
            <a:off x="4429286" y="2219008"/>
            <a:ext cx="228412" cy="228412"/>
          </a:xfrm>
          <a:prstGeom prst="ellipse">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Calibri" panose="020F0502020204030204"/>
              <a:ea typeface="Segoe UI" pitchFamily="34" charset="0"/>
              <a:cs typeface="Segoe UI" pitchFamily="34" charset="0"/>
            </a:endParaRPr>
          </a:p>
        </p:txBody>
      </p:sp>
      <p:pic>
        <p:nvPicPr>
          <p:cNvPr id="36" name="Picture 35">
            <a:extLst>
              <a:ext uri="{FF2B5EF4-FFF2-40B4-BE49-F238E27FC236}">
                <a16:creationId xmlns:a16="http://schemas.microsoft.com/office/drawing/2014/main" id="{54D78348-A69B-0FC0-1901-52986DA2282D}"/>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4365879" y="2155414"/>
            <a:ext cx="355600" cy="355600"/>
          </a:xfrm>
          <a:prstGeom prst="rect">
            <a:avLst/>
          </a:prstGeom>
        </p:spPr>
      </p:pic>
      <p:sp>
        <p:nvSpPr>
          <p:cNvPr id="37" name="Title 1">
            <a:extLst>
              <a:ext uri="{FF2B5EF4-FFF2-40B4-BE49-F238E27FC236}">
                <a16:creationId xmlns:a16="http://schemas.microsoft.com/office/drawing/2014/main" id="{E5DF43CA-177B-3B8E-2847-D24AF7439483}"/>
              </a:ext>
            </a:extLst>
          </p:cNvPr>
          <p:cNvSpPr txBox="1">
            <a:spLocks/>
          </p:cNvSpPr>
          <p:nvPr/>
        </p:nvSpPr>
        <p:spPr>
          <a:xfrm>
            <a:off x="6401513" y="1232003"/>
            <a:ext cx="2316008" cy="944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kern="1200">
                <a:solidFill>
                  <a:schemeClr val="bg1"/>
                </a:solidFill>
                <a:latin typeface="Segoe UI Semilight" panose="020B0402040204020203" pitchFamily="34" charset="0"/>
                <a:ea typeface="+mj-ea"/>
                <a:cs typeface="Segoe UI Semilight" panose="020B04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rPr>
              <a:t>Configurable listening experience </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b="0" i="1" u="none" strike="noStrike" kern="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endParaRPr>
          </a:p>
        </p:txBody>
      </p:sp>
      <p:sp>
        <p:nvSpPr>
          <p:cNvPr id="50" name="Text Placeholder 2">
            <a:extLst>
              <a:ext uri="{FF2B5EF4-FFF2-40B4-BE49-F238E27FC236}">
                <a16:creationId xmlns:a16="http://schemas.microsoft.com/office/drawing/2014/main" id="{8885BBFE-8BB1-8CA9-9F0E-10A97800207E}"/>
              </a:ext>
            </a:extLst>
          </p:cNvPr>
          <p:cNvSpPr txBox="1">
            <a:spLocks/>
          </p:cNvSpPr>
          <p:nvPr/>
        </p:nvSpPr>
        <p:spPr>
          <a:xfrm>
            <a:off x="6465553" y="2089967"/>
            <a:ext cx="2534050" cy="1344317"/>
          </a:xfrm>
          <a:prstGeom prst="rect">
            <a:avLst/>
          </a:prstGeom>
        </p:spPr>
        <p:txBody>
          <a:bodyPr vert="horz" lIns="91440" tIns="45720" rIns="91440" bIns="45720" rtlCol="0" anchor="t"/>
          <a:lstStyle>
            <a:defPPr>
              <a:defRPr lang="en-GB"/>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Headphones &amp; phone speaker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Many headphone options e.g.,:</a:t>
            </a: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Sony LinkBuds</a:t>
            </a: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Apple AirPods Pro</a:t>
            </a: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Shokz</a:t>
            </a: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descr="A screenshot of an iPhone running Soundscape.">
            <a:extLst>
              <a:ext uri="{FF2B5EF4-FFF2-40B4-BE49-F238E27FC236}">
                <a16:creationId xmlns:a16="http://schemas.microsoft.com/office/drawing/2014/main" id="{5E6DB804-E5C7-740E-A11C-1275480468B2}"/>
              </a:ext>
            </a:extLst>
          </p:cNvPr>
          <p:cNvPicPr>
            <a:picLocks noChangeAspect="1"/>
          </p:cNvPicPr>
          <p:nvPr/>
        </p:nvPicPr>
        <p:blipFill>
          <a:blip r:embed="rId6"/>
          <a:stretch>
            <a:fillRect/>
          </a:stretch>
        </p:blipFill>
        <p:spPr>
          <a:xfrm>
            <a:off x="9068324" y="1699015"/>
            <a:ext cx="1058624" cy="2182537"/>
          </a:xfrm>
          <a:prstGeom prst="rect">
            <a:avLst/>
          </a:prstGeom>
        </p:spPr>
      </p:pic>
      <p:pic>
        <p:nvPicPr>
          <p:cNvPr id="43" name="Picture 4" descr="A picture of the Sony LinkBuds on a light-pink surface with water droplets​">
            <a:extLst>
              <a:ext uri="{FF2B5EF4-FFF2-40B4-BE49-F238E27FC236}">
                <a16:creationId xmlns:a16="http://schemas.microsoft.com/office/drawing/2014/main" id="{A50EEC0D-999A-EF04-754A-18CFF0A55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3894" y="1650617"/>
            <a:ext cx="1280005" cy="72107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Photo of Shokz bone conduction headphones. These headphones wrap around the back of your head and have speaker that sit in front of your ears so they don't block outside sound.">
            <a:extLst>
              <a:ext uri="{FF2B5EF4-FFF2-40B4-BE49-F238E27FC236}">
                <a16:creationId xmlns:a16="http://schemas.microsoft.com/office/drawing/2014/main" id="{89919B04-C2CE-FD47-4396-05EEB3A5C66D}"/>
              </a:ext>
            </a:extLst>
          </p:cNvPr>
          <p:cNvPicPr>
            <a:picLocks noChangeAspect="1"/>
          </p:cNvPicPr>
          <p:nvPr/>
        </p:nvPicPr>
        <p:blipFill>
          <a:blip r:embed="rId8"/>
          <a:stretch>
            <a:fillRect/>
          </a:stretch>
        </p:blipFill>
        <p:spPr>
          <a:xfrm>
            <a:off x="10621257" y="2126908"/>
            <a:ext cx="1211364" cy="1211364"/>
          </a:xfrm>
          <a:prstGeom prst="rect">
            <a:avLst/>
          </a:prstGeom>
        </p:spPr>
      </p:pic>
      <p:pic>
        <p:nvPicPr>
          <p:cNvPr id="41" name="Picture 40" descr="Photo of the Apple Airpods Pro. These are in-ear headphones, but they have microphones that allow environmental audio to be amplified when &quot;transparency mode&quot; is turned on.">
            <a:extLst>
              <a:ext uri="{FF2B5EF4-FFF2-40B4-BE49-F238E27FC236}">
                <a16:creationId xmlns:a16="http://schemas.microsoft.com/office/drawing/2014/main" id="{86BF5534-C59C-0322-D501-6B5324FA8CFD}"/>
              </a:ext>
            </a:extLst>
          </p:cNvPr>
          <p:cNvPicPr>
            <a:picLocks noChangeAspect="1"/>
          </p:cNvPicPr>
          <p:nvPr/>
        </p:nvPicPr>
        <p:blipFill>
          <a:blip r:embed="rId9"/>
          <a:stretch>
            <a:fillRect/>
          </a:stretch>
        </p:blipFill>
        <p:spPr>
          <a:xfrm>
            <a:off x="10764895" y="3182655"/>
            <a:ext cx="829629" cy="703928"/>
          </a:xfrm>
          <a:prstGeom prst="rect">
            <a:avLst/>
          </a:prstGeom>
        </p:spPr>
      </p:pic>
      <p:sp>
        <p:nvSpPr>
          <p:cNvPr id="38" name="Title 1">
            <a:extLst>
              <a:ext uri="{FF2B5EF4-FFF2-40B4-BE49-F238E27FC236}">
                <a16:creationId xmlns:a16="http://schemas.microsoft.com/office/drawing/2014/main" id="{6A0E9150-CDF0-5642-CB5A-237447D51660}"/>
              </a:ext>
            </a:extLst>
          </p:cNvPr>
          <p:cNvSpPr txBox="1">
            <a:spLocks/>
          </p:cNvSpPr>
          <p:nvPr/>
        </p:nvSpPr>
        <p:spPr>
          <a:xfrm>
            <a:off x="262188" y="4215568"/>
            <a:ext cx="2463683" cy="957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kern="1200">
                <a:solidFill>
                  <a:schemeClr val="bg1"/>
                </a:solidFill>
                <a:latin typeface="Segoe UI Semilight" panose="020B0402040204020203" pitchFamily="34" charset="0"/>
                <a:ea typeface="+mj-ea"/>
                <a:cs typeface="Segoe UI Semilight" panose="020B04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rPr>
              <a:t>Add Markers to ‘personalise’ the space around you</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b="0" i="1" u="none" strike="noStrike" kern="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endParaRPr>
          </a:p>
        </p:txBody>
      </p:sp>
      <p:sp>
        <p:nvSpPr>
          <p:cNvPr id="60" name="Text Placeholder 2">
            <a:extLst>
              <a:ext uri="{FF2B5EF4-FFF2-40B4-BE49-F238E27FC236}">
                <a16:creationId xmlns:a16="http://schemas.microsoft.com/office/drawing/2014/main" id="{91528F35-2AD4-6E3E-3BEF-2541A8C1E383}"/>
              </a:ext>
            </a:extLst>
          </p:cNvPr>
          <p:cNvSpPr txBox="1">
            <a:spLocks/>
          </p:cNvSpPr>
          <p:nvPr/>
        </p:nvSpPr>
        <p:spPr>
          <a:xfrm>
            <a:off x="319358" y="5197715"/>
            <a:ext cx="2384021" cy="1344317"/>
          </a:xfrm>
          <a:prstGeom prst="rect">
            <a:avLst/>
          </a:prstGeom>
        </p:spPr>
        <p:txBody>
          <a:bodyPr vert="horz" lIns="91440" tIns="45720" rIns="91440" bIns="45720" rtlCol="0" anchor="t"/>
          <a:lstStyle>
            <a:defPPr>
              <a:defRPr lang="en-GB"/>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Place a Marker anywhere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Annotate to personalize it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Share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Picture 43" descr="Screenshot of the Save Marker screen in Soundscape. When you choose to save a location as a marker, you have the option to customize its name and add notes that can be called out later.">
            <a:extLst>
              <a:ext uri="{FF2B5EF4-FFF2-40B4-BE49-F238E27FC236}">
                <a16:creationId xmlns:a16="http://schemas.microsoft.com/office/drawing/2014/main" id="{DB441AE0-6385-07DE-2EBE-5F73AAE07FD7}"/>
              </a:ext>
            </a:extLst>
          </p:cNvPr>
          <p:cNvPicPr>
            <a:picLocks noChangeAspect="1"/>
          </p:cNvPicPr>
          <p:nvPr/>
        </p:nvPicPr>
        <p:blipFill>
          <a:blip r:embed="rId10"/>
          <a:stretch>
            <a:fillRect/>
          </a:stretch>
        </p:blipFill>
        <p:spPr>
          <a:xfrm>
            <a:off x="2775198" y="4435231"/>
            <a:ext cx="1058077" cy="2181410"/>
          </a:xfrm>
          <a:prstGeom prst="rect">
            <a:avLst/>
          </a:prstGeom>
        </p:spPr>
      </p:pic>
      <p:pic>
        <p:nvPicPr>
          <p:cNvPr id="46" name="Picture 45" descr="Screenshot of the Marker Details screen in Soundscape. After you save a location as a marker, the Marker Details screen shows the location details for your marker and also any notes you added to your marker.">
            <a:extLst>
              <a:ext uri="{FF2B5EF4-FFF2-40B4-BE49-F238E27FC236}">
                <a16:creationId xmlns:a16="http://schemas.microsoft.com/office/drawing/2014/main" id="{EE8070E3-80DE-455A-E2D8-0CCADAD2F5C8}"/>
              </a:ext>
            </a:extLst>
          </p:cNvPr>
          <p:cNvPicPr>
            <a:picLocks noChangeAspect="1"/>
          </p:cNvPicPr>
          <p:nvPr/>
        </p:nvPicPr>
        <p:blipFill>
          <a:blip r:embed="rId11"/>
          <a:stretch>
            <a:fillRect/>
          </a:stretch>
        </p:blipFill>
        <p:spPr>
          <a:xfrm>
            <a:off x="4325382" y="4434104"/>
            <a:ext cx="1058624" cy="2182537"/>
          </a:xfrm>
          <a:prstGeom prst="rect">
            <a:avLst/>
          </a:prstGeom>
        </p:spPr>
      </p:pic>
      <p:sp>
        <p:nvSpPr>
          <p:cNvPr id="39" name="Title 1">
            <a:extLst>
              <a:ext uri="{FF2B5EF4-FFF2-40B4-BE49-F238E27FC236}">
                <a16:creationId xmlns:a16="http://schemas.microsoft.com/office/drawing/2014/main" id="{E21E6ABB-3D76-F3E2-CA25-813D9038B174}"/>
              </a:ext>
            </a:extLst>
          </p:cNvPr>
          <p:cNvSpPr txBox="1">
            <a:spLocks/>
          </p:cNvSpPr>
          <p:nvPr/>
        </p:nvSpPr>
        <p:spPr>
          <a:xfrm>
            <a:off x="6401513" y="4215568"/>
            <a:ext cx="2407307" cy="877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kern="1200">
                <a:solidFill>
                  <a:schemeClr val="bg1"/>
                </a:solidFill>
                <a:latin typeface="Segoe UI Semilight" panose="020B0402040204020203" pitchFamily="34" charset="0"/>
                <a:ea typeface="+mj-ea"/>
                <a:cs typeface="Segoe UI Semilight" panose="020B04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rPr>
              <a:t>Create and share routes with others</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b="0" i="1" u="none" strike="noStrike" kern="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endParaRPr>
          </a:p>
        </p:txBody>
      </p:sp>
      <p:sp>
        <p:nvSpPr>
          <p:cNvPr id="52" name="Text Placeholder 2">
            <a:extLst>
              <a:ext uri="{FF2B5EF4-FFF2-40B4-BE49-F238E27FC236}">
                <a16:creationId xmlns:a16="http://schemas.microsoft.com/office/drawing/2014/main" id="{30440CD1-FF33-D770-C644-432C4234B12B}"/>
              </a:ext>
            </a:extLst>
          </p:cNvPr>
          <p:cNvSpPr txBox="1">
            <a:spLocks/>
          </p:cNvSpPr>
          <p:nvPr/>
        </p:nvSpPr>
        <p:spPr>
          <a:xfrm>
            <a:off x="6462455" y="5197714"/>
            <a:ext cx="2534050" cy="1344317"/>
          </a:xfrm>
          <a:prstGeom prst="rect">
            <a:avLst/>
          </a:prstGeom>
        </p:spPr>
        <p:txBody>
          <a:bodyPr vert="horz" lIns="91440" tIns="45720" rIns="91440" bIns="45720" rtlCol="0" anchor="t"/>
          <a:lstStyle>
            <a:defPPr>
              <a:defRPr lang="en-GB"/>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Group Markers into specific ‘routes’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Audio beacon starts on 1</a:t>
            </a:r>
            <a:r>
              <a:rPr kumimoji="0" lang="en-US" sz="1200" b="0" i="0" u="none" strike="noStrike" kern="1200" cap="none" spc="0" normalizeH="0" baseline="30000" noProof="0">
                <a:ln>
                  <a:noFill/>
                </a:ln>
                <a:solidFill>
                  <a:prstClr val="black"/>
                </a:solidFill>
                <a:effectLst/>
                <a:uLnTx/>
                <a:uFillTx/>
                <a:latin typeface="Calibri" panose="020F0502020204030204"/>
                <a:ea typeface="+mn-ea"/>
                <a:cs typeface="+mn-cs"/>
              </a:rPr>
              <a:t>st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waypoint &amp; automatically moves to the next one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4270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8" name="Picture 47" descr="Screenshot of a route in Soundscape. The route includes three waypoints and the option to start the route experience, edit the route, and share the route with friends or O&amp;M instructors.">
            <a:extLst>
              <a:ext uri="{FF2B5EF4-FFF2-40B4-BE49-F238E27FC236}">
                <a16:creationId xmlns:a16="http://schemas.microsoft.com/office/drawing/2014/main" id="{F2BC7CF7-C6A5-951D-CAD8-51ACEF4837B4}"/>
              </a:ext>
            </a:extLst>
          </p:cNvPr>
          <p:cNvPicPr>
            <a:picLocks noChangeAspect="1"/>
          </p:cNvPicPr>
          <p:nvPr/>
        </p:nvPicPr>
        <p:blipFill>
          <a:blip r:embed="rId12"/>
          <a:stretch>
            <a:fillRect/>
          </a:stretch>
        </p:blipFill>
        <p:spPr>
          <a:xfrm>
            <a:off x="9068324" y="4434104"/>
            <a:ext cx="1058624" cy="2182538"/>
          </a:xfrm>
          <a:prstGeom prst="rect">
            <a:avLst/>
          </a:prstGeom>
        </p:spPr>
      </p:pic>
      <p:pic>
        <p:nvPicPr>
          <p:cNvPr id="49" name="Picture 48" descr="Screenshot of the Edit Route screen in Soundscape. When you edit a route, you can give it a name and description, and you can add, remove, and reorder waypoints in the route.">
            <a:extLst>
              <a:ext uri="{FF2B5EF4-FFF2-40B4-BE49-F238E27FC236}">
                <a16:creationId xmlns:a16="http://schemas.microsoft.com/office/drawing/2014/main" id="{3D78344A-5331-BF44-F637-005F556555B2}"/>
              </a:ext>
            </a:extLst>
          </p:cNvPr>
          <p:cNvPicPr>
            <a:picLocks noChangeAspect="1"/>
          </p:cNvPicPr>
          <p:nvPr/>
        </p:nvPicPr>
        <p:blipFill>
          <a:blip r:embed="rId13"/>
          <a:stretch>
            <a:fillRect/>
          </a:stretch>
        </p:blipFill>
        <p:spPr>
          <a:xfrm>
            <a:off x="10719698" y="4434104"/>
            <a:ext cx="1058624" cy="2182538"/>
          </a:xfrm>
          <a:prstGeom prst="rect">
            <a:avLst/>
          </a:prstGeom>
        </p:spPr>
      </p:pic>
    </p:spTree>
    <p:extLst>
      <p:ext uri="{BB962C8B-B14F-4D97-AF65-F5344CB8AC3E}">
        <p14:creationId xmlns:p14="http://schemas.microsoft.com/office/powerpoint/2010/main" val="31417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500" fill="hold"/>
                                        <p:tgtEl>
                                          <p:spTgt spid="31"/>
                                        </p:tgtEl>
                                      </p:cBhvr>
                                      <p:by x="150000" y="150000"/>
                                    </p:animScale>
                                  </p:childTnLst>
                                </p:cTn>
                              </p:par>
                              <p:par>
                                <p:cTn id="7" presetID="10" presetClass="exit" presetSubtype="0" repeatCount="indefinite" fill="hold" grpId="1" nodeType="withEffect">
                                  <p:stCondLst>
                                    <p:cond delay="0"/>
                                  </p:stCondLst>
                                  <p:childTnLst>
                                    <p:animEffect transition="out" filter="fade">
                                      <p:cBhvr>
                                        <p:cTn id="8" dur="500"/>
                                        <p:tgtEl>
                                          <p:spTgt spid="31"/>
                                        </p:tgtEl>
                                      </p:cBhvr>
                                    </p:animEffect>
                                    <p:set>
                                      <p:cBhvr>
                                        <p:cTn id="9" dur="1" fill="hold">
                                          <p:stCondLst>
                                            <p:cond delay="499"/>
                                          </p:stCondLst>
                                        </p:cTn>
                                        <p:tgtEl>
                                          <p:spTgt spid="31"/>
                                        </p:tgtEl>
                                        <p:attrNameLst>
                                          <p:attrName>style.visibility</p:attrName>
                                        </p:attrNameLst>
                                      </p:cBhvr>
                                      <p:to>
                                        <p:strVal val="hidden"/>
                                      </p:to>
                                    </p:set>
                                  </p:childTnLst>
                                </p:cTn>
                              </p:par>
                              <p:par>
                                <p:cTn id="10" presetID="6" presetClass="emph" presetSubtype="0" repeatCount="indefinite" fill="hold" grpId="0" nodeType="withEffect">
                                  <p:stCondLst>
                                    <p:cond delay="200"/>
                                  </p:stCondLst>
                                  <p:childTnLst>
                                    <p:animScale>
                                      <p:cBhvr>
                                        <p:cTn id="11" dur="300" fill="hold"/>
                                        <p:tgtEl>
                                          <p:spTgt spid="34"/>
                                        </p:tgtEl>
                                      </p:cBhvr>
                                      <p:by x="125000" y="125000"/>
                                    </p:animScale>
                                  </p:childTnLst>
                                </p:cTn>
                              </p:par>
                              <p:par>
                                <p:cTn id="12" presetID="10" presetClass="exit" presetSubtype="0" repeatCount="indefinite" fill="hold" grpId="1" nodeType="withEffect">
                                  <p:stCondLst>
                                    <p:cond delay="200"/>
                                  </p:stCondLst>
                                  <p:childTnLst>
                                    <p:animEffect transition="out" filter="fade">
                                      <p:cBhvr>
                                        <p:cTn id="13" dur="300"/>
                                        <p:tgtEl>
                                          <p:spTgt spid="34"/>
                                        </p:tgtEl>
                                      </p:cBhvr>
                                    </p:animEffect>
                                    <p:set>
                                      <p:cBhvr>
                                        <p:cTn id="14" dur="1" fill="hold">
                                          <p:stCondLst>
                                            <p:cond delay="2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B534-4DED-5D1D-F511-517B450D749E}"/>
            </a:ext>
          </a:extLst>
        </p:cNvPr>
        <p:cNvGrpSpPr/>
        <p:nvPr/>
      </p:nvGrpSpPr>
      <p:grpSpPr>
        <a:xfrm>
          <a:off x="0" y="0"/>
          <a:ext cx="0" cy="0"/>
          <a:chOff x="0" y="0"/>
          <a:chExt cx="0" cy="0"/>
        </a:xfrm>
      </p:grpSpPr>
      <p:sp>
        <p:nvSpPr>
          <p:cNvPr id="35" name="Title 34">
            <a:extLst>
              <a:ext uri="{FF2B5EF4-FFF2-40B4-BE49-F238E27FC236}">
                <a16:creationId xmlns:a16="http://schemas.microsoft.com/office/drawing/2014/main" id="{268ECF4C-BBD4-D73E-25F0-C959D0CAE33B}"/>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1517C"/>
                </a:solidFill>
                <a:effectLst/>
                <a:uLnTx/>
                <a:uFillTx/>
                <a:latin typeface="Calibri" panose="020F0502020204030204"/>
                <a:ea typeface="+mn-ea"/>
                <a:cs typeface="+mn-cs"/>
              </a:rPr>
              <a:t>  RCOS Software </a:t>
            </a:r>
            <a:r>
              <a:rPr kumimoji="0" lang="en-US" sz="3600" b="0" i="0" u="none" strike="noStrike" kern="1200" cap="none" spc="0" normalizeH="0" baseline="0" noProof="0" dirty="0" smtClean="0">
                <a:ln>
                  <a:noFill/>
                </a:ln>
                <a:solidFill>
                  <a:srgbClr val="21517C"/>
                </a:solidFill>
                <a:effectLst/>
                <a:uLnTx/>
                <a:uFillTx/>
                <a:latin typeface="Calibri" panose="020F0502020204030204"/>
                <a:ea typeface="+mn-ea"/>
                <a:cs typeface="+mn-cs"/>
              </a:rPr>
              <a:t>Updates-</a:t>
            </a:r>
            <a:r>
              <a:rPr kumimoji="0" lang="en-US" sz="3600" b="0" i="0" u="none" strike="noStrike" kern="1200" cap="none" spc="0" normalizeH="0" baseline="0" noProof="0" dirty="0" err="1" smtClean="0">
                <a:ln>
                  <a:noFill/>
                </a:ln>
                <a:solidFill>
                  <a:srgbClr val="21517C"/>
                </a:solidFill>
                <a:effectLst/>
                <a:uLnTx/>
                <a:uFillTx/>
                <a:latin typeface="Calibri" panose="020F0502020204030204"/>
                <a:ea typeface="+mn-ea"/>
                <a:cs typeface="+mn-cs"/>
              </a:rPr>
              <a:t>Yashasvi</a:t>
            </a:r>
            <a:r>
              <a:rPr kumimoji="0" lang="en-US" sz="3600" b="0" i="0" u="none" strike="noStrike" kern="1200" cap="none" spc="0" normalizeH="0" baseline="0" noProof="0" dirty="0" smtClean="0">
                <a:ln>
                  <a:noFill/>
                </a:ln>
                <a:solidFill>
                  <a:srgbClr val="21517C"/>
                </a:solidFill>
                <a:effectLst/>
                <a:uLnTx/>
                <a:uFillTx/>
                <a:latin typeface="Calibri" panose="020F0502020204030204"/>
                <a:ea typeface="+mn-ea"/>
                <a:cs typeface="+mn-cs"/>
              </a:rPr>
              <a:t> Kishore, RPI RCOS</a:t>
            </a:r>
            <a:endParaRPr kumimoji="0" lang="en-GB" sz="3200" b="0" i="0" u="none" strike="noStrike" kern="1200" cap="none" spc="0" normalizeH="0" baseline="0" noProof="0" dirty="0">
              <a:ln>
                <a:noFill/>
              </a:ln>
              <a:solidFill>
                <a:srgbClr val="21517C"/>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FA6064F-5769-E030-3A0A-4051CA39863F}"/>
              </a:ext>
            </a:extLst>
          </p:cNvPr>
          <p:cNvSpPr txBox="1"/>
          <p:nvPr/>
        </p:nvSpPr>
        <p:spPr>
          <a:xfrm>
            <a:off x="390939" y="1208986"/>
            <a:ext cx="10581861" cy="2103140"/>
          </a:xfrm>
          <a:prstGeom prst="rect">
            <a:avLst/>
          </a:prstGeom>
          <a:noFill/>
        </p:spPr>
        <p:txBody>
          <a:bodyPr wrap="square" lIns="91440" tIns="45720" rIns="91440" bIns="45720" anchor="t">
            <a:spAutoFit/>
          </a:bodyPr>
          <a:lstStyle/>
          <a:p>
            <a:pPr>
              <a:spcAft>
                <a:spcPts val="400"/>
              </a:spcAft>
              <a:defRPr/>
            </a:pPr>
            <a:r>
              <a:rPr lang="en-US" sz="1800" b="1" dirty="0">
                <a:latin typeface="Calibri"/>
              </a:rPr>
              <a:t>What We Built</a:t>
            </a:r>
          </a:p>
          <a:p>
            <a:pPr marL="285750" indent="-285750">
              <a:spcAft>
                <a:spcPts val="300"/>
              </a:spcAft>
              <a:buFont typeface="Arial" panose="020B0604020202020204" pitchFamily="34" charset="0"/>
              <a:buChar char="•"/>
            </a:pPr>
            <a:r>
              <a:rPr lang="en-US" sz="1600" dirty="0">
                <a:latin typeface="Calibri"/>
              </a:rPr>
              <a:t>Added user-controlled settings to disable audio sound effects and adjust callout timing to give users more control over their navigation experience</a:t>
            </a:r>
          </a:p>
          <a:p>
            <a:pPr marL="285750" indent="-285750">
              <a:spcAft>
                <a:spcPts val="300"/>
              </a:spcAft>
              <a:buFont typeface="Arial" panose="020B0604020202020204" pitchFamily="34" charset="0"/>
              <a:buChar char="•"/>
            </a:pPr>
            <a:r>
              <a:rPr lang="en-US" sz="1600" dirty="0">
                <a:latin typeface="Calibri"/>
              </a:rPr>
              <a:t>Fixed display issues affecting how on-screen text is rendered in the app</a:t>
            </a:r>
          </a:p>
          <a:p>
            <a:pPr marL="285750" indent="-285750">
              <a:spcAft>
                <a:spcPts val="500"/>
              </a:spcAft>
              <a:buFont typeface="Arial" panose="020B0604020202020204" pitchFamily="34" charset="0"/>
              <a:buChar char="•"/>
            </a:pPr>
            <a:r>
              <a:rPr lang="en-US" sz="1600" dirty="0">
                <a:latin typeface="Calibri"/>
              </a:rPr>
              <a:t>Both changes contributed to the open-source Soundscape Community codebase on GitHub</a:t>
            </a:r>
          </a:p>
          <a:p>
            <a:pPr marL="285750" indent="-285750">
              <a:spcAft>
                <a:spcPts val="500"/>
              </a:spcAft>
              <a:buFont typeface="Arial" panose="020B0604020202020204" pitchFamily="34" charset="0"/>
              <a:buChar char="•"/>
            </a:pPr>
            <a:endParaRPr lang="en-US" sz="1600" dirty="0">
              <a:latin typeface="Calibri"/>
            </a:endParaRPr>
          </a:p>
          <a:p>
            <a:pPr marL="285750" indent="-285750">
              <a:spcAft>
                <a:spcPts val="500"/>
              </a:spcAft>
              <a:buFont typeface="Arial" panose="020B0604020202020204" pitchFamily="34" charset="0"/>
              <a:buChar char="•"/>
            </a:pPr>
            <a:endParaRPr lang="en-US" sz="1600" dirty="0">
              <a:latin typeface="Calibri"/>
            </a:endParaRPr>
          </a:p>
        </p:txBody>
      </p:sp>
      <p:sp>
        <p:nvSpPr>
          <p:cNvPr id="4" name="TextBox 3">
            <a:extLst>
              <a:ext uri="{FF2B5EF4-FFF2-40B4-BE49-F238E27FC236}">
                <a16:creationId xmlns:a16="http://schemas.microsoft.com/office/drawing/2014/main" id="{E5E6F3A5-D3D5-0201-DF16-C4FDA750806D}"/>
              </a:ext>
            </a:extLst>
          </p:cNvPr>
          <p:cNvSpPr txBox="1"/>
          <p:nvPr/>
        </p:nvSpPr>
        <p:spPr>
          <a:xfrm>
            <a:off x="390939" y="2705493"/>
            <a:ext cx="6452921" cy="3390672"/>
          </a:xfrm>
          <a:prstGeom prst="rect">
            <a:avLst/>
          </a:prstGeom>
          <a:noFill/>
        </p:spPr>
        <p:txBody>
          <a:bodyPr wrap="square">
            <a:spAutoFit/>
          </a:bodyPr>
          <a:lstStyle/>
          <a:p>
            <a:pPr>
              <a:spcAft>
                <a:spcPts val="400"/>
              </a:spcAft>
              <a:defRPr/>
            </a:pPr>
            <a:r>
              <a:rPr lang="en-US" b="1" dirty="0">
                <a:latin typeface="Calibri"/>
              </a:rPr>
              <a:t>Why It Matters</a:t>
            </a:r>
          </a:p>
          <a:p>
            <a:pPr marL="285750" indent="-285750">
              <a:spcAft>
                <a:spcPts val="300"/>
              </a:spcAft>
              <a:buFont typeface="Arial" panose="020B0604020202020204" pitchFamily="34" charset="0"/>
              <a:buChar char="•"/>
            </a:pPr>
            <a:r>
              <a:rPr lang="en-US" sz="1600" dirty="0">
                <a:latin typeface="Calibri"/>
              </a:rPr>
              <a:t>Users can now customize how the app speaks to them which is critical for low-vision users who find constant audio feedback overwhelming</a:t>
            </a:r>
          </a:p>
          <a:p>
            <a:pPr marL="285750" indent="-285750">
              <a:spcAft>
                <a:spcPts val="500"/>
              </a:spcAft>
              <a:buFont typeface="Arial" panose="020B0604020202020204" pitchFamily="34" charset="0"/>
              <a:buChar char="•"/>
            </a:pPr>
            <a:r>
              <a:rPr lang="en-US" sz="1600" dirty="0">
                <a:latin typeface="Calibri"/>
              </a:rPr>
              <a:t>Cleaner text display reduces friction for new users learning to navigate with the app</a:t>
            </a:r>
          </a:p>
          <a:p>
            <a:pPr>
              <a:spcAft>
                <a:spcPts val="400"/>
              </a:spcAft>
              <a:defRPr/>
            </a:pPr>
            <a:r>
              <a:rPr lang="en-US" b="1" dirty="0">
                <a:latin typeface="Calibri"/>
              </a:rPr>
              <a:t>Status &amp; Next Steps</a:t>
            </a:r>
          </a:p>
          <a:p>
            <a:pPr marL="285750" indent="-285750">
              <a:spcAft>
                <a:spcPts val="300"/>
              </a:spcAft>
              <a:buFont typeface="Arial" panose="020B0604020202020204" pitchFamily="34" charset="0"/>
              <a:buChar char="•"/>
            </a:pPr>
            <a:r>
              <a:rPr lang="en-US" sz="1600" dirty="0">
                <a:latin typeface="Calibri"/>
              </a:rPr>
              <a:t>Changes submitted as pull requests to the Soundscape Community repository</a:t>
            </a:r>
          </a:p>
          <a:p>
            <a:pPr marL="285750" indent="-285750">
              <a:spcAft>
                <a:spcPts val="300"/>
              </a:spcAft>
              <a:buFont typeface="Arial" panose="020B0604020202020204" pitchFamily="34" charset="0"/>
              <a:buChar char="•"/>
            </a:pPr>
            <a:r>
              <a:rPr lang="en-US" sz="1600" dirty="0">
                <a:latin typeface="Calibri"/>
              </a:rPr>
              <a:t>Ongoing evaluation of deeper integration between Soundscape audio cues and </a:t>
            </a:r>
            <a:r>
              <a:rPr lang="en-US" sz="1600" dirty="0" err="1">
                <a:latin typeface="Calibri"/>
              </a:rPr>
              <a:t>VibroGuide</a:t>
            </a:r>
            <a:r>
              <a:rPr lang="en-US" sz="1600" dirty="0">
                <a:latin typeface="Calibri"/>
              </a:rPr>
              <a:t> haptic signals</a:t>
            </a:r>
          </a:p>
          <a:p>
            <a:pPr marL="285750" indent="-285750">
              <a:spcAft>
                <a:spcPts val="300"/>
              </a:spcAft>
              <a:buFont typeface="Arial" panose="020B0604020202020204" pitchFamily="34" charset="0"/>
              <a:buChar char="•"/>
            </a:pPr>
            <a:r>
              <a:rPr lang="en-US" sz="1600" dirty="0">
                <a:latin typeface="Calibri"/>
              </a:rPr>
              <a:t>RPI RCOS team continues active development on the open-source platform</a:t>
            </a:r>
          </a:p>
        </p:txBody>
      </p:sp>
      <p:pic>
        <p:nvPicPr>
          <p:cNvPr id="9" name="Picture 8">
            <a:extLst>
              <a:ext uri="{FF2B5EF4-FFF2-40B4-BE49-F238E27FC236}">
                <a16:creationId xmlns:a16="http://schemas.microsoft.com/office/drawing/2014/main" id="{378A8D0F-11FA-CBD6-9C09-8E554441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959" y="2705493"/>
            <a:ext cx="3375113" cy="3879130"/>
          </a:xfrm>
          <a:prstGeom prst="rect">
            <a:avLst/>
          </a:prstGeom>
        </p:spPr>
      </p:pic>
      <p:sp>
        <p:nvSpPr>
          <p:cNvPr id="10" name="Rectangle: Rounded Corners 9">
            <a:extLst>
              <a:ext uri="{FF2B5EF4-FFF2-40B4-BE49-F238E27FC236}">
                <a16:creationId xmlns:a16="http://schemas.microsoft.com/office/drawing/2014/main" id="{6FAEE015-6822-9583-B92F-C53FB4682CD8}"/>
              </a:ext>
            </a:extLst>
          </p:cNvPr>
          <p:cNvSpPr/>
          <p:nvPr/>
        </p:nvSpPr>
        <p:spPr>
          <a:xfrm>
            <a:off x="7532016" y="5561814"/>
            <a:ext cx="3836710" cy="1022809"/>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21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08BB534-4DED-5D1D-F511-517B450D749E}"/>
            </a:ext>
          </a:extLst>
        </p:cNvPr>
        <p:cNvGrpSpPr/>
        <p:nvPr/>
      </p:nvGrpSpPr>
      <p:grpSpPr>
        <a:xfrm>
          <a:off x="0" y="0"/>
          <a:ext cx="0" cy="0"/>
          <a:chOff x="0" y="0"/>
          <a:chExt cx="0" cy="0"/>
        </a:xfrm>
      </p:grpSpPr>
      <p:sp>
        <p:nvSpPr>
          <p:cNvPr id="35" name="Title 34">
            <a:extLst>
              <a:ext uri="{FF2B5EF4-FFF2-40B4-BE49-F238E27FC236}">
                <a16:creationId xmlns:a16="http://schemas.microsoft.com/office/drawing/2014/main" id="{268ECF4C-BBD4-D73E-25F0-C959D0CAE33B}"/>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Calibri" panose="020F0502020204030204"/>
              </a:rPr>
              <a:t>  P</a:t>
            </a:r>
            <a:r>
              <a:rPr kumimoji="0" lang="en-GB" sz="3600" b="0" i="0" u="none" strike="noStrike" kern="1200" cap="none" spc="0" normalizeH="0" baseline="0" noProof="0" dirty="0">
                <a:ln>
                  <a:noFill/>
                </a:ln>
                <a:solidFill>
                  <a:srgbClr val="21517C"/>
                </a:solidFill>
                <a:effectLst/>
                <a:uLnTx/>
                <a:uFillTx/>
                <a:latin typeface="Calibri" panose="020F0502020204030204"/>
                <a:ea typeface="+mn-ea"/>
                <a:cs typeface="+mn-cs"/>
              </a:rPr>
              <a:t>Overview</a:t>
            </a:r>
            <a:endParaRPr kumimoji="0" lang="en-GB" sz="3200" b="0" i="0" u="none" strike="noStrike" kern="1200" cap="none" spc="0" normalizeH="0" baseline="0" noProof="0" dirty="0">
              <a:ln>
                <a:noFill/>
              </a:ln>
              <a:solidFill>
                <a:srgbClr val="21517C"/>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FA6064F-5769-E030-3A0A-4051CA39863F}"/>
              </a:ext>
            </a:extLst>
          </p:cNvPr>
          <p:cNvSpPr txBox="1"/>
          <p:nvPr/>
        </p:nvSpPr>
        <p:spPr>
          <a:xfrm>
            <a:off x="390939" y="1208986"/>
            <a:ext cx="11608903" cy="5386090"/>
          </a:xfrm>
          <a:prstGeom prst="rect">
            <a:avLst/>
          </a:prstGeom>
          <a:noFill/>
        </p:spPr>
        <p:txBody>
          <a:bodyPr wrap="square" lIns="91440" tIns="45720" rIns="91440" bIns="45720" anchor="t">
            <a:spAutoFit/>
          </a:bodyPr>
          <a:lstStyle/>
          <a:p>
            <a:pPr>
              <a:spcAft>
                <a:spcPts val="600"/>
              </a:spcAft>
              <a:defRPr/>
            </a:pPr>
            <a:r>
              <a:rPr lang="en-US" sz="1600" b="1" dirty="0">
                <a:effectLst/>
                <a:latin typeface="Calibri"/>
                <a:ea typeface="Calibri" panose="020F0502020204030204" pitchFamily="34" charset="0"/>
                <a:cs typeface="Calibri"/>
              </a:rPr>
              <a:t>Goal: </a:t>
            </a:r>
            <a:r>
              <a:rPr lang="en-US" sz="1600" dirty="0">
                <a:effectLst/>
                <a:latin typeface="Calibri"/>
                <a:ea typeface="Calibri" panose="020F0502020204030204" pitchFamily="34" charset="0"/>
                <a:cs typeface="Calibri"/>
              </a:rPr>
              <a:t>Evaluate the possibility of linking or synchronizing Soundscape Community (SC) and </a:t>
            </a:r>
            <a:r>
              <a:rPr lang="en-US" sz="1600" dirty="0" err="1">
                <a:effectLst/>
                <a:latin typeface="Calibri"/>
                <a:ea typeface="Calibri" panose="020F0502020204030204" pitchFamily="34" charset="0"/>
                <a:cs typeface="Calibri"/>
              </a:rPr>
              <a:t>VibroGuide</a:t>
            </a:r>
            <a:r>
              <a:rPr lang="en-US" sz="1600" dirty="0">
                <a:effectLst/>
                <a:latin typeface="Calibri"/>
                <a:ea typeface="Calibri" panose="020F0502020204030204" pitchFamily="34" charset="0"/>
                <a:cs typeface="Calibri"/>
              </a:rPr>
              <a:t> (VG) together, both can reinforce each other to provide unmatched safe navigation for those with visual and/or audio impairments-as well as general public-UNIVERSAL DESIGN! Rensselaer </a:t>
            </a:r>
            <a:r>
              <a:rPr lang="en-US" sz="1600" dirty="0">
                <a:latin typeface="Calibri"/>
                <a:ea typeface="Calibri" panose="020F0502020204030204" pitchFamily="34" charset="0"/>
                <a:cs typeface="Calibri"/>
              </a:rPr>
              <a:t>P</a:t>
            </a:r>
            <a:r>
              <a:rPr lang="en-US" sz="1600" dirty="0">
                <a:effectLst/>
                <a:latin typeface="Calibri"/>
                <a:ea typeface="Calibri" panose="020F0502020204030204" pitchFamily="34" charset="0"/>
                <a:cs typeface="Calibri"/>
              </a:rPr>
              <a:t>olytechnic Institute RCOS evaluating viability of integration</a:t>
            </a:r>
            <a:endParaRPr lang="en-US" sz="1600" dirty="0">
              <a:effectLst/>
              <a:latin typeface="Calibri"/>
              <a:ea typeface="Calibri"/>
              <a:cs typeface="Calibri"/>
            </a:endParaRPr>
          </a:p>
          <a:p>
            <a:pPr>
              <a:spcAft>
                <a:spcPts val="600"/>
              </a:spcAft>
              <a:defRPr/>
            </a:pPr>
            <a:r>
              <a:rPr lang="en-US" sz="1600" b="1" dirty="0">
                <a:solidFill>
                  <a:prstClr val="black"/>
                </a:solidFill>
                <a:effectLst/>
                <a:latin typeface="Calibri"/>
                <a:ea typeface="Calibri" panose="020F0502020204030204" pitchFamily="34" charset="0"/>
                <a:cs typeface="Calibri"/>
              </a:rPr>
              <a:t/>
            </a:r>
            <a:br>
              <a:rPr lang="en-US" sz="1600" b="1" dirty="0">
                <a:solidFill>
                  <a:prstClr val="black"/>
                </a:solidFill>
                <a:effectLst/>
                <a:latin typeface="Calibri"/>
                <a:ea typeface="Calibri" panose="020F0502020204030204" pitchFamily="34" charset="0"/>
                <a:cs typeface="Calibri"/>
              </a:rPr>
            </a:br>
            <a:r>
              <a:rPr lang="en-US" sz="1600" b="1" dirty="0" err="1">
                <a:solidFill>
                  <a:prstClr val="black"/>
                </a:solidFill>
                <a:effectLst/>
                <a:latin typeface="Calibri"/>
                <a:ea typeface="Calibri" panose="020F0502020204030204" pitchFamily="34" charset="0"/>
                <a:cs typeface="Calibri"/>
              </a:rPr>
              <a:t>Programme</a:t>
            </a:r>
            <a:r>
              <a:rPr lang="en-US" sz="1600" b="1" dirty="0">
                <a:solidFill>
                  <a:prstClr val="black"/>
                </a:solidFill>
                <a:effectLst/>
                <a:latin typeface="Calibri"/>
                <a:ea typeface="Calibri" panose="020F0502020204030204" pitchFamily="34" charset="0"/>
                <a:cs typeface="Calibri"/>
              </a:rPr>
              <a:t>: </a:t>
            </a:r>
            <a:r>
              <a:rPr lang="en-US" sz="1600" dirty="0">
                <a:solidFill>
                  <a:prstClr val="black"/>
                </a:solidFill>
                <a:effectLst/>
                <a:latin typeface="Calibri"/>
                <a:ea typeface="Calibri" panose="020F0502020204030204" pitchFamily="34" charset="0"/>
                <a:cs typeface="Calibri"/>
              </a:rPr>
              <a:t>Currently, </a:t>
            </a:r>
            <a:r>
              <a:rPr lang="en-US" sz="1600" dirty="0">
                <a:solidFill>
                  <a:prstClr val="black"/>
                </a:solidFill>
                <a:latin typeface="Calibri"/>
                <a:ea typeface="Calibri" panose="020F0502020204030204" pitchFamily="34" charset="0"/>
                <a:cs typeface="Calibri"/>
              </a:rPr>
              <a:t>both </a:t>
            </a:r>
            <a:r>
              <a:rPr lang="en-US" sz="1600" dirty="0">
                <a:solidFill>
                  <a:prstClr val="black"/>
                </a:solidFill>
                <a:effectLst/>
                <a:latin typeface="Calibri"/>
                <a:ea typeface="Calibri" panose="020F0502020204030204" pitchFamily="34" charset="0"/>
                <a:cs typeface="Calibri"/>
              </a:rPr>
              <a:t>SC and VG are effective on both land and water, being used for both trail and terrain routes in any setting. F</a:t>
            </a:r>
            <a:r>
              <a:rPr lang="en-US" sz="1600" dirty="0">
                <a:solidFill>
                  <a:prstClr val="black"/>
                </a:solidFill>
                <a:latin typeface="Calibri"/>
                <a:ea typeface="Calibri" panose="020F0502020204030204" pitchFamily="34" charset="0"/>
                <a:cs typeface="Calibri"/>
              </a:rPr>
              <a:t>or those with any level of hearing impairment, VG adds extra confidence and safety due to awareness through vibratory stimulation around one’s torso</a:t>
            </a:r>
          </a:p>
          <a:p>
            <a:pPr marL="285750" indent="-285750">
              <a:spcAft>
                <a:spcPts val="600"/>
              </a:spcAft>
              <a:buFont typeface="Arial" panose="020B0604020202020204" pitchFamily="34" charset="0"/>
              <a:buChar char="•"/>
              <a:defRPr/>
            </a:pPr>
            <a:r>
              <a:rPr lang="en-US" sz="1600" dirty="0">
                <a:solidFill>
                  <a:prstClr val="black"/>
                </a:solidFill>
                <a:latin typeface="Calibri"/>
                <a:ea typeface="Calibri" panose="020F0502020204030204" pitchFamily="34" charset="0"/>
                <a:cs typeface="Calibri"/>
              </a:rPr>
              <a:t>Both have 360 degree spatial capability enhancing the intended direction the end user wishes to travel, on land or water</a:t>
            </a:r>
          </a:p>
          <a:p>
            <a:pPr marL="285750" indent="-285750">
              <a:spcAft>
                <a:spcPts val="600"/>
              </a:spcAft>
              <a:buFont typeface="Arial" panose="020B0604020202020204" pitchFamily="34" charset="0"/>
              <a:buChar char="•"/>
              <a:defRPr/>
            </a:pPr>
            <a:r>
              <a:rPr lang="en-US" sz="1600" dirty="0">
                <a:solidFill>
                  <a:prstClr val="black"/>
                </a:solidFill>
                <a:latin typeface="Calibri"/>
                <a:ea typeface="Calibri" panose="020F0502020204030204" pitchFamily="34" charset="0"/>
                <a:cs typeface="Calibri"/>
              </a:rPr>
              <a:t>Beneficial in improving balance, vestibular and concussion rehabilitation, gait improvement, sensory-motor integration</a:t>
            </a:r>
          </a:p>
          <a:p>
            <a:pPr>
              <a:spcAft>
                <a:spcPts val="600"/>
              </a:spcAft>
              <a:defRPr/>
            </a:pPr>
            <a:r>
              <a:rPr lang="en-US" sz="1600" dirty="0">
                <a:effectLst/>
                <a:latin typeface="Calibri"/>
                <a:ea typeface="Calibri" panose="020F0502020204030204" pitchFamily="34" charset="0"/>
                <a:cs typeface="Calibri"/>
              </a:rPr>
              <a:t/>
            </a:r>
            <a:br>
              <a:rPr lang="en-US" sz="1600" dirty="0">
                <a:effectLst/>
                <a:latin typeface="Calibri"/>
                <a:ea typeface="Calibri" panose="020F0502020204030204" pitchFamily="34" charset="0"/>
                <a:cs typeface="Calibri"/>
              </a:rPr>
            </a:br>
            <a:r>
              <a:rPr lang="en-US" sz="1600" b="1" dirty="0">
                <a:effectLst/>
                <a:latin typeface="Calibri"/>
                <a:ea typeface="Calibri" panose="020F0502020204030204" pitchFamily="34" charset="0"/>
                <a:cs typeface="Calibri"/>
              </a:rPr>
              <a:t>Key Activities </a:t>
            </a:r>
          </a:p>
          <a:p>
            <a:pPr marL="285750" indent="-285750">
              <a:spcAft>
                <a:spcPts val="600"/>
              </a:spcAft>
              <a:buFont typeface="Arial" panose="020B0604020202020204" pitchFamily="34" charset="0"/>
              <a:buChar char="•"/>
              <a:defRPr/>
            </a:pPr>
            <a:r>
              <a:rPr lang="en-US" sz="1600" dirty="0">
                <a:latin typeface="Calibri"/>
                <a:ea typeface="Calibri" panose="020F0502020204030204" pitchFamily="34" charset="0"/>
                <a:cs typeface="Calibri"/>
              </a:rPr>
              <a:t>Assess each modality for strengths and weaknesses in architecture and operation</a:t>
            </a:r>
          </a:p>
          <a:p>
            <a:pPr marL="285750" indent="-285750">
              <a:spcAft>
                <a:spcPts val="600"/>
              </a:spcAft>
              <a:buFont typeface="Arial" panose="020B0604020202020204" pitchFamily="34" charset="0"/>
              <a:buChar char="•"/>
              <a:defRPr/>
            </a:pPr>
            <a:r>
              <a:rPr lang="en-US" sz="1600" dirty="0">
                <a:effectLst/>
                <a:latin typeface="Calibri"/>
                <a:ea typeface="Calibri" panose="020F0502020204030204" pitchFamily="34" charset="0"/>
                <a:cs typeface="Calibri"/>
              </a:rPr>
              <a:t>Perform a deep dive into how the two can be linked, offering the end user unparalleled safety and enjoyment using both audio and vibratory stimulation and integration</a:t>
            </a:r>
          </a:p>
          <a:p>
            <a:pPr marL="285750" indent="-285750">
              <a:spcAft>
                <a:spcPts val="600"/>
              </a:spcAft>
              <a:buFont typeface="Arial" panose="020B0604020202020204" pitchFamily="34" charset="0"/>
              <a:buChar char="•"/>
              <a:defRPr/>
            </a:pPr>
            <a:r>
              <a:rPr lang="en-US" sz="1600" dirty="0">
                <a:latin typeface="Calibri"/>
                <a:ea typeface="Calibri" panose="020F0502020204030204" pitchFamily="34" charset="0"/>
                <a:cs typeface="Calibri"/>
              </a:rPr>
              <a:t>Other</a:t>
            </a:r>
            <a:r>
              <a:rPr lang="en-US" sz="1600" b="1" dirty="0">
                <a:effectLst/>
                <a:latin typeface="Calibri"/>
                <a:ea typeface="Calibri" panose="020F0502020204030204" pitchFamily="34" charset="0"/>
                <a:cs typeface="Calibri"/>
              </a:rPr>
              <a:t/>
            </a:r>
            <a:br>
              <a:rPr lang="en-US" sz="1600" b="1" dirty="0">
                <a:effectLst/>
                <a:latin typeface="Calibri"/>
                <a:ea typeface="Calibri" panose="020F0502020204030204" pitchFamily="34" charset="0"/>
                <a:cs typeface="Calibri"/>
              </a:rPr>
            </a:br>
            <a:r>
              <a:rPr lang="en-US" sz="1600" b="1" dirty="0">
                <a:effectLst/>
                <a:latin typeface="Calibri"/>
                <a:ea typeface="Calibri" panose="020F0502020204030204" pitchFamily="34" charset="0"/>
                <a:cs typeface="Calibri"/>
              </a:rPr>
              <a:t>Value</a:t>
            </a:r>
            <a:r>
              <a:rPr lang="en-US" sz="1600" b="1" dirty="0">
                <a:latin typeface="Calibri"/>
                <a:ea typeface="Calibri" panose="020F0502020204030204" pitchFamily="34" charset="0"/>
                <a:cs typeface="Calibri"/>
              </a:rPr>
              <a:t> </a:t>
            </a:r>
          </a:p>
          <a:p>
            <a:pPr marL="285750" indent="-285750">
              <a:spcAft>
                <a:spcPts val="600"/>
              </a:spcAft>
              <a:buFont typeface="Arial" panose="020B0604020202020204" pitchFamily="34" charset="0"/>
              <a:buChar char="•"/>
              <a:defRPr/>
            </a:pPr>
            <a:r>
              <a:rPr lang="en-US" sz="1600" dirty="0">
                <a:effectLst/>
                <a:latin typeface="Calibri"/>
                <a:ea typeface="Calibri"/>
                <a:cs typeface="Calibri"/>
              </a:rPr>
              <a:t>Based on the level of technologies integration and participant and stakeholder feedback, the </a:t>
            </a:r>
            <a:r>
              <a:rPr lang="en-US" sz="1600" dirty="0">
                <a:latin typeface="Calibri"/>
                <a:ea typeface="Calibri"/>
                <a:cs typeface="Calibri"/>
              </a:rPr>
              <a:t>initiative</a:t>
            </a:r>
            <a:r>
              <a:rPr lang="en-US" sz="1600" dirty="0">
                <a:effectLst/>
                <a:latin typeface="Calibri"/>
                <a:ea typeface="Calibri"/>
                <a:cs typeface="Calibri"/>
              </a:rPr>
              <a:t> will help contribute to improving access to any environment. R</a:t>
            </a:r>
            <a:r>
              <a:rPr lang="en-US" sz="1600" dirty="0">
                <a:latin typeface="Calibri"/>
                <a:ea typeface="Calibri"/>
                <a:cs typeface="Calibri"/>
              </a:rPr>
              <a:t>egardless of ability, those with visual and/or hearing impairments will reap the tangible benefits of a healthier lifestyle and improved quality of life…regardless of the level of sight and/or hearing</a:t>
            </a:r>
            <a:endParaRPr lang="en-US" sz="1600" b="1" dirty="0">
              <a:effectLst/>
              <a:latin typeface="Calibri"/>
              <a:ea typeface="Calibri"/>
            </a:endParaRPr>
          </a:p>
        </p:txBody>
      </p:sp>
    </p:spTree>
    <p:extLst>
      <p:ext uri="{BB962C8B-B14F-4D97-AF65-F5344CB8AC3E}">
        <p14:creationId xmlns:p14="http://schemas.microsoft.com/office/powerpoint/2010/main" val="372901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25A9F70-1B0E-44BA-B25B-5D49B5103EE2}"/>
              </a:ext>
            </a:extLst>
          </p:cNvPr>
          <p:cNvSpPr>
            <a:spLocks noGrp="1"/>
          </p:cNvSpPr>
          <p:nvPr>
            <p:ph type="title" idx="4294967295"/>
          </p:nvPr>
        </p:nvSpPr>
        <p:spPr>
          <a:xfrm>
            <a:off x="0" y="0"/>
            <a:ext cx="12192000" cy="1101969"/>
          </a:xfrm>
          <a:prstGeom prst="rect">
            <a:avLst/>
          </a:prstGeom>
          <a:solidFill>
            <a:schemeClr val="bg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21517C"/>
                </a:solidFill>
                <a:latin typeface="Calibri" panose="020F0502020204030204"/>
              </a:rPr>
              <a:t>  Soundscape Community Authoring Tool - overview</a:t>
            </a:r>
            <a:endParaRPr kumimoji="0" lang="en-GB" sz="3200" b="0" i="0" u="none" strike="noStrike" kern="1200" cap="none" spc="0" normalizeH="0" baseline="0" noProof="0" dirty="0">
              <a:ln>
                <a:noFill/>
              </a:ln>
              <a:solidFill>
                <a:srgbClr val="21517C"/>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4C4256-0AEB-51EA-7BA7-91128C6B22E4}"/>
              </a:ext>
            </a:extLst>
          </p:cNvPr>
          <p:cNvSpPr txBox="1"/>
          <p:nvPr/>
        </p:nvSpPr>
        <p:spPr>
          <a:xfrm>
            <a:off x="419100" y="1352055"/>
            <a:ext cx="3766401" cy="49346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Route-based experiences and events are delivered through our web-based ‘Authoring Tool’</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Designed specifically for the  Soundscape Community inspired experiences which are delivered through the app</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Orienteering</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mode focuses on point-to-point navigation with simple and clear instructions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Guided Tour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mode supports a range of media (audio, images, text) for a more immersive and ‘richer’ experience</a:t>
            </a:r>
          </a:p>
          <a:p>
            <a:pPr marL="285750" indent="-285750">
              <a:spcAft>
                <a:spcPts val="800"/>
              </a:spcAft>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rPr>
              <a:t>Each experience is customizable re: informational text, arrival and departure callouts, incorporation of additional points of interest, start/end dates etc. </a:t>
            </a:r>
          </a:p>
        </p:txBody>
      </p:sp>
      <p:sp>
        <p:nvSpPr>
          <p:cNvPr id="10" name="Rectangle 9">
            <a:extLst>
              <a:ext uri="{FF2B5EF4-FFF2-40B4-BE49-F238E27FC236}">
                <a16:creationId xmlns:a16="http://schemas.microsoft.com/office/drawing/2014/main" id="{36CDE179-64EF-919C-014F-C65774A9560D}"/>
              </a:ext>
            </a:extLst>
          </p:cNvPr>
          <p:cNvSpPr/>
          <p:nvPr/>
        </p:nvSpPr>
        <p:spPr>
          <a:xfrm>
            <a:off x="3697941" y="1943099"/>
            <a:ext cx="1358153" cy="705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DF96851-3FDE-22FC-87CB-98CD9D7C48A6}"/>
              </a:ext>
            </a:extLst>
          </p:cNvPr>
          <p:cNvPicPr>
            <a:picLocks noChangeAspect="1"/>
          </p:cNvPicPr>
          <p:nvPr/>
        </p:nvPicPr>
        <p:blipFill>
          <a:blip r:embed="rId3"/>
          <a:stretch>
            <a:fillRect/>
          </a:stretch>
        </p:blipFill>
        <p:spPr>
          <a:xfrm>
            <a:off x="4871870" y="1488716"/>
            <a:ext cx="4994735" cy="4293419"/>
          </a:xfrm>
          <a:prstGeom prst="rect">
            <a:avLst/>
          </a:prstGeom>
        </p:spPr>
      </p:pic>
      <p:pic>
        <p:nvPicPr>
          <p:cNvPr id="8" name="Picture 7" descr="A screenshot of a map with waypoints in sequence">
            <a:extLst>
              <a:ext uri="{FF2B5EF4-FFF2-40B4-BE49-F238E27FC236}">
                <a16:creationId xmlns:a16="http://schemas.microsoft.com/office/drawing/2014/main" id="{CB717926-F3E2-CBDB-F1CA-2F52971E76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09185" y="1488716"/>
            <a:ext cx="1980414" cy="4293419"/>
          </a:xfrm>
          <a:prstGeom prst="rect">
            <a:avLst/>
          </a:prstGeom>
        </p:spPr>
      </p:pic>
    </p:spTree>
    <p:extLst>
      <p:ext uri="{BB962C8B-B14F-4D97-AF65-F5344CB8AC3E}">
        <p14:creationId xmlns:p14="http://schemas.microsoft.com/office/powerpoint/2010/main" val="1834715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Custom 1">
      <a:dk1>
        <a:sysClr val="windowText" lastClr="000000"/>
      </a:dk1>
      <a:lt1>
        <a:sysClr val="window" lastClr="FFFFFF"/>
      </a:lt1>
      <a:dk2>
        <a:srgbClr val="293963"/>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19900</TotalTime>
  <Words>1213</Words>
  <Application>Microsoft Office PowerPoint</Application>
  <PresentationFormat>Widescreen</PresentationFormat>
  <Paragraphs>210</Paragraphs>
  <Slides>16</Slides>
  <Notes>12</Notes>
  <HiddenSlides>4</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Yu Gothic</vt:lpstr>
      <vt:lpstr>Aptos</vt:lpstr>
      <vt:lpstr>Aptos Display</vt:lpstr>
      <vt:lpstr>Arial</vt:lpstr>
      <vt:lpstr>Calibri</vt:lpstr>
      <vt:lpstr>Calibri Light</vt:lpstr>
      <vt:lpstr>Ginto</vt:lpstr>
      <vt:lpstr>Segoe Semibold</vt:lpstr>
      <vt:lpstr>Segoe UI</vt:lpstr>
      <vt:lpstr>Segoe UI Black</vt:lpstr>
      <vt:lpstr>Segoe UI Light</vt:lpstr>
      <vt:lpstr>Segoe UI Semibold</vt:lpstr>
      <vt:lpstr>Times New Roman</vt:lpstr>
      <vt:lpstr>Office Theme</vt:lpstr>
      <vt:lpstr>4_office theme</vt:lpstr>
      <vt:lpstr>2_office theme</vt:lpstr>
      <vt:lpstr>1_Office Theme</vt:lpstr>
      <vt:lpstr>PowerPoint Presentation</vt:lpstr>
      <vt:lpstr>Closing slide with links</vt:lpstr>
      <vt:lpstr>Why Audio and/or Tactile Navigation Systems for the VI?</vt:lpstr>
      <vt:lpstr>Soundscape Community, Russ Myer-CRNA</vt:lpstr>
      <vt:lpstr> What is Soundscape &amp; how does it work…</vt:lpstr>
      <vt:lpstr> Core capabilities &amp; experiences</vt:lpstr>
      <vt:lpstr>  RCOS Software Updates-Yashasvi Kishore, RPI RCOS</vt:lpstr>
      <vt:lpstr>  POverview</vt:lpstr>
      <vt:lpstr>  Soundscape Community Authoring Tool - overview</vt:lpstr>
      <vt:lpstr>  Authoring Tool – how it works</vt:lpstr>
      <vt:lpstr>CRNA Soundscape Community Routes @ MU Conference</vt:lpstr>
      <vt:lpstr>  Engagement considerations SC &amp; VG Integration</vt:lpstr>
      <vt:lpstr>  Timeline – sample activities (for presentation purposes only) </vt:lpstr>
      <vt:lpstr>  Budget considerations, and Next Steps</vt:lpstr>
      <vt:lpstr>SOUNDSCAPE COMMUNITY</vt:lpstr>
      <vt:lpstr>Closing slide with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Jarnail Chudge</dc:creator>
  <cp:lastModifiedBy>owner</cp:lastModifiedBy>
  <cp:revision>41</cp:revision>
  <dcterms:created xsi:type="dcterms:W3CDTF">2024-09-24T10:59:19Z</dcterms:created>
  <dcterms:modified xsi:type="dcterms:W3CDTF">2026-04-21T15:23:23Z</dcterms:modified>
</cp:coreProperties>
</file>