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Lexend Light"/>
      <p:regular r:id="rId19"/>
      <p:bold r:id="rId20"/>
    </p:embeddedFont>
    <p:embeddedFont>
      <p:font typeface="Caprasimo"/>
      <p:regular r:id="rId21"/>
    </p:embeddedFont>
    <p:embeddedFont>
      <p:font typeface="Lexend Medium"/>
      <p:regular r:id="rId22"/>
      <p:bold r:id="rId23"/>
    </p:embeddedFont>
    <p:embeddedFont>
      <p:font typeface="Lexen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Light-bold.fntdata"/><Relationship Id="rId22" Type="http://schemas.openxmlformats.org/officeDocument/2006/relationships/font" Target="fonts/LexendMedium-regular.fntdata"/><Relationship Id="rId21" Type="http://schemas.openxmlformats.org/officeDocument/2006/relationships/font" Target="fonts/Caprasimo-regular.fntdata"/><Relationship Id="rId24" Type="http://schemas.openxmlformats.org/officeDocument/2006/relationships/font" Target="fonts/Lexend-regular.fntdata"/><Relationship Id="rId23" Type="http://schemas.openxmlformats.org/officeDocument/2006/relationships/font" Target="fonts/Lexend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exe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exendLigh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6df0afff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96df0afff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6df0afff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96df0afff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4a0c9bd3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d4a0c9bd3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4a0c9bd3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d4a0c9bd3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4a0c9bd3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4a0c9bd3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96df0afff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96df0afff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96df0afff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96df0afff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4a0c9bd3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d4a0c9bd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d4a0c9bd3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d4a0c9bd3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96f4eb6a2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96f4eb6a2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6df0afff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96df0afff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71b63e01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871b63e01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prasimo"/>
              <a:buNone/>
              <a:defRPr sz="5200">
                <a:latin typeface="Caprasimo"/>
                <a:ea typeface="Caprasimo"/>
                <a:cs typeface="Caprasimo"/>
                <a:sym typeface="Caprasim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"/>
              <a:buNone/>
              <a:defRPr sz="28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5EFF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E5C64"/>
              </a:buClr>
              <a:buSzPts val="2800"/>
              <a:buFont typeface="Lexend"/>
              <a:buNone/>
              <a:defRPr sz="2800">
                <a:solidFill>
                  <a:srgbClr val="0E5C6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5C64"/>
              </a:buClr>
              <a:buSzPts val="1800"/>
              <a:buChar char="●"/>
              <a:defRPr sz="1800">
                <a:solidFill>
                  <a:srgbClr val="0E5C64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5C64"/>
              </a:buClr>
              <a:buSzPts val="1400"/>
              <a:buFont typeface="Lexend"/>
              <a:buChar char="○"/>
              <a:defRPr>
                <a:solidFill>
                  <a:srgbClr val="0E5C64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5C64"/>
              </a:buClr>
              <a:buSzPts val="1400"/>
              <a:buChar char="■"/>
              <a:defRPr>
                <a:solidFill>
                  <a:srgbClr val="0E5C64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5C64"/>
              </a:buClr>
              <a:buSzPts val="1400"/>
              <a:buChar char="●"/>
              <a:defRPr>
                <a:solidFill>
                  <a:srgbClr val="0E5C64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5C64"/>
              </a:buClr>
              <a:buSzPts val="1400"/>
              <a:buChar char="○"/>
              <a:defRPr>
                <a:solidFill>
                  <a:srgbClr val="0E5C64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5C64"/>
              </a:buClr>
              <a:buSzPts val="1400"/>
              <a:buChar char="■"/>
              <a:defRPr>
                <a:solidFill>
                  <a:srgbClr val="0E5C64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5C64"/>
              </a:buClr>
              <a:buSzPts val="1400"/>
              <a:buChar char="●"/>
              <a:defRPr>
                <a:solidFill>
                  <a:srgbClr val="0E5C64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5C64"/>
              </a:buClr>
              <a:buSzPts val="1400"/>
              <a:buChar char="○"/>
              <a:defRPr>
                <a:solidFill>
                  <a:srgbClr val="0E5C64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5C64"/>
              </a:buClr>
              <a:buSzPts val="1400"/>
              <a:buChar char="■"/>
              <a:defRPr>
                <a:solidFill>
                  <a:srgbClr val="0E5C64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menti.com/alb8bc4f9oj9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FF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1409425"/>
            <a:ext cx="9144000" cy="9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8200">
                <a:solidFill>
                  <a:srgbClr val="11646D"/>
                </a:solidFill>
                <a:latin typeface="Caprasimo"/>
                <a:ea typeface="Caprasimo"/>
                <a:cs typeface="Caprasimo"/>
                <a:sym typeface="Caprasimo"/>
              </a:rPr>
              <a:t>Stories We Tell</a:t>
            </a:r>
            <a:endParaRPr sz="8200">
              <a:solidFill>
                <a:srgbClr val="11646D"/>
              </a:solidFill>
              <a:latin typeface="Caprasimo"/>
              <a:ea typeface="Caprasimo"/>
              <a:cs typeface="Caprasimo"/>
              <a:sym typeface="Caprasim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2487700"/>
            <a:ext cx="91440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646D"/>
                </a:solidFill>
              </a:rPr>
              <a:t>Shaping Organization Decision Making</a:t>
            </a:r>
            <a:endParaRPr sz="4400">
              <a:solidFill>
                <a:srgbClr val="11646D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0" y="4487400"/>
            <a:ext cx="91440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646D"/>
                </a:solidFill>
              </a:rPr>
              <a:t>Presented by: Katie Ahern &amp; Sarah Keith</a:t>
            </a:r>
            <a:endParaRPr sz="2000">
              <a:solidFill>
                <a:srgbClr val="11646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FF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0" y="109425"/>
            <a:ext cx="9144000" cy="5097300"/>
          </a:xfrm>
          <a:prstGeom prst="rect">
            <a:avLst/>
          </a:prstGeom>
        </p:spPr>
        <p:txBody>
          <a:bodyPr anchorCtr="0" anchor="t" bIns="101950" lIns="101950" spcFirstLastPara="1" rIns="101950" wrap="square" tIns="1019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7"/>
              <a:t>Where and When? Activity</a:t>
            </a:r>
            <a:endParaRPr sz="2007"/>
          </a:p>
          <a:p>
            <a:pPr indent="0" lvl="0" marL="0" rtl="0" algn="l">
              <a:spcBef>
                <a:spcPts val="1338"/>
              </a:spcBef>
              <a:spcAft>
                <a:spcPts val="0"/>
              </a:spcAft>
              <a:buNone/>
            </a:pPr>
            <a:r>
              <a:rPr lang="en" sz="2007" u="sng">
                <a:solidFill>
                  <a:schemeClr val="hlink"/>
                </a:solidFill>
                <a:hlinkClick r:id="rId3"/>
              </a:rPr>
              <a:t>Link…</a:t>
            </a:r>
            <a:endParaRPr sz="2007"/>
          </a:p>
          <a:p>
            <a:pPr indent="0" lvl="0" marL="0" rtl="0" algn="l">
              <a:spcBef>
                <a:spcPts val="1338"/>
              </a:spcBef>
              <a:spcAft>
                <a:spcPts val="0"/>
              </a:spcAft>
              <a:buNone/>
            </a:pPr>
            <a:r>
              <a:t/>
            </a:r>
            <a:endParaRPr sz="2007"/>
          </a:p>
          <a:p>
            <a:pPr indent="0" lvl="0" marL="0" rtl="0" algn="l">
              <a:spcBef>
                <a:spcPts val="1338"/>
              </a:spcBef>
              <a:spcAft>
                <a:spcPts val="0"/>
              </a:spcAft>
              <a:buNone/>
            </a:pPr>
            <a:r>
              <a:t/>
            </a:r>
            <a:endParaRPr sz="2007"/>
          </a:p>
          <a:p>
            <a:pPr indent="0" lvl="0" marL="0" rtl="0" algn="l">
              <a:spcBef>
                <a:spcPts val="1338"/>
              </a:spcBef>
              <a:spcAft>
                <a:spcPts val="0"/>
              </a:spcAft>
              <a:buNone/>
            </a:pPr>
            <a:r>
              <a:t/>
            </a:r>
            <a:endParaRPr sz="2007"/>
          </a:p>
          <a:p>
            <a:pPr indent="0" lvl="0" marL="0" rtl="0" algn="l">
              <a:spcBef>
                <a:spcPts val="1338"/>
              </a:spcBef>
              <a:spcAft>
                <a:spcPts val="1338"/>
              </a:spcAft>
              <a:buNone/>
            </a:pPr>
            <a:r>
              <a:t/>
            </a:r>
            <a:endParaRPr sz="2007"/>
          </a:p>
        </p:txBody>
      </p:sp>
      <p:pic>
        <p:nvPicPr>
          <p:cNvPr descr="QR CODE" id="147" name="Google Shape;147;p22" title="mentimeter_qr_co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5750" y="258713"/>
            <a:ext cx="4626086" cy="462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FF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 title="Your paragraph text (2) copy 4.png"/>
          <p:cNvPicPr preferRelativeResize="0"/>
          <p:nvPr/>
        </p:nvPicPr>
        <p:blipFill rotWithShape="1">
          <a:blip r:embed="rId3">
            <a:alphaModFix/>
          </a:blip>
          <a:srcRect b="16806" l="0" r="70007" t="30143"/>
          <a:stretch/>
        </p:blipFill>
        <p:spPr>
          <a:xfrm>
            <a:off x="6379850" y="1920551"/>
            <a:ext cx="2452450" cy="238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 title="Your paragraph text (2) copy 4.png"/>
          <p:cNvPicPr preferRelativeResize="0"/>
          <p:nvPr/>
        </p:nvPicPr>
        <p:blipFill rotWithShape="1">
          <a:blip r:embed="rId3">
            <a:alphaModFix/>
          </a:blip>
          <a:srcRect b="30358" l="73441" r="5324" t="15412"/>
          <a:stretch/>
        </p:blipFill>
        <p:spPr>
          <a:xfrm>
            <a:off x="3168100" y="1920550"/>
            <a:ext cx="1827430" cy="256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 title="Your paragraph text (2) copy 4.png"/>
          <p:cNvPicPr preferRelativeResize="0"/>
          <p:nvPr/>
        </p:nvPicPr>
        <p:blipFill rotWithShape="1">
          <a:blip r:embed="rId3">
            <a:alphaModFix/>
          </a:blip>
          <a:srcRect b="41560" l="52858" r="34012" t="25139"/>
          <a:stretch/>
        </p:blipFill>
        <p:spPr>
          <a:xfrm rot="7211123">
            <a:off x="949602" y="2746598"/>
            <a:ext cx="1116747" cy="15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/>
          <p:nvPr/>
        </p:nvSpPr>
        <p:spPr>
          <a:xfrm>
            <a:off x="2547900" y="3046425"/>
            <a:ext cx="315000" cy="315000"/>
          </a:xfrm>
          <a:prstGeom prst="plus">
            <a:avLst>
              <a:gd fmla="val 35794" name="adj"/>
            </a:avLst>
          </a:prstGeom>
          <a:solidFill>
            <a:srgbClr val="F06496"/>
          </a:solidFill>
          <a:ln cap="flat" cmpd="sng" w="9525">
            <a:solidFill>
              <a:srgbClr val="F06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06496"/>
              </a:solidFill>
              <a:highlight>
                <a:srgbClr val="F06496"/>
              </a:highlight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5572925" y="3013125"/>
            <a:ext cx="400800" cy="3816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F06496"/>
          </a:solidFill>
          <a:ln cap="flat" cmpd="sng" w="9525">
            <a:solidFill>
              <a:srgbClr val="F06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 txBox="1"/>
          <p:nvPr>
            <p:ph type="title"/>
          </p:nvPr>
        </p:nvSpPr>
        <p:spPr>
          <a:xfrm>
            <a:off x="311700" y="130925"/>
            <a:ext cx="8520600" cy="8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prasimo"/>
                <a:ea typeface="Caprasimo"/>
                <a:cs typeface="Caprasimo"/>
                <a:sym typeface="Caprasimo"/>
              </a:rPr>
              <a:t>Again</a:t>
            </a:r>
            <a:r>
              <a:rPr lang="en" sz="3800">
                <a:latin typeface="Caprasimo"/>
                <a:ea typeface="Caprasimo"/>
                <a:cs typeface="Caprasimo"/>
                <a:sym typeface="Caprasimo"/>
              </a:rPr>
              <a:t>, why?</a:t>
            </a:r>
            <a:endParaRPr sz="3800">
              <a:latin typeface="Caprasimo"/>
              <a:ea typeface="Caprasimo"/>
              <a:cs typeface="Caprasimo"/>
              <a:sym typeface="Caprasimo"/>
            </a:endParaRPr>
          </a:p>
        </p:txBody>
      </p:sp>
      <p:sp>
        <p:nvSpPr>
          <p:cNvPr id="158" name="Google Shape;158;p23"/>
          <p:cNvSpPr txBox="1"/>
          <p:nvPr>
            <p:ph idx="4294967295" type="subTitle"/>
          </p:nvPr>
        </p:nvSpPr>
        <p:spPr>
          <a:xfrm>
            <a:off x="0" y="944825"/>
            <a:ext cx="91440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1646D"/>
                </a:solidFill>
                <a:latin typeface="Lexend Medium"/>
                <a:ea typeface="Lexend Medium"/>
                <a:cs typeface="Lexend Medium"/>
                <a:sym typeface="Lexend Medium"/>
              </a:rPr>
              <a:t>Stories of when collaborative communication works</a:t>
            </a:r>
            <a:endParaRPr>
              <a:solidFill>
                <a:srgbClr val="11646D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FF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/>
        </p:nvSpPr>
        <p:spPr>
          <a:xfrm>
            <a:off x="213775" y="715475"/>
            <a:ext cx="88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 txBox="1"/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Slides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FF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4710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Ramps instead of stairs…. </a:t>
            </a:r>
            <a:endParaRPr/>
          </a:p>
        </p:txBody>
      </p:sp>
      <p:pic>
        <p:nvPicPr>
          <p:cNvPr descr="Picture of a man shoveling the stairs while children wait. One child in a wheelchair asks for the ramp to be shovel so EVERYONE can get in. " id="170" name="Google Shape;170;p25" title="Shoveling Stairs BEFORE Ram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525" y="442075"/>
            <a:ext cx="5809025" cy="47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FF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Your paragraph text.png"/>
          <p:cNvPicPr preferRelativeResize="0"/>
          <p:nvPr/>
        </p:nvPicPr>
        <p:blipFill rotWithShape="1">
          <a:blip r:embed="rId3">
            <a:alphaModFix/>
          </a:blip>
          <a:srcRect b="28227" l="28673" r="29357" t="27627"/>
          <a:stretch/>
        </p:blipFill>
        <p:spPr>
          <a:xfrm>
            <a:off x="1713475" y="593550"/>
            <a:ext cx="5717050" cy="330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FF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Your paragraph text (2) copy 2.png"/>
          <p:cNvPicPr preferRelativeResize="0"/>
          <p:nvPr/>
        </p:nvPicPr>
        <p:blipFill rotWithShape="1">
          <a:blip r:embed="rId3">
            <a:alphaModFix/>
          </a:blip>
          <a:srcRect b="6631" l="23597" r="8064" t="5068"/>
          <a:stretch/>
        </p:blipFill>
        <p:spPr>
          <a:xfrm>
            <a:off x="1940633" y="1020510"/>
            <a:ext cx="5262730" cy="37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68000" y="1440710"/>
            <a:ext cx="36741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latin typeface="Lexend"/>
                <a:ea typeface="Lexend"/>
                <a:cs typeface="Lexend"/>
                <a:sym typeface="Lexend"/>
              </a:rPr>
              <a:t>Identify barriers</a:t>
            </a:r>
            <a:endParaRPr b="1"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68000" y="2662110"/>
            <a:ext cx="36873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latin typeface="Lexend"/>
                <a:ea typeface="Lexend"/>
                <a:cs typeface="Lexend"/>
                <a:sym typeface="Lexend"/>
              </a:rPr>
              <a:t>Encourage change</a:t>
            </a:r>
            <a:endParaRPr b="1"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54800" y="3883510"/>
            <a:ext cx="36873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latin typeface="Lexend"/>
                <a:ea typeface="Lexend"/>
                <a:cs typeface="Lexend"/>
                <a:sym typeface="Lexend"/>
              </a:rPr>
              <a:t>Opportunity to reflect</a:t>
            </a:r>
            <a:endParaRPr b="1"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" name="Google Shape;70;p15"/>
          <p:cNvSpPr txBox="1"/>
          <p:nvPr>
            <p:ph idx="4294967295" type="subTitle"/>
          </p:nvPr>
        </p:nvSpPr>
        <p:spPr>
          <a:xfrm>
            <a:off x="789150" y="249075"/>
            <a:ext cx="75657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800">
                <a:solidFill>
                  <a:srgbClr val="11646D"/>
                </a:solidFill>
                <a:latin typeface="Caprasimo"/>
                <a:ea typeface="Caprasimo"/>
                <a:cs typeface="Caprasimo"/>
                <a:sym typeface="Caprasimo"/>
              </a:rPr>
              <a:t>Key Points</a:t>
            </a:r>
            <a:endParaRPr sz="3800">
              <a:solidFill>
                <a:srgbClr val="11646D"/>
              </a:solidFill>
              <a:latin typeface="Caprasimo"/>
              <a:ea typeface="Caprasimo"/>
              <a:cs typeface="Caprasimo"/>
              <a:sym typeface="Capras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FF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130925"/>
            <a:ext cx="8520600" cy="8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prasimo"/>
                <a:ea typeface="Caprasimo"/>
                <a:cs typeface="Caprasimo"/>
                <a:sym typeface="Caprasimo"/>
              </a:rPr>
              <a:t>But, why?</a:t>
            </a:r>
            <a:endParaRPr sz="3800">
              <a:latin typeface="Caprasimo"/>
              <a:ea typeface="Caprasimo"/>
              <a:cs typeface="Caprasimo"/>
              <a:sym typeface="Caprasimo"/>
            </a:endParaRPr>
          </a:p>
        </p:txBody>
      </p:sp>
      <p:sp>
        <p:nvSpPr>
          <p:cNvPr id="76" name="Google Shape;76;p16"/>
          <p:cNvSpPr txBox="1"/>
          <p:nvPr>
            <p:ph idx="4294967295" type="subTitle"/>
          </p:nvPr>
        </p:nvSpPr>
        <p:spPr>
          <a:xfrm>
            <a:off x="311700" y="944825"/>
            <a:ext cx="91440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1646D"/>
                </a:solidFill>
                <a:latin typeface="Lexend Medium"/>
                <a:ea typeface="Lexend Medium"/>
                <a:cs typeface="Lexend Medium"/>
                <a:sym typeface="Lexend Medium"/>
              </a:rPr>
              <a:t>Stories of opportunities for change</a:t>
            </a:r>
            <a:endParaRPr>
              <a:solidFill>
                <a:srgbClr val="11646D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77" name="Google Shape;77;p16" title="Your paragraph text (2) copy 4.png"/>
          <p:cNvPicPr preferRelativeResize="0"/>
          <p:nvPr/>
        </p:nvPicPr>
        <p:blipFill rotWithShape="1">
          <a:blip r:embed="rId3">
            <a:alphaModFix/>
          </a:blip>
          <a:srcRect b="41560" l="52858" r="34012" t="25139"/>
          <a:stretch/>
        </p:blipFill>
        <p:spPr>
          <a:xfrm rot="-6757223">
            <a:off x="599346" y="1741572"/>
            <a:ext cx="942233" cy="114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 title="Your paragraph text (2) copy 4.png"/>
          <p:cNvPicPr preferRelativeResize="0"/>
          <p:nvPr/>
        </p:nvPicPr>
        <p:blipFill rotWithShape="1">
          <a:blip r:embed="rId3">
            <a:alphaModFix/>
          </a:blip>
          <a:srcRect b="41560" l="52858" r="34012" t="25139"/>
          <a:stretch/>
        </p:blipFill>
        <p:spPr>
          <a:xfrm>
            <a:off x="572325" y="3362463"/>
            <a:ext cx="772950" cy="10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 title="Your paragraph text (2) copy 4.png"/>
          <p:cNvPicPr preferRelativeResize="0"/>
          <p:nvPr/>
        </p:nvPicPr>
        <p:blipFill rotWithShape="1">
          <a:blip r:embed="rId3">
            <a:alphaModFix/>
          </a:blip>
          <a:srcRect b="41560" l="52858" r="34012" t="25139"/>
          <a:stretch/>
        </p:blipFill>
        <p:spPr>
          <a:xfrm rot="6855361">
            <a:off x="6484125" y="3694527"/>
            <a:ext cx="772952" cy="10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title="Your paragraph text (2) copy 4.png"/>
          <p:cNvPicPr preferRelativeResize="0"/>
          <p:nvPr/>
        </p:nvPicPr>
        <p:blipFill rotWithShape="1">
          <a:blip r:embed="rId3">
            <a:alphaModFix/>
          </a:blip>
          <a:srcRect b="41560" l="52858" r="34012" t="25139"/>
          <a:stretch/>
        </p:blipFill>
        <p:spPr>
          <a:xfrm rot="3583002">
            <a:off x="6484126" y="1763199"/>
            <a:ext cx="772950" cy="107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title="Your paragraph text (2) copy 4.png"/>
          <p:cNvPicPr preferRelativeResize="0"/>
          <p:nvPr/>
        </p:nvPicPr>
        <p:blipFill rotWithShape="1">
          <a:blip r:embed="rId3">
            <a:alphaModFix/>
          </a:blip>
          <a:srcRect b="41560" l="52858" r="34012" t="25139"/>
          <a:stretch/>
        </p:blipFill>
        <p:spPr>
          <a:xfrm rot="-2145778">
            <a:off x="2266214" y="2220274"/>
            <a:ext cx="772945" cy="107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Your paragraph text (2) copy 4.png"/>
          <p:cNvPicPr preferRelativeResize="0"/>
          <p:nvPr/>
        </p:nvPicPr>
        <p:blipFill rotWithShape="1">
          <a:blip r:embed="rId3">
            <a:alphaModFix/>
          </a:blip>
          <a:srcRect b="41560" l="52858" r="34012" t="25139"/>
          <a:stretch/>
        </p:blipFill>
        <p:spPr>
          <a:xfrm rot="-4417184">
            <a:off x="7673076" y="834639"/>
            <a:ext cx="772948" cy="107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title="Your paragraph text (2) copy 4.png"/>
          <p:cNvPicPr preferRelativeResize="0"/>
          <p:nvPr/>
        </p:nvPicPr>
        <p:blipFill rotWithShape="1">
          <a:blip r:embed="rId3">
            <a:alphaModFix/>
          </a:blip>
          <a:srcRect b="41560" l="52858" r="34012" t="25139"/>
          <a:stretch/>
        </p:blipFill>
        <p:spPr>
          <a:xfrm rot="-8950825">
            <a:off x="7888236" y="3410343"/>
            <a:ext cx="815099" cy="132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title="Your paragraph text (2) copy 4.png"/>
          <p:cNvPicPr preferRelativeResize="0"/>
          <p:nvPr/>
        </p:nvPicPr>
        <p:blipFill rotWithShape="1">
          <a:blip r:embed="rId3">
            <a:alphaModFix/>
          </a:blip>
          <a:srcRect b="16806" l="0" r="70007" t="30143"/>
          <a:stretch/>
        </p:blipFill>
        <p:spPr>
          <a:xfrm>
            <a:off x="3663339" y="2019058"/>
            <a:ext cx="1834475" cy="178460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3577528" y="1896584"/>
            <a:ext cx="2095200" cy="2139000"/>
          </a:xfrm>
          <a:prstGeom prst="noSmoking">
            <a:avLst>
              <a:gd fmla="val 5084" name="adj"/>
            </a:avLst>
          </a:prstGeom>
          <a:solidFill>
            <a:srgbClr val="F064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 title="Your paragraph text (2) copy 4.png"/>
          <p:cNvPicPr preferRelativeResize="0"/>
          <p:nvPr/>
        </p:nvPicPr>
        <p:blipFill rotWithShape="1">
          <a:blip r:embed="rId3">
            <a:alphaModFix/>
          </a:blip>
          <a:srcRect b="41560" l="52858" r="34012" t="25139"/>
          <a:stretch/>
        </p:blipFill>
        <p:spPr>
          <a:xfrm rot="6044801">
            <a:off x="2675150" y="3667698"/>
            <a:ext cx="772952" cy="107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FF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 title="Your paragraph text (2).png"/>
          <p:cNvPicPr preferRelativeResize="0"/>
          <p:nvPr/>
        </p:nvPicPr>
        <p:blipFill rotWithShape="1">
          <a:blip r:embed="rId3">
            <a:alphaModFix/>
          </a:blip>
          <a:srcRect b="11574" l="41744" r="2530" t="31692"/>
          <a:stretch/>
        </p:blipFill>
        <p:spPr>
          <a:xfrm>
            <a:off x="1188676" y="3225425"/>
            <a:ext cx="5795925" cy="18571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8321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00">
                <a:latin typeface="Caprasimo"/>
                <a:ea typeface="Caprasimo"/>
                <a:cs typeface="Caprasimo"/>
                <a:sym typeface="Caprasimo"/>
              </a:rPr>
              <a:t>Who are YOU? </a:t>
            </a:r>
            <a:endParaRPr sz="3800">
              <a:latin typeface="Caprasimo"/>
              <a:ea typeface="Caprasimo"/>
              <a:cs typeface="Caprasimo"/>
              <a:sym typeface="Caprasimo"/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248125" y="945925"/>
            <a:ext cx="7262100" cy="20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★"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Clients — </a:t>
            </a:r>
            <a:r>
              <a:rPr i="1" lang="en">
                <a:latin typeface="Lexend"/>
                <a:ea typeface="Lexend"/>
                <a:cs typeface="Lexend"/>
                <a:sym typeface="Lexend"/>
              </a:rPr>
              <a:t>athletes, participants</a:t>
            </a:r>
            <a:endParaRPr i="1"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★"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Parents/Guardians — </a:t>
            </a:r>
            <a:r>
              <a:rPr i="1" lang="en">
                <a:latin typeface="Lexend"/>
                <a:ea typeface="Lexend"/>
                <a:cs typeface="Lexend"/>
                <a:sym typeface="Lexend"/>
              </a:rPr>
              <a:t>designated caregivers </a:t>
            </a:r>
            <a:endParaRPr i="1"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★"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Providers — </a:t>
            </a:r>
            <a:r>
              <a:rPr i="1" lang="en">
                <a:latin typeface="Lexend"/>
                <a:ea typeface="Lexend"/>
                <a:cs typeface="Lexend"/>
                <a:sym typeface="Lexend"/>
              </a:rPr>
              <a:t>coaches, instructors, volunteers</a:t>
            </a:r>
            <a:endParaRPr i="1"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★"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Administration — </a:t>
            </a:r>
            <a:r>
              <a:rPr i="1" lang="en">
                <a:latin typeface="Lexend"/>
                <a:ea typeface="Lexend"/>
                <a:cs typeface="Lexend"/>
                <a:sym typeface="Lexend"/>
              </a:rPr>
              <a:t>program staff and/or decision makers</a:t>
            </a:r>
            <a:endParaRPr i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descr="Graphic with people outline in primary colors with a magnifying glass overlay" id="94" name="Google Shape;94;p17" title="Magnifying Glass People.png"/>
          <p:cNvPicPr preferRelativeResize="0"/>
          <p:nvPr/>
        </p:nvPicPr>
        <p:blipFill rotWithShape="1">
          <a:blip r:embed="rId4">
            <a:alphaModFix/>
          </a:blip>
          <a:srcRect b="21435" l="36419" r="21787" t="9817"/>
          <a:stretch/>
        </p:blipFill>
        <p:spPr>
          <a:xfrm>
            <a:off x="6197981" y="390025"/>
            <a:ext cx="2882420" cy="26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331446" y="3462523"/>
            <a:ext cx="5478300" cy="1346400"/>
          </a:xfrm>
          <a:prstGeom prst="rect">
            <a:avLst/>
          </a:prstGeom>
        </p:spPr>
        <p:txBody>
          <a:bodyPr anchorCtr="0" anchor="t" bIns="98475" lIns="98475" spcFirstLastPara="1" rIns="98475" wrap="square" tIns="9847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1293"/>
              </a:spcBef>
              <a:spcAft>
                <a:spcPts val="1293"/>
              </a:spcAft>
              <a:buSzPts val="829"/>
              <a:buNone/>
            </a:pPr>
            <a:r>
              <a:rPr lang="en" sz="2003">
                <a:solidFill>
                  <a:srgbClr val="6167EF"/>
                </a:solidFill>
                <a:latin typeface="Lexend Light"/>
                <a:ea typeface="Lexend Light"/>
                <a:cs typeface="Lexend Light"/>
                <a:sym typeface="Lexend Light"/>
              </a:rPr>
              <a:t>Where are there </a:t>
            </a:r>
            <a:r>
              <a:rPr b="1" lang="en" sz="2003">
                <a:solidFill>
                  <a:srgbClr val="6167EF"/>
                </a:solidFill>
                <a:latin typeface="Lexend"/>
                <a:ea typeface="Lexend"/>
                <a:cs typeface="Lexend"/>
                <a:sym typeface="Lexend"/>
              </a:rPr>
              <a:t>opportunities</a:t>
            </a:r>
            <a:r>
              <a:rPr lang="en" sz="2003">
                <a:solidFill>
                  <a:srgbClr val="6167EF"/>
                </a:solidFill>
                <a:latin typeface="Lexend Light"/>
                <a:ea typeface="Lexend Light"/>
                <a:cs typeface="Lexend Light"/>
                <a:sym typeface="Lexend Light"/>
              </a:rPr>
              <a:t> for </a:t>
            </a:r>
            <a:r>
              <a:rPr b="1" lang="en" sz="2003">
                <a:solidFill>
                  <a:srgbClr val="6167EF"/>
                </a:solidFill>
                <a:latin typeface="Lexend"/>
                <a:ea typeface="Lexend"/>
                <a:cs typeface="Lexend"/>
                <a:sym typeface="Lexend"/>
              </a:rPr>
              <a:t>communication</a:t>
            </a:r>
            <a:r>
              <a:rPr lang="en" sz="2003">
                <a:solidFill>
                  <a:srgbClr val="6167EF"/>
                </a:solidFill>
                <a:latin typeface="Lexend Light"/>
                <a:ea typeface="Lexend Light"/>
                <a:cs typeface="Lexend Light"/>
                <a:sym typeface="Lexend Light"/>
              </a:rPr>
              <a:t> between these </a:t>
            </a:r>
            <a:r>
              <a:rPr b="1" lang="en" sz="2003">
                <a:solidFill>
                  <a:srgbClr val="6167EF"/>
                </a:solidFill>
                <a:latin typeface="Lexend"/>
                <a:ea typeface="Lexend"/>
                <a:cs typeface="Lexend"/>
                <a:sym typeface="Lexend"/>
              </a:rPr>
              <a:t>perspectives?</a:t>
            </a:r>
            <a:endParaRPr b="1" sz="1573">
              <a:solidFill>
                <a:srgbClr val="6167E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FF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ultidirectional arrow pyramid with Client Perspective, Administrative Perspective and Provider Perspective the corners" id="100" name="Google Shape;100;p18" title="Arrow Pyramid.png"/>
          <p:cNvPicPr preferRelativeResize="0"/>
          <p:nvPr/>
        </p:nvPicPr>
        <p:blipFill rotWithShape="1">
          <a:blip r:embed="rId3">
            <a:alphaModFix/>
          </a:blip>
          <a:srcRect b="17226" l="60461" r="3255" t="11796"/>
          <a:stretch/>
        </p:blipFill>
        <p:spPr>
          <a:xfrm>
            <a:off x="2043741" y="1046343"/>
            <a:ext cx="4941975" cy="371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title="Your paragraph text (1) copy.png"/>
          <p:cNvPicPr preferRelativeResize="0"/>
          <p:nvPr/>
        </p:nvPicPr>
        <p:blipFill rotWithShape="1">
          <a:blip r:embed="rId4">
            <a:alphaModFix/>
          </a:blip>
          <a:srcRect b="21612" l="23412" r="41837" t="29866"/>
          <a:stretch/>
        </p:blipFill>
        <p:spPr>
          <a:xfrm>
            <a:off x="33090" y="4073315"/>
            <a:ext cx="2084400" cy="100013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227158" y="4132576"/>
            <a:ext cx="16962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9100" lIns="99100" spcFirstLastPara="1" rIns="99100" wrap="square" tIns="99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1">
                <a:solidFill>
                  <a:srgbClr val="0E5C64"/>
                </a:solidFill>
                <a:latin typeface="Caprasimo"/>
                <a:ea typeface="Caprasimo"/>
                <a:cs typeface="Caprasimo"/>
                <a:sym typeface="Caprasimo"/>
              </a:rPr>
              <a:t>Provider</a:t>
            </a:r>
            <a:r>
              <a:rPr lang="en" sz="1951">
                <a:solidFill>
                  <a:srgbClr val="0E5C64"/>
                </a:solidFill>
                <a:latin typeface="Caprasimo"/>
                <a:ea typeface="Caprasimo"/>
                <a:cs typeface="Caprasimo"/>
                <a:sym typeface="Caprasimo"/>
              </a:rPr>
              <a:t> perspective</a:t>
            </a:r>
            <a:endParaRPr sz="1951">
              <a:solidFill>
                <a:srgbClr val="0E5C64"/>
              </a:solidFill>
              <a:latin typeface="Caprasimo"/>
              <a:ea typeface="Caprasimo"/>
              <a:cs typeface="Caprasimo"/>
              <a:sym typeface="Caprasimo"/>
            </a:endParaRPr>
          </a:p>
        </p:txBody>
      </p:sp>
      <p:pic>
        <p:nvPicPr>
          <p:cNvPr id="103" name="Google Shape;103;p18" title="Your paragraph text (1) copy.png"/>
          <p:cNvPicPr preferRelativeResize="0"/>
          <p:nvPr/>
        </p:nvPicPr>
        <p:blipFill rotWithShape="1">
          <a:blip r:embed="rId4">
            <a:alphaModFix/>
          </a:blip>
          <a:srcRect b="21612" l="23412" r="41837" t="29866"/>
          <a:stretch/>
        </p:blipFill>
        <p:spPr>
          <a:xfrm>
            <a:off x="6926182" y="3904354"/>
            <a:ext cx="2208275" cy="116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6934241" y="4103992"/>
            <a:ext cx="21717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5250" lIns="95250" spcFirstLastPara="1" rIns="95250" wrap="square" tIns="95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75">
                <a:solidFill>
                  <a:srgbClr val="0E5C64"/>
                </a:solidFill>
                <a:latin typeface="Caprasimo"/>
                <a:ea typeface="Caprasimo"/>
                <a:cs typeface="Caprasimo"/>
                <a:sym typeface="Caprasimo"/>
              </a:rPr>
              <a:t>Administrative</a:t>
            </a:r>
            <a:r>
              <a:rPr lang="en" sz="1875">
                <a:solidFill>
                  <a:srgbClr val="0E5C64"/>
                </a:solidFill>
                <a:latin typeface="Caprasimo"/>
                <a:ea typeface="Caprasimo"/>
                <a:cs typeface="Caprasimo"/>
                <a:sym typeface="Caprasimo"/>
              </a:rPr>
              <a:t> perspective</a:t>
            </a:r>
            <a:endParaRPr sz="1875">
              <a:solidFill>
                <a:srgbClr val="0E5C64"/>
              </a:solidFill>
              <a:latin typeface="Caprasimo"/>
              <a:ea typeface="Caprasimo"/>
              <a:cs typeface="Caprasimo"/>
              <a:sym typeface="Caprasimo"/>
            </a:endParaRPr>
          </a:p>
        </p:txBody>
      </p:sp>
      <p:pic>
        <p:nvPicPr>
          <p:cNvPr id="105" name="Google Shape;105;p18" title="Your paragraph text (1) copy.png"/>
          <p:cNvPicPr preferRelativeResize="0"/>
          <p:nvPr/>
        </p:nvPicPr>
        <p:blipFill rotWithShape="1">
          <a:blip r:embed="rId4">
            <a:alphaModFix/>
          </a:blip>
          <a:srcRect b="21612" l="23412" r="41837" t="29866"/>
          <a:stretch/>
        </p:blipFill>
        <p:spPr>
          <a:xfrm>
            <a:off x="3453459" y="112091"/>
            <a:ext cx="2084400" cy="909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3655593" y="125845"/>
            <a:ext cx="16962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75" lIns="99075" spcFirstLastPara="1" rIns="99075" wrap="square" tIns="990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1">
                <a:solidFill>
                  <a:srgbClr val="0E5C64"/>
                </a:solidFill>
                <a:latin typeface="Caprasimo"/>
                <a:ea typeface="Caprasimo"/>
                <a:cs typeface="Caprasimo"/>
                <a:sym typeface="Caprasimo"/>
              </a:rPr>
              <a:t>Client</a:t>
            </a:r>
            <a:r>
              <a:rPr lang="en" sz="1951">
                <a:solidFill>
                  <a:srgbClr val="0E5C64"/>
                </a:solidFill>
                <a:latin typeface="Caprasimo"/>
                <a:ea typeface="Caprasimo"/>
                <a:cs typeface="Caprasimo"/>
                <a:sym typeface="Caprasimo"/>
              </a:rPr>
              <a:t> perspective</a:t>
            </a:r>
            <a:endParaRPr sz="1951">
              <a:solidFill>
                <a:srgbClr val="0E5C64"/>
              </a:solidFill>
              <a:latin typeface="Caprasimo"/>
              <a:ea typeface="Caprasimo"/>
              <a:cs typeface="Caprasimo"/>
              <a:sym typeface="Caprasimo"/>
            </a:endParaRPr>
          </a:p>
        </p:txBody>
      </p:sp>
      <p:pic>
        <p:nvPicPr>
          <p:cNvPr id="107" name="Google Shape;107;p18" title="Your paragraph text (2).png"/>
          <p:cNvPicPr preferRelativeResize="0"/>
          <p:nvPr/>
        </p:nvPicPr>
        <p:blipFill rotWithShape="1">
          <a:blip r:embed="rId5">
            <a:alphaModFix/>
          </a:blip>
          <a:srcRect b="56374" l="1333" r="75488" t="1621"/>
          <a:stretch/>
        </p:blipFill>
        <p:spPr>
          <a:xfrm>
            <a:off x="4041439" y="2655218"/>
            <a:ext cx="946555" cy="94337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4174225" y="2711406"/>
            <a:ext cx="69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49">
                <a:solidFill>
                  <a:srgbClr val="F1C232"/>
                </a:solidFill>
                <a:latin typeface="Caprasimo"/>
                <a:ea typeface="Caprasimo"/>
                <a:cs typeface="Caprasimo"/>
                <a:sym typeface="Caprasimo"/>
              </a:rPr>
              <a:t>?</a:t>
            </a:r>
            <a:endParaRPr sz="4049">
              <a:solidFill>
                <a:srgbClr val="F1C232"/>
              </a:solidFill>
              <a:latin typeface="Caprasimo"/>
              <a:ea typeface="Caprasimo"/>
              <a:cs typeface="Caprasimo"/>
              <a:sym typeface="Caprasim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FF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ultidirectional arrow pyramid with Client Perspective, Administrative Perspective and Provider Perspective the corners equals an informed organizaton" id="113" name="Google Shape;113;p19" title="Your paragraph text.png"/>
          <p:cNvPicPr preferRelativeResize="0"/>
          <p:nvPr/>
        </p:nvPicPr>
        <p:blipFill rotWithShape="1">
          <a:blip r:embed="rId3">
            <a:alphaModFix/>
          </a:blip>
          <a:srcRect b="17226" l="60461" r="3255" t="11796"/>
          <a:stretch/>
        </p:blipFill>
        <p:spPr>
          <a:xfrm>
            <a:off x="1712441" y="1122100"/>
            <a:ext cx="4394310" cy="33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 title="Your paragraph text (1) copy.png"/>
          <p:cNvPicPr preferRelativeResize="0"/>
          <p:nvPr/>
        </p:nvPicPr>
        <p:blipFill rotWithShape="1">
          <a:blip r:embed="rId4">
            <a:alphaModFix/>
          </a:blip>
          <a:srcRect b="21612" l="23412" r="41837" t="29866"/>
          <a:stretch/>
        </p:blipFill>
        <p:spPr>
          <a:xfrm>
            <a:off x="52180" y="4122020"/>
            <a:ext cx="1923225" cy="92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231243" y="4176699"/>
            <a:ext cx="156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E5C64"/>
                </a:solidFill>
                <a:latin typeface="Caprasimo"/>
                <a:ea typeface="Caprasimo"/>
                <a:cs typeface="Caprasimo"/>
                <a:sym typeface="Caprasimo"/>
              </a:rPr>
              <a:t>Provider perspective</a:t>
            </a:r>
            <a:endParaRPr sz="1800">
              <a:solidFill>
                <a:srgbClr val="0E5C64"/>
              </a:solidFill>
              <a:latin typeface="Caprasimo"/>
              <a:ea typeface="Caprasimo"/>
              <a:cs typeface="Caprasimo"/>
              <a:sym typeface="Caprasimo"/>
            </a:endParaRPr>
          </a:p>
        </p:txBody>
      </p:sp>
      <p:pic>
        <p:nvPicPr>
          <p:cNvPr id="116" name="Google Shape;116;p19" title="Your paragraph text (1) copy.png"/>
          <p:cNvPicPr preferRelativeResize="0"/>
          <p:nvPr/>
        </p:nvPicPr>
        <p:blipFill rotWithShape="1">
          <a:blip r:embed="rId4">
            <a:alphaModFix/>
          </a:blip>
          <a:srcRect b="21612" l="23412" r="41837" t="29866"/>
          <a:stretch/>
        </p:blipFill>
        <p:spPr>
          <a:xfrm>
            <a:off x="5761975" y="3937875"/>
            <a:ext cx="2119500" cy="112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5769710" y="4129487"/>
            <a:ext cx="208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E5C64"/>
                </a:solidFill>
                <a:latin typeface="Caprasimo"/>
                <a:ea typeface="Caprasimo"/>
                <a:cs typeface="Caprasimo"/>
                <a:sym typeface="Caprasimo"/>
              </a:rPr>
              <a:t>Administrative perspective</a:t>
            </a:r>
            <a:endParaRPr sz="1800">
              <a:solidFill>
                <a:srgbClr val="0E5C64"/>
              </a:solidFill>
              <a:latin typeface="Caprasimo"/>
              <a:ea typeface="Caprasimo"/>
              <a:cs typeface="Caprasimo"/>
              <a:sym typeface="Caprasimo"/>
            </a:endParaRPr>
          </a:p>
        </p:txBody>
      </p:sp>
      <p:pic>
        <p:nvPicPr>
          <p:cNvPr id="118" name="Google Shape;118;p19" title="Your paragraph text (2).png"/>
          <p:cNvPicPr preferRelativeResize="0"/>
          <p:nvPr/>
        </p:nvPicPr>
        <p:blipFill rotWithShape="1">
          <a:blip r:embed="rId5">
            <a:alphaModFix/>
          </a:blip>
          <a:srcRect b="44917" l="25351" r="41550" t="4052"/>
          <a:stretch/>
        </p:blipFill>
        <p:spPr>
          <a:xfrm>
            <a:off x="6173069" y="138775"/>
            <a:ext cx="2869080" cy="243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 title="Your paragraph text (2).png"/>
          <p:cNvPicPr preferRelativeResize="0"/>
          <p:nvPr/>
        </p:nvPicPr>
        <p:blipFill rotWithShape="1">
          <a:blip r:embed="rId5">
            <a:alphaModFix/>
          </a:blip>
          <a:srcRect b="41547" l="65831" r="9060" t="15467"/>
          <a:stretch/>
        </p:blipFill>
        <p:spPr>
          <a:xfrm>
            <a:off x="6487057" y="1947364"/>
            <a:ext cx="440555" cy="41481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6487055" y="642669"/>
            <a:ext cx="22413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86675" lIns="86675" spcFirstLastPara="1" rIns="86675" wrap="square" tIns="8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47">
                <a:solidFill>
                  <a:srgbClr val="EBF5F6"/>
                </a:solidFill>
                <a:latin typeface="Caprasimo"/>
                <a:ea typeface="Caprasimo"/>
                <a:cs typeface="Caprasimo"/>
                <a:sym typeface="Caprasimo"/>
              </a:rPr>
              <a:t>An</a:t>
            </a:r>
            <a:endParaRPr sz="2447">
              <a:solidFill>
                <a:srgbClr val="EBF5F6"/>
              </a:solidFill>
              <a:latin typeface="Caprasimo"/>
              <a:ea typeface="Caprasimo"/>
              <a:cs typeface="Caprasimo"/>
              <a:sym typeface="Caprasim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47">
                <a:solidFill>
                  <a:srgbClr val="EBF5F6"/>
                </a:solidFill>
                <a:latin typeface="Caprasimo"/>
                <a:ea typeface="Caprasimo"/>
                <a:cs typeface="Caprasimo"/>
                <a:sym typeface="Caprasimo"/>
              </a:rPr>
              <a:t>Informed Organization</a:t>
            </a:r>
            <a:endParaRPr sz="2447">
              <a:solidFill>
                <a:srgbClr val="EBF5F6"/>
              </a:solidFill>
              <a:latin typeface="Caprasimo"/>
              <a:ea typeface="Caprasimo"/>
              <a:cs typeface="Caprasimo"/>
              <a:sym typeface="Caprasimo"/>
            </a:endParaRPr>
          </a:p>
        </p:txBody>
      </p:sp>
      <p:pic>
        <p:nvPicPr>
          <p:cNvPr id="121" name="Google Shape;121;p19" title="Your paragraph text (2).png"/>
          <p:cNvPicPr preferRelativeResize="0"/>
          <p:nvPr/>
        </p:nvPicPr>
        <p:blipFill rotWithShape="1">
          <a:blip r:embed="rId5">
            <a:alphaModFix/>
          </a:blip>
          <a:srcRect b="41547" l="65831" r="9060" t="15467"/>
          <a:stretch/>
        </p:blipFill>
        <p:spPr>
          <a:xfrm rot="2025772">
            <a:off x="8202210" y="336102"/>
            <a:ext cx="531518" cy="50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 title="Your paragraph text (1) copy.png"/>
          <p:cNvPicPr preferRelativeResize="0"/>
          <p:nvPr/>
        </p:nvPicPr>
        <p:blipFill rotWithShape="1">
          <a:blip r:embed="rId4">
            <a:alphaModFix/>
          </a:blip>
          <a:srcRect b="21612" l="23412" r="41837" t="29866"/>
          <a:stretch/>
        </p:blipFill>
        <p:spPr>
          <a:xfrm>
            <a:off x="2947988" y="178900"/>
            <a:ext cx="1923225" cy="83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3134492" y="191591"/>
            <a:ext cx="156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E5C64"/>
                </a:solidFill>
                <a:latin typeface="Caprasimo"/>
                <a:ea typeface="Caprasimo"/>
                <a:cs typeface="Caprasimo"/>
                <a:sym typeface="Caprasimo"/>
              </a:rPr>
              <a:t>Client perspective</a:t>
            </a:r>
            <a:endParaRPr sz="1800">
              <a:solidFill>
                <a:srgbClr val="0E5C64"/>
              </a:solidFill>
              <a:latin typeface="Caprasimo"/>
              <a:ea typeface="Caprasimo"/>
              <a:cs typeface="Caprasimo"/>
              <a:sym typeface="Caprasimo"/>
            </a:endParaRPr>
          </a:p>
        </p:txBody>
      </p:sp>
      <p:pic>
        <p:nvPicPr>
          <p:cNvPr id="124" name="Google Shape;124;p19" title="Your paragraph text (2).png"/>
          <p:cNvPicPr preferRelativeResize="0"/>
          <p:nvPr/>
        </p:nvPicPr>
        <p:blipFill rotWithShape="1">
          <a:blip r:embed="rId6">
            <a:alphaModFix/>
          </a:blip>
          <a:srcRect b="56374" l="1333" r="75488" t="1621"/>
          <a:stretch/>
        </p:blipFill>
        <p:spPr>
          <a:xfrm>
            <a:off x="3496217" y="2571751"/>
            <a:ext cx="841660" cy="83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 title="Your paragraph text (2).png"/>
          <p:cNvPicPr preferRelativeResize="0"/>
          <p:nvPr/>
        </p:nvPicPr>
        <p:blipFill rotWithShape="1">
          <a:blip r:embed="rId6">
            <a:alphaModFix/>
          </a:blip>
          <a:srcRect b="30285" l="30189" r="25733" t="37377"/>
          <a:stretch/>
        </p:blipFill>
        <p:spPr>
          <a:xfrm rot="-148069">
            <a:off x="4260503" y="2542680"/>
            <a:ext cx="2457259" cy="991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FF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0" y="25"/>
            <a:ext cx="9144000" cy="50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Conversations…..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 rot="-1541517">
            <a:off x="244249" y="909957"/>
            <a:ext cx="3653494" cy="12188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Arial"/>
              </a:rPr>
              <a:t>Curious</a:t>
            </a:r>
          </a:p>
        </p:txBody>
      </p:sp>
      <p:sp>
        <p:nvSpPr>
          <p:cNvPr id="132" name="Google Shape;132;p20"/>
          <p:cNvSpPr txBox="1"/>
          <p:nvPr/>
        </p:nvSpPr>
        <p:spPr>
          <a:xfrm>
            <a:off x="5430125" y="3043375"/>
            <a:ext cx="373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E5C64"/>
              </a:solidFill>
            </a:endParaRPr>
          </a:p>
        </p:txBody>
      </p:sp>
      <p:sp>
        <p:nvSpPr>
          <p:cNvPr id="133" name="Google Shape;133;p20"/>
          <p:cNvSpPr/>
          <p:nvPr/>
        </p:nvSpPr>
        <p:spPr>
          <a:xfrm rot="924948">
            <a:off x="5165112" y="593865"/>
            <a:ext cx="3292129" cy="12199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0649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06496"/>
                </a:solidFill>
                <a:latin typeface="Arial"/>
              </a:rPr>
              <a:t>Listen</a:t>
            </a:r>
          </a:p>
        </p:txBody>
      </p:sp>
      <p:sp>
        <p:nvSpPr>
          <p:cNvPr id="134" name="Google Shape;134;p20"/>
          <p:cNvSpPr/>
          <p:nvPr/>
        </p:nvSpPr>
        <p:spPr>
          <a:xfrm>
            <a:off x="4915513" y="2318500"/>
            <a:ext cx="2915877" cy="912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0649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1"/>
                </a:solidFill>
                <a:latin typeface="Arial"/>
              </a:rPr>
              <a:t>Values</a:t>
            </a:r>
          </a:p>
        </p:txBody>
      </p:sp>
      <p:sp>
        <p:nvSpPr>
          <p:cNvPr id="135" name="Google Shape;135;p20"/>
          <p:cNvSpPr/>
          <p:nvPr/>
        </p:nvSpPr>
        <p:spPr>
          <a:xfrm rot="-729915">
            <a:off x="1260684" y="2986391"/>
            <a:ext cx="2464506" cy="76479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00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80000"/>
                </a:solidFill>
                <a:latin typeface="Arial"/>
              </a:rPr>
              <a:t>Facts</a:t>
            </a:r>
          </a:p>
        </p:txBody>
      </p:sp>
      <p:sp>
        <p:nvSpPr>
          <p:cNvPr id="136" name="Google Shape;136;p20"/>
          <p:cNvSpPr/>
          <p:nvPr/>
        </p:nvSpPr>
        <p:spPr>
          <a:xfrm>
            <a:off x="3414675" y="3806925"/>
            <a:ext cx="3205677" cy="912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351C75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51C75"/>
                </a:solidFill>
                <a:latin typeface="Arial"/>
              </a:rPr>
              <a:t>Feelings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 title="IMG_6830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