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72" r:id="rId2"/>
    <p:sldId id="256" r:id="rId3"/>
    <p:sldId id="259" r:id="rId4"/>
    <p:sldId id="258" r:id="rId5"/>
    <p:sldId id="279" r:id="rId6"/>
    <p:sldId id="260" r:id="rId7"/>
    <p:sldId id="278" r:id="rId8"/>
    <p:sldId id="275" r:id="rId9"/>
    <p:sldId id="261" r:id="rId10"/>
    <p:sldId id="262" r:id="rId11"/>
    <p:sldId id="264" r:id="rId12"/>
    <p:sldId id="263" r:id="rId13"/>
    <p:sldId id="267" r:id="rId14"/>
    <p:sldId id="266" r:id="rId15"/>
    <p:sldId id="268" r:id="rId16"/>
    <p:sldId id="269" r:id="rId17"/>
    <p:sldId id="270" r:id="rId18"/>
    <p:sldId id="280" r:id="rId19"/>
    <p:sldId id="281" r:id="rId20"/>
    <p:sldId id="282" r:id="rId21"/>
    <p:sldId id="283" r:id="rId22"/>
    <p:sldId id="284" r:id="rId23"/>
    <p:sldId id="285" r:id="rId24"/>
    <p:sldId id="286" r:id="rId25"/>
    <p:sldId id="276" r:id="rId26"/>
    <p:sldId id="287"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1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7" autoAdjust="0"/>
  </p:normalViewPr>
  <p:slideViewPr>
    <p:cSldViewPr snapToGrid="0" snapToObjects="1">
      <p:cViewPr varScale="1">
        <p:scale>
          <a:sx n="66" d="100"/>
          <a:sy n="66" d="100"/>
        </p:scale>
        <p:origin x="1241"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ED353-9BBC-40E2-BC70-8A25E30681CE}" type="datetimeFigureOut">
              <a:rPr lang="en-US" smtClean="0"/>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1DBC6-9AB7-48B1-83A2-96CCB3BAA7FD}" type="slidenum">
              <a:rPr lang="en-US" smtClean="0"/>
              <a:t>‹#›</a:t>
            </a:fld>
            <a:endParaRPr lang="en-US"/>
          </a:p>
        </p:txBody>
      </p:sp>
    </p:spTree>
    <p:extLst>
      <p:ext uri="{BB962C8B-B14F-4D97-AF65-F5344CB8AC3E}">
        <p14:creationId xmlns:p14="http://schemas.microsoft.com/office/powerpoint/2010/main" val="4395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description of the logos</a:t>
            </a:r>
          </a:p>
        </p:txBody>
      </p:sp>
      <p:sp>
        <p:nvSpPr>
          <p:cNvPr id="4" name="Slide Number Placeholder 3"/>
          <p:cNvSpPr>
            <a:spLocks noGrp="1"/>
          </p:cNvSpPr>
          <p:nvPr>
            <p:ph type="sldNum" sz="quarter" idx="5"/>
          </p:nvPr>
        </p:nvSpPr>
        <p:spPr/>
        <p:txBody>
          <a:bodyPr/>
          <a:lstStyle/>
          <a:p>
            <a:fld id="{F8A1DBC6-9AB7-48B1-83A2-96CCB3BAA7FD}" type="slidenum">
              <a:rPr lang="en-US" smtClean="0"/>
              <a:t>1</a:t>
            </a:fld>
            <a:endParaRPr lang="en-US"/>
          </a:p>
        </p:txBody>
      </p:sp>
    </p:spTree>
    <p:extLst>
      <p:ext uri="{BB962C8B-B14F-4D97-AF65-F5344CB8AC3E}">
        <p14:creationId xmlns:p14="http://schemas.microsoft.com/office/powerpoint/2010/main" val="279868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BEFORE We study how the environment shapes recovery, both ENVIRONMENTAL AND HUMAN PERFORMANCE</a:t>
            </a:r>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10</a:t>
            </a:fld>
            <a:endParaRPr lang="en-US"/>
          </a:p>
        </p:txBody>
      </p:sp>
    </p:spTree>
    <p:extLst>
      <p:ext uri="{BB962C8B-B14F-4D97-AF65-F5344CB8AC3E}">
        <p14:creationId xmlns:p14="http://schemas.microsoft.com/office/powerpoint/2010/main" val="362016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We measure both the human and the environment in real time</a:t>
            </a:r>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11</a:t>
            </a:fld>
            <a:endParaRPr lang="en-US"/>
          </a:p>
        </p:txBody>
      </p:sp>
    </p:spTree>
    <p:extLst>
      <p:ext uri="{BB962C8B-B14F-4D97-AF65-F5344CB8AC3E}">
        <p14:creationId xmlns:p14="http://schemas.microsoft.com/office/powerpoint/2010/main" val="301740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episode is a pilot with the potential to evolve into its own series—grounded in a research proposal.</a:t>
            </a:r>
            <a:br>
              <a:rPr lang="en-US" dirty="0"/>
            </a:br>
            <a:r>
              <a:rPr lang="en-US" dirty="0"/>
              <a:t>We already know these sports are effective. Our goal is to translate that into education, expand its reach, and unlock funding—while capturing the data needed to support and scale what we know works.</a:t>
            </a:r>
          </a:p>
        </p:txBody>
      </p:sp>
      <p:sp>
        <p:nvSpPr>
          <p:cNvPr id="4" name="Slide Number Placeholder 3"/>
          <p:cNvSpPr>
            <a:spLocks noGrp="1"/>
          </p:cNvSpPr>
          <p:nvPr>
            <p:ph type="sldNum" sz="quarter" idx="5"/>
          </p:nvPr>
        </p:nvSpPr>
        <p:spPr/>
        <p:txBody>
          <a:bodyPr/>
          <a:lstStyle/>
          <a:p>
            <a:fld id="{F8A1DBC6-9AB7-48B1-83A2-96CCB3BAA7FD}" type="slidenum">
              <a:rPr lang="en-US" smtClean="0"/>
              <a:t>14</a:t>
            </a:fld>
            <a:endParaRPr lang="en-US"/>
          </a:p>
        </p:txBody>
      </p:sp>
    </p:spTree>
    <p:extLst>
      <p:ext uri="{BB962C8B-B14F-4D97-AF65-F5344CB8AC3E}">
        <p14:creationId xmlns:p14="http://schemas.microsoft.com/office/powerpoint/2010/main" val="285878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 are investigating</a:t>
            </a:r>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15</a:t>
            </a:fld>
            <a:endParaRPr lang="en-US"/>
          </a:p>
        </p:txBody>
      </p:sp>
    </p:spTree>
    <p:extLst>
      <p:ext uri="{BB962C8B-B14F-4D97-AF65-F5344CB8AC3E}">
        <p14:creationId xmlns:p14="http://schemas.microsoft.com/office/powerpoint/2010/main" val="379710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 test human performance in real-world conditions</a:t>
            </a:r>
          </a:p>
          <a:p>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16</a:t>
            </a:fld>
            <a:endParaRPr lang="en-US"/>
          </a:p>
        </p:txBody>
      </p:sp>
    </p:spTree>
    <p:extLst>
      <p:ext uri="{BB962C8B-B14F-4D97-AF65-F5344CB8AC3E}">
        <p14:creationId xmlns:p14="http://schemas.microsoft.com/office/powerpoint/2010/main" val="207249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explore emerging tools—and here’s the cool part: we’re comparing our results to emfs affects to sharks and TBIs in whales.</a:t>
            </a:r>
          </a:p>
        </p:txBody>
      </p:sp>
      <p:sp>
        <p:nvSpPr>
          <p:cNvPr id="4" name="Slide Number Placeholder 3"/>
          <p:cNvSpPr>
            <a:spLocks noGrp="1"/>
          </p:cNvSpPr>
          <p:nvPr>
            <p:ph type="sldNum" sz="quarter" idx="5"/>
          </p:nvPr>
        </p:nvSpPr>
        <p:spPr/>
        <p:txBody>
          <a:bodyPr/>
          <a:lstStyle/>
          <a:p>
            <a:fld id="{F8A1DBC6-9AB7-48B1-83A2-96CCB3BAA7FD}" type="slidenum">
              <a:rPr lang="en-US" smtClean="0"/>
              <a:t>17</a:t>
            </a:fld>
            <a:endParaRPr lang="en-US"/>
          </a:p>
        </p:txBody>
      </p:sp>
    </p:spTree>
    <p:extLst>
      <p:ext uri="{BB962C8B-B14F-4D97-AF65-F5344CB8AC3E}">
        <p14:creationId xmlns:p14="http://schemas.microsoft.com/office/powerpoint/2010/main" val="68973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all boils down to people don’t know what they don’t know. This gives creates the opportunity for discussion.</a:t>
            </a:r>
          </a:p>
        </p:txBody>
      </p:sp>
      <p:sp>
        <p:nvSpPr>
          <p:cNvPr id="4" name="Slide Number Placeholder 3"/>
          <p:cNvSpPr>
            <a:spLocks noGrp="1"/>
          </p:cNvSpPr>
          <p:nvPr>
            <p:ph type="sldNum" sz="quarter" idx="5"/>
          </p:nvPr>
        </p:nvSpPr>
        <p:spPr/>
        <p:txBody>
          <a:bodyPr/>
          <a:lstStyle/>
          <a:p>
            <a:fld id="{F8A1DBC6-9AB7-48B1-83A2-96CCB3BAA7FD}" type="slidenum">
              <a:rPr lang="en-US" smtClean="0"/>
              <a:t>18</a:t>
            </a:fld>
            <a:endParaRPr lang="en-US"/>
          </a:p>
        </p:txBody>
      </p:sp>
    </p:spTree>
    <p:extLst>
      <p:ext uri="{BB962C8B-B14F-4D97-AF65-F5344CB8AC3E}">
        <p14:creationId xmlns:p14="http://schemas.microsoft.com/office/powerpoint/2010/main" val="50616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We track changes across</a:t>
            </a:r>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19</a:t>
            </a:fld>
            <a:endParaRPr lang="en-US"/>
          </a:p>
        </p:txBody>
      </p:sp>
    </p:spTree>
    <p:extLst>
      <p:ext uri="{BB962C8B-B14F-4D97-AF65-F5344CB8AC3E}">
        <p14:creationId xmlns:p14="http://schemas.microsoft.com/office/powerpoint/2010/main" val="1094983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reach goes beyond Veterans—we’re connecting the sports, ocean, and adaptive communities into one unified effort.</a:t>
            </a:r>
          </a:p>
        </p:txBody>
      </p:sp>
      <p:sp>
        <p:nvSpPr>
          <p:cNvPr id="4" name="Slide Number Placeholder 3"/>
          <p:cNvSpPr>
            <a:spLocks noGrp="1"/>
          </p:cNvSpPr>
          <p:nvPr>
            <p:ph type="sldNum" sz="quarter" idx="5"/>
          </p:nvPr>
        </p:nvSpPr>
        <p:spPr/>
        <p:txBody>
          <a:bodyPr/>
          <a:lstStyle/>
          <a:p>
            <a:fld id="{F8A1DBC6-9AB7-48B1-83A2-96CCB3BAA7FD}" type="slidenum">
              <a:rPr lang="en-US" smtClean="0"/>
              <a:t>20</a:t>
            </a:fld>
            <a:endParaRPr lang="en-US"/>
          </a:p>
        </p:txBody>
      </p:sp>
    </p:spTree>
    <p:extLst>
      <p:ext uri="{BB962C8B-B14F-4D97-AF65-F5344CB8AC3E}">
        <p14:creationId xmlns:p14="http://schemas.microsoft.com/office/powerpoint/2010/main" val="56503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we are specific to Southern New England and the Tri-state area on purpose. Our next step is taking it to national, then global with talks already in the works with Australia and the UK.</a:t>
            </a:r>
          </a:p>
        </p:txBody>
      </p:sp>
      <p:sp>
        <p:nvSpPr>
          <p:cNvPr id="4" name="Slide Number Placeholder 3"/>
          <p:cNvSpPr>
            <a:spLocks noGrp="1"/>
          </p:cNvSpPr>
          <p:nvPr>
            <p:ph type="sldNum" sz="quarter" idx="5"/>
          </p:nvPr>
        </p:nvSpPr>
        <p:spPr/>
        <p:txBody>
          <a:bodyPr/>
          <a:lstStyle/>
          <a:p>
            <a:fld id="{F8A1DBC6-9AB7-48B1-83A2-96CCB3BAA7FD}" type="slidenum">
              <a:rPr lang="en-US" smtClean="0"/>
              <a:t>24</a:t>
            </a:fld>
            <a:endParaRPr lang="en-US"/>
          </a:p>
        </p:txBody>
      </p:sp>
    </p:spTree>
    <p:extLst>
      <p:ext uri="{BB962C8B-B14F-4D97-AF65-F5344CB8AC3E}">
        <p14:creationId xmlns:p14="http://schemas.microsoft.com/office/powerpoint/2010/main" val="322108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AFTER-I am a blonde female mermaid, who gets my fashion inspiration from Ms. Frizzle. I am wearing a navy-blue collared shirt with white sailboats, pink mermaid pants, and flip flops, because I am from New England.</a:t>
            </a:r>
            <a:br>
              <a:rPr lang="en-US" dirty="0"/>
            </a:br>
            <a:r>
              <a:rPr lang="en-US" dirty="0"/>
              <a:t>I am a Coast Guard Veteran who wear many hats, I make the joke I am a boat captain, so I can afford to be a scientist, I am a volunteer firefighter and my favorite job title is snowboarder for the Federal Government, as I recently am taking over as the Director of Snowsports at West Point.</a:t>
            </a:r>
          </a:p>
        </p:txBody>
      </p:sp>
      <p:sp>
        <p:nvSpPr>
          <p:cNvPr id="4" name="Slide Number Placeholder 3"/>
          <p:cNvSpPr>
            <a:spLocks noGrp="1"/>
          </p:cNvSpPr>
          <p:nvPr>
            <p:ph type="sldNum" sz="quarter" idx="5"/>
          </p:nvPr>
        </p:nvSpPr>
        <p:spPr/>
        <p:txBody>
          <a:bodyPr/>
          <a:lstStyle/>
          <a:p>
            <a:fld id="{F8A1DBC6-9AB7-48B1-83A2-96CCB3BAA7FD}" type="slidenum">
              <a:rPr lang="en-US" smtClean="0"/>
              <a:t>2</a:t>
            </a:fld>
            <a:endParaRPr lang="en-US"/>
          </a:p>
        </p:txBody>
      </p:sp>
    </p:spTree>
    <p:extLst>
      <p:ext uri="{BB962C8B-B14F-4D97-AF65-F5344CB8AC3E}">
        <p14:creationId xmlns:p14="http://schemas.microsoft.com/office/powerpoint/2010/main" val="891332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25</a:t>
            </a:fld>
            <a:endParaRPr lang="en-US"/>
          </a:p>
        </p:txBody>
      </p:sp>
    </p:spTree>
    <p:extLst>
      <p:ext uri="{BB962C8B-B14F-4D97-AF65-F5344CB8AC3E}">
        <p14:creationId xmlns:p14="http://schemas.microsoft.com/office/powerpoint/2010/main" val="398890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My business partner is a combat Marine Veteran who was misdiagnosed with bipolar disorder and prescribed medications that did more harm than good. The side effects disrupted his body’s ability to produce dopamine—leading to severe fatigue, loss of motivation, difficulty concentrating, and a diminished sense of purpose.</a:t>
            </a:r>
          </a:p>
          <a:p>
            <a:r>
              <a:rPr lang="en-US" dirty="0"/>
              <a:t>Because dopamine also controls movement, he began experiencing muscle stiffness, tremors, and symptoms similar to Parkinson’s, along with sleep and digestive issues.</a:t>
            </a:r>
          </a:p>
          <a:p>
            <a:r>
              <a:rPr lang="en-US" dirty="0"/>
              <a:t>My own experience navigating the system wasn’t much different. I live with severe bilateral plantar fasciitis from my time in service, and after a serious car accident, I reached a point where I couldn’t walk.</a:t>
            </a:r>
          </a:p>
          <a:p>
            <a:r>
              <a:rPr lang="en-US" dirty="0"/>
              <a:t>I saw six or seven VA doctors. X-rays, ultrasounds, MRIs, CT scans—they wanted to do exploratory surgery.</a:t>
            </a:r>
          </a:p>
          <a:p>
            <a:r>
              <a:rPr lang="en-US" dirty="0"/>
              <a:t>Then, by chance, I ended up in the ER at the Newington VA. One doctor asked, </a:t>
            </a:r>
            <a:r>
              <a:rPr lang="en-US" i="1" dirty="0"/>
              <a:t>“Have you ever seen a physiatrist?” I didn’t even know what a </a:t>
            </a:r>
            <a:r>
              <a:rPr lang="en-US" i="1" dirty="0" err="1"/>
              <a:t>physicatrist</a:t>
            </a:r>
            <a:r>
              <a:rPr lang="en-US" i="1" dirty="0"/>
              <a:t> was, and to answer your question, its an MD version of a physical therapist.</a:t>
            </a:r>
            <a:endParaRPr lang="en-US" dirty="0"/>
          </a:p>
          <a:p>
            <a:r>
              <a:rPr lang="en-US" dirty="0"/>
              <a:t>After 3 months of waiting, I was finally able to see one, and I took five steps in front of him. He immediately saw the issue—my hips were misaligned.</a:t>
            </a:r>
          </a:p>
          <a:p>
            <a:r>
              <a:rPr lang="en-US" dirty="0"/>
              <a:t>After Four weeks of physical therapy, I could walk again. Four more weeks, I was pain-free.</a:t>
            </a:r>
          </a:p>
          <a:p>
            <a:r>
              <a:rPr lang="en-US" dirty="0"/>
              <a:t>And looking around this room, I’m confident in saying this: nearly every Veteran here who has interacted with the VA has a story like this—or knows someone else who has.</a:t>
            </a:r>
          </a:p>
        </p:txBody>
      </p:sp>
      <p:sp>
        <p:nvSpPr>
          <p:cNvPr id="4" name="Slide Number Placeholder 3"/>
          <p:cNvSpPr>
            <a:spLocks noGrp="1"/>
          </p:cNvSpPr>
          <p:nvPr>
            <p:ph type="sldNum" sz="quarter" idx="5"/>
          </p:nvPr>
        </p:nvSpPr>
        <p:spPr/>
        <p:txBody>
          <a:bodyPr/>
          <a:lstStyle/>
          <a:p>
            <a:fld id="{F8A1DBC6-9AB7-48B1-83A2-96CCB3BAA7FD}" type="slidenum">
              <a:rPr lang="en-US" smtClean="0"/>
              <a:t>3</a:t>
            </a:fld>
            <a:endParaRPr lang="en-US"/>
          </a:p>
        </p:txBody>
      </p:sp>
    </p:spTree>
    <p:extLst>
      <p:ext uri="{BB962C8B-B14F-4D97-AF65-F5344CB8AC3E}">
        <p14:creationId xmlns:p14="http://schemas.microsoft.com/office/powerpoint/2010/main" val="232034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was laughing to myself—when we talk about needing real metrics, objective data, things we can’t fudge…</a:t>
            </a:r>
          </a:p>
          <a:p>
            <a:r>
              <a:rPr lang="en-US" dirty="0"/>
              <a:t>But then so often, the question becomes something like, </a:t>
            </a:r>
            <a:r>
              <a:rPr lang="en-US" i="1" dirty="0"/>
              <a:t>“On a scale of one to ten, how warm and fuzzy do you feel today?”</a:t>
            </a:r>
            <a:endParaRPr lang="en-US" dirty="0"/>
          </a:p>
          <a:p>
            <a:r>
              <a:rPr lang="en-US" dirty="0"/>
              <a:t>And you start to wonder—are we actually measuring anything meaningful?</a:t>
            </a:r>
          </a:p>
          <a:p>
            <a:r>
              <a:rPr lang="en-US" dirty="0"/>
              <a:t>Because behind the scenes, in conversations like the ones many of us have had, the real question keeps coming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aren’t we asking better questions—questions that actually lead us to real answers for the problems we’re facing?</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4</a:t>
            </a:fld>
            <a:endParaRPr lang="en-US"/>
          </a:p>
        </p:txBody>
      </p:sp>
    </p:spTree>
    <p:extLst>
      <p:ext uri="{BB962C8B-B14F-4D97-AF65-F5344CB8AC3E}">
        <p14:creationId xmlns:p14="http://schemas.microsoft.com/office/powerpoint/2010/main" val="362383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So before I tell you what TORPEDO is, I want to tell you what inspired it.</a:t>
            </a:r>
            <a:br>
              <a:rPr lang="en-US" dirty="0"/>
            </a:br>
            <a:r>
              <a:rPr lang="en-US" dirty="0"/>
              <a:t>A few of my combat buddies—you know, big, strong, tough guys who don’t complain—told me they were getting headaches surfing in one specific spot. Bad enough that they stopped going.</a:t>
            </a:r>
            <a:br>
              <a:rPr lang="en-US" dirty="0"/>
            </a:br>
            <a:r>
              <a:rPr lang="en-US" dirty="0"/>
              <a:t>That same location? Submerged AC cables had just been installed there over the winter. It made me ask myself, why was it effecting my combat buddies and not my civilian surf buddies? What else in our environment could be impacting us in ways we don’t yet fully understand? SO WHAT IS TORPEDO…</a:t>
            </a:r>
          </a:p>
          <a:p>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5</a:t>
            </a:fld>
            <a:endParaRPr lang="en-US"/>
          </a:p>
        </p:txBody>
      </p:sp>
    </p:spTree>
    <p:extLst>
      <p:ext uri="{BB962C8B-B14F-4D97-AF65-F5344CB8AC3E}">
        <p14:creationId xmlns:p14="http://schemas.microsoft.com/office/powerpoint/2010/main" val="265262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heal people, understand the system, and protect the planet.</a:t>
            </a:r>
          </a:p>
        </p:txBody>
      </p:sp>
      <p:sp>
        <p:nvSpPr>
          <p:cNvPr id="4" name="Slide Number Placeholder 3"/>
          <p:cNvSpPr>
            <a:spLocks noGrp="1"/>
          </p:cNvSpPr>
          <p:nvPr>
            <p:ph type="sldNum" sz="quarter" idx="5"/>
          </p:nvPr>
        </p:nvSpPr>
        <p:spPr/>
        <p:txBody>
          <a:bodyPr/>
          <a:lstStyle/>
          <a:p>
            <a:fld id="{F8A1DBC6-9AB7-48B1-83A2-96CCB3BAA7FD}" type="slidenum">
              <a:rPr lang="en-US" smtClean="0"/>
              <a:t>6</a:t>
            </a:fld>
            <a:endParaRPr lang="en-US"/>
          </a:p>
        </p:txBody>
      </p:sp>
    </p:spTree>
    <p:extLst>
      <p:ext uri="{BB962C8B-B14F-4D97-AF65-F5344CB8AC3E}">
        <p14:creationId xmlns:p14="http://schemas.microsoft.com/office/powerpoint/2010/main" val="139127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7</a:t>
            </a:fld>
            <a:endParaRPr lang="en-US"/>
          </a:p>
        </p:txBody>
      </p:sp>
    </p:spTree>
    <p:extLst>
      <p:ext uri="{BB962C8B-B14F-4D97-AF65-F5344CB8AC3E}">
        <p14:creationId xmlns:p14="http://schemas.microsoft.com/office/powerpoint/2010/main" val="93100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A1DBC6-9AB7-48B1-83A2-96CCB3BAA7FD}" type="slidenum">
              <a:rPr lang="en-US" smtClean="0"/>
              <a:t>8</a:t>
            </a:fld>
            <a:endParaRPr lang="en-US"/>
          </a:p>
        </p:txBody>
      </p:sp>
    </p:spTree>
    <p:extLst>
      <p:ext uri="{BB962C8B-B14F-4D97-AF65-F5344CB8AC3E}">
        <p14:creationId xmlns:p14="http://schemas.microsoft.com/office/powerpoint/2010/main" val="197252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What better way to get someone to go to the doctor, is to not tell them it’s a doctors visit.</a:t>
            </a:r>
          </a:p>
        </p:txBody>
      </p:sp>
      <p:sp>
        <p:nvSpPr>
          <p:cNvPr id="4" name="Slide Number Placeholder 3"/>
          <p:cNvSpPr>
            <a:spLocks noGrp="1"/>
          </p:cNvSpPr>
          <p:nvPr>
            <p:ph type="sldNum" sz="quarter" idx="5"/>
          </p:nvPr>
        </p:nvSpPr>
        <p:spPr/>
        <p:txBody>
          <a:bodyPr/>
          <a:lstStyle/>
          <a:p>
            <a:fld id="{F8A1DBC6-9AB7-48B1-83A2-96CCB3BAA7FD}" type="slidenum">
              <a:rPr lang="en-US" smtClean="0"/>
              <a:t>9</a:t>
            </a:fld>
            <a:endParaRPr lang="en-US"/>
          </a:p>
        </p:txBody>
      </p:sp>
    </p:spTree>
    <p:extLst>
      <p:ext uri="{BB962C8B-B14F-4D97-AF65-F5344CB8AC3E}">
        <p14:creationId xmlns:p14="http://schemas.microsoft.com/office/powerpoint/2010/main" val="155070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184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5020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3102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8161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25039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7153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3784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5417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33425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5C021-CB1B-4E30-A6BD-ED4EA4A95DC4}"/>
              </a:ext>
            </a:extLst>
          </p:cNvPr>
          <p:cNvSpPr>
            <a:spLocks noGrp="1"/>
          </p:cNvSpPr>
          <p:nvPr>
            <p:ph type="dt" sz="half" idx="10"/>
          </p:nvPr>
        </p:nvSpPr>
        <p:spPr/>
        <p:txBody>
          <a:bodyPr/>
          <a:lstStyle/>
          <a:p>
            <a:fld id="{3F905DFD-C5A7-4C08-B6F2-46CCCF17513B}" type="datetimeFigureOut">
              <a:rPr lang="en-IN" smtClean="0"/>
              <a:t>21-04-2026</a:t>
            </a:fld>
            <a:endParaRPr lang="en-IN"/>
          </a:p>
        </p:txBody>
      </p:sp>
      <p:sp>
        <p:nvSpPr>
          <p:cNvPr id="3" name="Footer Placeholder 2">
            <a:extLst>
              <a:ext uri="{FF2B5EF4-FFF2-40B4-BE49-F238E27FC236}">
                <a16:creationId xmlns:a16="http://schemas.microsoft.com/office/drawing/2014/main" id="{0AD01FDB-DCA7-4FC1-A9AC-EB59623A873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965633A-12E8-4E05-81E3-56CA4BA2A0E7}"/>
              </a:ext>
            </a:extLst>
          </p:cNvPr>
          <p:cNvSpPr>
            <a:spLocks noGrp="1"/>
          </p:cNvSpPr>
          <p:nvPr>
            <p:ph type="sldNum" sz="quarter" idx="12"/>
          </p:nvPr>
        </p:nvSpPr>
        <p:spPr/>
        <p:txBody>
          <a:bodyPr/>
          <a:lstStyle/>
          <a:p>
            <a:fld id="{81880A8B-637F-4F86-A79D-71EF28D7ABD8}" type="slidenum">
              <a:rPr lang="en-IN" smtClean="0"/>
              <a:t>‹#›</a:t>
            </a:fld>
            <a:endParaRPr lang="en-IN"/>
          </a:p>
        </p:txBody>
      </p:sp>
      <p:sp>
        <p:nvSpPr>
          <p:cNvPr id="6" name="Picture Placeholder 5">
            <a:extLst>
              <a:ext uri="{FF2B5EF4-FFF2-40B4-BE49-F238E27FC236}">
                <a16:creationId xmlns:a16="http://schemas.microsoft.com/office/drawing/2014/main" id="{8AEDC962-1609-467A-B790-0B40B1B06F90}"/>
              </a:ext>
            </a:extLst>
          </p:cNvPr>
          <p:cNvSpPr>
            <a:spLocks noGrp="1"/>
          </p:cNvSpPr>
          <p:nvPr>
            <p:ph type="pic" sz="quarter" idx="13"/>
          </p:nvPr>
        </p:nvSpPr>
        <p:spPr>
          <a:xfrm>
            <a:off x="0" y="0"/>
            <a:ext cx="12192000" cy="6858000"/>
          </a:xfrm>
        </p:spPr>
        <p:txBody>
          <a:bodyPr/>
          <a:lstStyle/>
          <a:p>
            <a:endParaRPr lang="en-IN"/>
          </a:p>
        </p:txBody>
      </p:sp>
    </p:spTree>
    <p:extLst>
      <p:ext uri="{BB962C8B-B14F-4D97-AF65-F5344CB8AC3E}">
        <p14:creationId xmlns:p14="http://schemas.microsoft.com/office/powerpoint/2010/main" val="348885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0326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9606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089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0056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1891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964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9386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0234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4/21/2026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9782106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f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hyperlink" Target="http://www.torpedovetseries.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slide background is an aerial view of ocean waves crashing.">
            <a:extLst>
              <a:ext uri="{FF2B5EF4-FFF2-40B4-BE49-F238E27FC236}">
                <a16:creationId xmlns:a16="http://schemas.microsoft.com/office/drawing/2014/main" id="{8C6C83B9-9C2D-4075-9C71-70889D7BBE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9519" b="42981"/>
          <a:stretch/>
        </p:blipFill>
        <p:spPr>
          <a:xfrm>
            <a:off x="0" y="-3375"/>
            <a:ext cx="12192000" cy="6858000"/>
          </a:xfrm>
        </p:spPr>
      </p:pic>
      <p:grpSp>
        <p:nvGrpSpPr>
          <p:cNvPr id="10" name="Group 9">
            <a:extLst>
              <a:ext uri="{FF2B5EF4-FFF2-40B4-BE49-F238E27FC236}">
                <a16:creationId xmlns:a16="http://schemas.microsoft.com/office/drawing/2014/main" id="{842EC91B-320E-40E7-ADC3-DA337742CF5D}"/>
              </a:ext>
            </a:extLst>
          </p:cNvPr>
          <p:cNvGrpSpPr/>
          <p:nvPr/>
        </p:nvGrpSpPr>
        <p:grpSpPr>
          <a:xfrm>
            <a:off x="3020291" y="353291"/>
            <a:ext cx="6151418" cy="6151418"/>
            <a:chOff x="3020291" y="353291"/>
            <a:chExt cx="6151418" cy="6151418"/>
          </a:xfrm>
          <a:solidFill>
            <a:srgbClr val="1E5155"/>
          </a:solidFill>
        </p:grpSpPr>
        <p:sp>
          <p:nvSpPr>
            <p:cNvPr id="7" name="Oval 6">
              <a:extLst>
                <a:ext uri="{FF2B5EF4-FFF2-40B4-BE49-F238E27FC236}">
                  <a16:creationId xmlns:a16="http://schemas.microsoft.com/office/drawing/2014/main" id="{1AC84324-FF39-4649-A7A5-819D172C0E2A}"/>
                </a:ext>
              </a:extLst>
            </p:cNvPr>
            <p:cNvSpPr/>
            <p:nvPr/>
          </p:nvSpPr>
          <p:spPr>
            <a:xfrm>
              <a:off x="3020291" y="353291"/>
              <a:ext cx="6151418" cy="6151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0B03D1CE-AA4B-4F11-8C90-22C1A9497CAA}"/>
                </a:ext>
              </a:extLst>
            </p:cNvPr>
            <p:cNvSpPr/>
            <p:nvPr/>
          </p:nvSpPr>
          <p:spPr>
            <a:xfrm>
              <a:off x="3299901" y="632901"/>
              <a:ext cx="5592198" cy="55921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3D2AE92E-0220-4232-82DE-2BA507DE73B5}"/>
                </a:ext>
              </a:extLst>
            </p:cNvPr>
            <p:cNvSpPr/>
            <p:nvPr/>
          </p:nvSpPr>
          <p:spPr>
            <a:xfrm>
              <a:off x="3554092" y="887092"/>
              <a:ext cx="5083816" cy="50838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 name="Oval 10">
            <a:extLst>
              <a:ext uri="{FF2B5EF4-FFF2-40B4-BE49-F238E27FC236}">
                <a16:creationId xmlns:a16="http://schemas.microsoft.com/office/drawing/2014/main" id="{72FCA141-6D13-482F-9664-AC1E31876EDB}"/>
              </a:ext>
            </a:extLst>
          </p:cNvPr>
          <p:cNvSpPr/>
          <p:nvPr/>
        </p:nvSpPr>
        <p:spPr>
          <a:xfrm>
            <a:off x="2923710" y="4790209"/>
            <a:ext cx="1260764" cy="126076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38A56C5D-E690-482F-90AD-2CEDACE52AEF}"/>
              </a:ext>
            </a:extLst>
          </p:cNvPr>
          <p:cNvSpPr/>
          <p:nvPr/>
        </p:nvSpPr>
        <p:spPr>
          <a:xfrm>
            <a:off x="7588723" y="403527"/>
            <a:ext cx="1260764" cy="126076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967484E1-E1E2-45E2-8BA9-B22CE530EB7D}"/>
              </a:ext>
            </a:extLst>
          </p:cNvPr>
          <p:cNvSpPr/>
          <p:nvPr/>
        </p:nvSpPr>
        <p:spPr>
          <a:xfrm flipH="1">
            <a:off x="8987308" y="1083909"/>
            <a:ext cx="580382" cy="58038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6F1C8448-5F23-49CF-9B72-57F260CB829E}"/>
              </a:ext>
            </a:extLst>
          </p:cNvPr>
          <p:cNvSpPr/>
          <p:nvPr/>
        </p:nvSpPr>
        <p:spPr>
          <a:xfrm flipH="1">
            <a:off x="2444685" y="4436918"/>
            <a:ext cx="580382" cy="58038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descr="Circular emblem logo for “TORPEDO” (Tactical Ocean Reintegration Project: Exploring Diagnostic Options). The design features a central torpedo overlaid on an American flag and diver-down flag, with bold metallic “TORPEDO” lettering across the middle. Inside the circle, silhouettes depict a tactical operator with a rifle on the left and another below, while a surfer rides a wave on the right. Ocean imagery and a targeting reticle form the background, blending military and water sports themes in a high-contrast blue, black, and red color scheme.">
            <a:extLst>
              <a:ext uri="{FF2B5EF4-FFF2-40B4-BE49-F238E27FC236}">
                <a16:creationId xmlns:a16="http://schemas.microsoft.com/office/drawing/2014/main" id="{731F4D5E-2B96-285F-F079-D8B2866FB3FA}"/>
              </a:ext>
            </a:extLst>
          </p:cNvPr>
          <p:cNvPicPr>
            <a:picLocks noChangeAspect="1"/>
          </p:cNvPicPr>
          <p:nvPr/>
        </p:nvPicPr>
        <p:blipFill>
          <a:blip r:embed="rId4"/>
          <a:stretch>
            <a:fillRect/>
          </a:stretch>
        </p:blipFill>
        <p:spPr>
          <a:xfrm>
            <a:off x="2923710" y="-3374"/>
            <a:ext cx="6605894" cy="6605894"/>
          </a:xfrm>
          <a:prstGeom prst="ellipse">
            <a:avLst/>
          </a:prstGeom>
          <a:ln>
            <a:noFill/>
          </a:ln>
          <a:effectLst>
            <a:softEdge rad="112500"/>
          </a:effectLst>
        </p:spPr>
      </p:pic>
      <p:pic>
        <p:nvPicPr>
          <p:cNvPr id="5" name="Picture 4" descr="Logo for “FOMO Me? NAA Productions” featuring bold green text over a black-and-white ocean scene viewed through a circular periscope or scope lens. The lens includes crosshairs and directional markings, centered on calm water at the horizon. “FOMO Me?” appears at the top, “NAA” is large and centered, and “Productions” sits below, all in a strong, military-style font, blending maritime and tactical themes.">
            <a:extLst>
              <a:ext uri="{FF2B5EF4-FFF2-40B4-BE49-F238E27FC236}">
                <a16:creationId xmlns:a16="http://schemas.microsoft.com/office/drawing/2014/main" id="{397CB46E-69AD-DAA6-6C32-FF4F12D2069E}"/>
              </a:ext>
            </a:extLst>
          </p:cNvPr>
          <p:cNvPicPr>
            <a:picLocks noChangeAspect="1"/>
          </p:cNvPicPr>
          <p:nvPr/>
        </p:nvPicPr>
        <p:blipFill>
          <a:blip r:embed="rId5"/>
          <a:stretch>
            <a:fillRect/>
          </a:stretch>
        </p:blipFill>
        <p:spPr>
          <a:xfrm>
            <a:off x="-354967" y="3129743"/>
            <a:ext cx="4141775" cy="3629157"/>
          </a:xfrm>
          <a:prstGeom prst="ellipse">
            <a:avLst/>
          </a:prstGeom>
          <a:ln>
            <a:noFill/>
          </a:ln>
          <a:effectLst>
            <a:softEdge rad="112500"/>
          </a:effectLst>
        </p:spPr>
      </p:pic>
      <p:pic>
        <p:nvPicPr>
          <p:cNvPr id="2" name="Picture 2" descr="The Move United Education Conference logo, featuring black text with light blue, red, and pink accents.&#10;">
            <a:extLst>
              <a:ext uri="{FF2B5EF4-FFF2-40B4-BE49-F238E27FC236}">
                <a16:creationId xmlns:a16="http://schemas.microsoft.com/office/drawing/2014/main" id="{38FC93A1-4A04-619C-DC3F-715597FD23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876"/>
          <a:stretch>
            <a:fillRect/>
          </a:stretch>
        </p:blipFill>
        <p:spPr bwMode="auto">
          <a:xfrm>
            <a:off x="9247065" y="4540051"/>
            <a:ext cx="2868735" cy="2314574"/>
          </a:xfrm>
          <a:prstGeom prst="rect">
            <a:avLst/>
          </a:prstGeom>
          <a:noFill/>
          <a:effectLst>
            <a:glow rad="330200">
              <a:schemeClr val="tx1"/>
            </a:glow>
          </a:effectLst>
          <a:extLst>
            <a:ext uri="{909E8E84-426E-40DD-AFC4-6F175D3DCCD1}">
              <a14:hiddenFill xmlns:a14="http://schemas.microsoft.com/office/drawing/2010/main">
                <a:solidFill>
                  <a:srgbClr val="FFFFFF"/>
                </a:solidFill>
              </a14:hiddenFill>
            </a:ext>
          </a:extLst>
        </p:spPr>
      </p:pic>
      <p:pic>
        <p:nvPicPr>
          <p:cNvPr id="1026" name="Picture 2" descr="RallyPoint Serves Receives $250,000 Bezos Courage and Civility Award from  Admiral Bill McRaven | David Gowel | 15 comments">
            <a:extLst>
              <a:ext uri="{FF2B5EF4-FFF2-40B4-BE49-F238E27FC236}">
                <a16:creationId xmlns:a16="http://schemas.microsoft.com/office/drawing/2014/main" id="{A6A42289-C469-5413-DE8F-75539EEDB1E0}"/>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549849" y="-371980"/>
            <a:ext cx="4531537" cy="185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56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6853A-D66F-846A-F558-4633859430B9}"/>
              </a:ext>
            </a:extLst>
          </p:cNvPr>
          <p:cNvSpPr txBox="1"/>
          <p:nvPr/>
        </p:nvSpPr>
        <p:spPr>
          <a:xfrm>
            <a:off x="545409" y="228765"/>
            <a:ext cx="11101181" cy="830997"/>
          </a:xfrm>
          <a:prstGeom prst="rect">
            <a:avLst/>
          </a:prstGeom>
          <a:noFill/>
        </p:spPr>
        <p:txBody>
          <a:bodyPr wrap="none">
            <a:spAutoFit/>
          </a:bodyPr>
          <a:lstStyle/>
          <a:p>
            <a:r>
              <a:rPr lang="en-US" sz="4800" b="1" dirty="0">
                <a:solidFill>
                  <a:srgbClr val="FFFFFF"/>
                </a:solidFill>
                <a:latin typeface="Arial Black" panose="020B0A04020102020204" pitchFamily="34" charset="0"/>
              </a:rPr>
              <a:t>Environment &amp; </a:t>
            </a:r>
            <a:r>
              <a:rPr lang="en-US" sz="4000" b="1" dirty="0">
                <a:solidFill>
                  <a:srgbClr val="FFFFFF"/>
                </a:solidFill>
                <a:latin typeface="Arial Black" panose="020B0A04020102020204" pitchFamily="34" charset="0"/>
              </a:rPr>
              <a:t>Human Performance</a:t>
            </a:r>
            <a:endParaRPr sz="3200" b="1" dirty="0">
              <a:solidFill>
                <a:srgbClr val="FFFFFF"/>
              </a:solidFill>
              <a:latin typeface="Arial Black" panose="020B0A04020102020204" pitchFamily="34" charset="0"/>
            </a:endParaRPr>
          </a:p>
        </p:txBody>
      </p:sp>
      <p:sp>
        <p:nvSpPr>
          <p:cNvPr id="3" name="TextBox 2">
            <a:extLst>
              <a:ext uri="{FF2B5EF4-FFF2-40B4-BE49-F238E27FC236}">
                <a16:creationId xmlns:a16="http://schemas.microsoft.com/office/drawing/2014/main" id="{1514A5EB-BECC-3438-5EC2-05B71F04A750}"/>
              </a:ext>
            </a:extLst>
          </p:cNvPr>
          <p:cNvSpPr txBox="1"/>
          <p:nvPr/>
        </p:nvSpPr>
        <p:spPr>
          <a:xfrm>
            <a:off x="822960" y="995108"/>
            <a:ext cx="11053156" cy="5755422"/>
          </a:xfrm>
          <a:prstGeom prst="rect">
            <a:avLst/>
          </a:prstGeom>
          <a:noFill/>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Sound/ Noise Pollution</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Ocean frequencies and nervous system regulation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Tinnitus and acoustic therapy potential </a:t>
            </a:r>
          </a:p>
          <a:p>
            <a:r>
              <a:rPr lang="en-US" sz="3200" b="1" dirty="0">
                <a:latin typeface="Arial" panose="020B0604020202020204" pitchFamily="34" charset="0"/>
                <a:cs typeface="Arial" panose="020B0604020202020204" pitchFamily="34" charset="0"/>
              </a:rPr>
              <a:t>EMF- Electromagnetic </a:t>
            </a:r>
            <a:r>
              <a:rPr lang="en-US" sz="3200" b="1" dirty="0" err="1">
                <a:latin typeface="Arial" panose="020B0604020202020204" pitchFamily="34" charset="0"/>
                <a:cs typeface="Arial" panose="020B0604020202020204" pitchFamily="34" charset="0"/>
              </a:rPr>
              <a:t>Frequecies</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Exposure tracking in marine environments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Potential effects on sleep, cognition, and stress </a:t>
            </a:r>
          </a:p>
          <a:p>
            <a:r>
              <a:rPr lang="en-US" sz="3200" b="1" dirty="0">
                <a:latin typeface="Arial" panose="020B0604020202020204" pitchFamily="34" charset="0"/>
                <a:cs typeface="Arial" panose="020B0604020202020204" pitchFamily="34" charset="0"/>
              </a:rPr>
              <a:t>Water Immersion</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Sensory reset and parasympathetic activation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Reduced inflammation and improved recovery </a:t>
            </a:r>
          </a:p>
          <a:p>
            <a:endParaRPr lang="en-US" sz="3200"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The environment is not passive—it is active medicine.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7820C7-1247-2017-3E79-80E0B25464AE}"/>
              </a:ext>
            </a:extLst>
          </p:cNvPr>
          <p:cNvSpPr txBox="1"/>
          <p:nvPr/>
        </p:nvSpPr>
        <p:spPr>
          <a:xfrm>
            <a:off x="731520" y="640080"/>
            <a:ext cx="8233088" cy="830997"/>
          </a:xfrm>
          <a:prstGeom prst="rect">
            <a:avLst/>
          </a:prstGeom>
          <a:noFill/>
        </p:spPr>
        <p:txBody>
          <a:bodyPr wrap="none">
            <a:spAutoFit/>
          </a:bodyPr>
          <a:lstStyle/>
          <a:p>
            <a:pPr algn="l"/>
            <a:r>
              <a:rPr lang="en-US" sz="4800" b="1" dirty="0">
                <a:solidFill>
                  <a:srgbClr val="FFFFFF"/>
                </a:solidFill>
                <a:latin typeface="Arial Black"/>
              </a:rPr>
              <a:t>A Living Lab Laboratory</a:t>
            </a:r>
            <a:endParaRPr sz="3200" b="1" dirty="0">
              <a:solidFill>
                <a:srgbClr val="FFFFFF"/>
              </a:solidFill>
              <a:latin typeface="Arial Black" panose="020B0A04020102020204" pitchFamily="34" charset="0"/>
            </a:endParaRPr>
          </a:p>
        </p:txBody>
      </p:sp>
      <p:sp>
        <p:nvSpPr>
          <p:cNvPr id="3" name="Rectangle 4">
            <a:extLst>
              <a:ext uri="{FF2B5EF4-FFF2-40B4-BE49-F238E27FC236}">
                <a16:creationId xmlns:a16="http://schemas.microsoft.com/office/drawing/2014/main" id="{5A86DDB6-E271-7C67-B45B-598AB9AA4B28}"/>
              </a:ext>
            </a:extLst>
          </p:cNvPr>
          <p:cNvSpPr>
            <a:spLocks noChangeArrowheads="1"/>
          </p:cNvSpPr>
          <p:nvPr/>
        </p:nvSpPr>
        <p:spPr bwMode="auto">
          <a:xfrm>
            <a:off x="565265" y="2375865"/>
            <a:ext cx="113441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Biometrics: HRV, sleep, stress, SpO₂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Environmental data: EMF, sound, water conditions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Behavioral + cognitive performance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Goal:</a:t>
            </a:r>
          </a:p>
          <a:p>
            <a:pPr algn="ctr"/>
            <a:r>
              <a:rPr lang="en-US" sz="3200" dirty="0">
                <a:latin typeface="Arial" panose="020B0604020202020204" pitchFamily="34" charset="0"/>
                <a:cs typeface="Arial" panose="020B0604020202020204" pitchFamily="34" charset="0"/>
              </a:rPr>
              <a:t>Understand the relationship between exposure and outcome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80749-C0AD-A67D-DC8C-3BD3E1885F75}"/>
              </a:ext>
            </a:extLst>
          </p:cNvPr>
          <p:cNvSpPr txBox="1"/>
          <p:nvPr/>
        </p:nvSpPr>
        <p:spPr>
          <a:xfrm>
            <a:off x="731520" y="640080"/>
            <a:ext cx="7188506" cy="830997"/>
          </a:xfrm>
          <a:prstGeom prst="rect">
            <a:avLst/>
          </a:prstGeom>
          <a:noFill/>
        </p:spPr>
        <p:txBody>
          <a:bodyPr wrap="none">
            <a:spAutoFit/>
          </a:bodyPr>
          <a:lstStyle/>
          <a:p>
            <a:pPr algn="l"/>
            <a:r>
              <a:rPr lang="en-US" sz="4800" b="1" dirty="0">
                <a:solidFill>
                  <a:srgbClr val="FFFFFF"/>
                </a:solidFill>
                <a:latin typeface="Arial Black"/>
              </a:rPr>
              <a:t>The TORPEDO Model</a:t>
            </a:r>
            <a:endParaRPr sz="4800" b="1" dirty="0">
              <a:solidFill>
                <a:srgbClr val="FFFFFF"/>
              </a:solidFill>
              <a:latin typeface="Arial Black"/>
            </a:endParaRPr>
          </a:p>
        </p:txBody>
      </p:sp>
      <p:sp>
        <p:nvSpPr>
          <p:cNvPr id="3" name="TextBox 2">
            <a:extLst>
              <a:ext uri="{FF2B5EF4-FFF2-40B4-BE49-F238E27FC236}">
                <a16:creationId xmlns:a16="http://schemas.microsoft.com/office/drawing/2014/main" id="{ACC555B1-3145-31E6-EDD3-E0483EA2DB14}"/>
              </a:ext>
            </a:extLst>
          </p:cNvPr>
          <p:cNvSpPr txBox="1"/>
          <p:nvPr/>
        </p:nvSpPr>
        <p:spPr>
          <a:xfrm>
            <a:off x="1138845" y="1632064"/>
            <a:ext cx="9990710" cy="5016758"/>
          </a:xfrm>
          <a:prstGeom prst="rect">
            <a:avLst/>
          </a:prstGeom>
          <a:noFill/>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1. Baseline</a:t>
            </a:r>
            <a:r>
              <a:rPr lang="en-US" sz="3200" dirty="0">
                <a:latin typeface="Arial" panose="020B0604020202020204" pitchFamily="34" charset="0"/>
                <a:cs typeface="Arial" panose="020B0604020202020204" pitchFamily="34" charset="0"/>
              </a:rPr>
              <a:t> – cognitive + biometric assessment </a:t>
            </a:r>
          </a:p>
          <a:p>
            <a:pPr>
              <a:lnSpc>
                <a:spcPct val="150000"/>
              </a:lnSpc>
            </a:pPr>
            <a:r>
              <a:rPr lang="en-US" sz="3200" b="1" dirty="0">
                <a:latin typeface="Arial" panose="020B0604020202020204" pitchFamily="34" charset="0"/>
                <a:cs typeface="Arial" panose="020B0604020202020204" pitchFamily="34" charset="0"/>
              </a:rPr>
              <a:t>2. Exposure</a:t>
            </a:r>
            <a:r>
              <a:rPr lang="en-US" sz="3200" dirty="0">
                <a:latin typeface="Arial" panose="020B0604020202020204" pitchFamily="34" charset="0"/>
                <a:cs typeface="Arial" panose="020B0604020202020204" pitchFamily="34" charset="0"/>
              </a:rPr>
              <a:t> – adaptive sport + environment </a:t>
            </a:r>
          </a:p>
          <a:p>
            <a:pPr>
              <a:lnSpc>
                <a:spcPct val="150000"/>
              </a:lnSpc>
            </a:pPr>
            <a:r>
              <a:rPr lang="en-US" sz="3200" b="1" dirty="0">
                <a:latin typeface="Arial" panose="020B0604020202020204" pitchFamily="34" charset="0"/>
                <a:cs typeface="Arial" panose="020B0604020202020204" pitchFamily="34" charset="0"/>
              </a:rPr>
              <a:t>3. Monitoring</a:t>
            </a:r>
            <a:r>
              <a:rPr lang="en-US" sz="3200" dirty="0">
                <a:latin typeface="Arial" panose="020B0604020202020204" pitchFamily="34" charset="0"/>
                <a:cs typeface="Arial" panose="020B0604020202020204" pitchFamily="34" charset="0"/>
              </a:rPr>
              <a:t> – continuous data collection </a:t>
            </a:r>
          </a:p>
          <a:p>
            <a:pPr>
              <a:lnSpc>
                <a:spcPct val="150000"/>
              </a:lnSpc>
            </a:pPr>
            <a:r>
              <a:rPr lang="en-US" sz="3200" b="1" dirty="0">
                <a:latin typeface="Arial" panose="020B0604020202020204" pitchFamily="34" charset="0"/>
                <a:cs typeface="Arial" panose="020B0604020202020204" pitchFamily="34" charset="0"/>
              </a:rPr>
              <a:t>4. Analysis</a:t>
            </a:r>
            <a:r>
              <a:rPr lang="en-US" sz="3200" dirty="0">
                <a:latin typeface="Arial" panose="020B0604020202020204" pitchFamily="34" charset="0"/>
                <a:cs typeface="Arial" panose="020B0604020202020204" pitchFamily="34" charset="0"/>
              </a:rPr>
              <a:t> – AI + research interpretation </a:t>
            </a:r>
          </a:p>
          <a:p>
            <a:pPr>
              <a:lnSpc>
                <a:spcPct val="150000"/>
              </a:lnSpc>
            </a:pPr>
            <a:r>
              <a:rPr lang="en-US" sz="3200" b="1" dirty="0">
                <a:latin typeface="Arial" panose="020B0604020202020204" pitchFamily="34" charset="0"/>
                <a:cs typeface="Arial" panose="020B0604020202020204" pitchFamily="34" charset="0"/>
              </a:rPr>
              <a:t>5. Reintegration</a:t>
            </a:r>
            <a:r>
              <a:rPr lang="en-US" sz="3200" dirty="0">
                <a:latin typeface="Arial" panose="020B0604020202020204" pitchFamily="34" charset="0"/>
                <a:cs typeface="Arial" panose="020B0604020202020204" pitchFamily="34" charset="0"/>
              </a:rPr>
              <a:t> – purpose, training, community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A repeatable system for recovery and discovery</a:t>
            </a:r>
            <a:endParaRPr sz="3200" b="1" i="1"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B6890-F67E-719D-0D46-728E651A4EE2}"/>
              </a:ext>
            </a:extLst>
          </p:cNvPr>
          <p:cNvSpPr txBox="1"/>
          <p:nvPr/>
        </p:nvSpPr>
        <p:spPr>
          <a:xfrm>
            <a:off x="731520" y="640080"/>
            <a:ext cx="3891193" cy="830997"/>
          </a:xfrm>
          <a:prstGeom prst="rect">
            <a:avLst/>
          </a:prstGeom>
          <a:noFill/>
        </p:spPr>
        <p:txBody>
          <a:bodyPr wrap="none">
            <a:spAutoFit/>
          </a:bodyPr>
          <a:lstStyle/>
          <a:p>
            <a:pPr algn="l"/>
            <a:r>
              <a:rPr lang="en-US" sz="4800" b="1" dirty="0">
                <a:solidFill>
                  <a:srgbClr val="FFFFFF"/>
                </a:solidFill>
                <a:latin typeface="Arial Black"/>
              </a:rPr>
              <a:t>The Teams</a:t>
            </a:r>
            <a:endParaRPr sz="3200" b="1" dirty="0">
              <a:solidFill>
                <a:srgbClr val="FFFFFF"/>
              </a:solidFill>
              <a:latin typeface="Arial Black"/>
            </a:endParaRPr>
          </a:p>
        </p:txBody>
      </p:sp>
      <p:sp>
        <p:nvSpPr>
          <p:cNvPr id="3" name="TextBox 2">
            <a:extLst>
              <a:ext uri="{FF2B5EF4-FFF2-40B4-BE49-F238E27FC236}">
                <a16:creationId xmlns:a16="http://schemas.microsoft.com/office/drawing/2014/main" id="{BFA31176-7966-091A-427C-B611A2349A0A}"/>
              </a:ext>
            </a:extLst>
          </p:cNvPr>
          <p:cNvSpPr txBox="1"/>
          <p:nvPr/>
        </p:nvSpPr>
        <p:spPr>
          <a:xfrm>
            <a:off x="903514" y="1867592"/>
            <a:ext cx="10384971" cy="452431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Team Alpha</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Veterans participating in full-</a:t>
            </a:r>
            <a:r>
              <a:rPr lang="en-US" sz="3200" dirty="0" err="1">
                <a:latin typeface="Arial" panose="020B0604020202020204" pitchFamily="34" charset="0"/>
                <a:cs typeface="Arial" panose="020B0604020202020204" pitchFamily="34" charset="0"/>
              </a:rPr>
              <a:t>docseries</a:t>
            </a:r>
            <a:r>
              <a:rPr lang="en-US" sz="3200" dirty="0">
                <a:latin typeface="Arial" panose="020B0604020202020204" pitchFamily="34" charset="0"/>
                <a:cs typeface="Arial" panose="020B0604020202020204" pitchFamily="34" charset="0"/>
              </a:rPr>
              <a:t> recovery journey</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Team Bravo</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Veterans testing specific therapies, technologies, and interventions per episode</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Together:</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They generate both human insight and scientific data</a:t>
            </a:r>
            <a:endParaRPr lang="en-US"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E011B-F42E-02C8-B65B-EAF91EFE6266}"/>
              </a:ext>
            </a:extLst>
          </p:cNvPr>
          <p:cNvSpPr txBox="1"/>
          <p:nvPr/>
        </p:nvSpPr>
        <p:spPr>
          <a:xfrm>
            <a:off x="731520" y="318654"/>
            <a:ext cx="8149219" cy="1323439"/>
          </a:xfrm>
          <a:prstGeom prst="rect">
            <a:avLst/>
          </a:prstGeom>
          <a:noFill/>
        </p:spPr>
        <p:txBody>
          <a:bodyPr wrap="none">
            <a:spAutoFit/>
          </a:bodyPr>
          <a:lstStyle/>
          <a:p>
            <a:pPr algn="l"/>
            <a:r>
              <a:rPr lang="en-US" sz="4800" b="1" dirty="0">
                <a:solidFill>
                  <a:srgbClr val="FFFFFF"/>
                </a:solidFill>
                <a:latin typeface="Arial Black"/>
              </a:rPr>
              <a:t>The Episodes</a:t>
            </a:r>
          </a:p>
          <a:p>
            <a:pPr algn="l"/>
            <a:r>
              <a:rPr lang="en-US" sz="3200" b="1" dirty="0">
                <a:solidFill>
                  <a:srgbClr val="FFFFFF"/>
                </a:solidFill>
                <a:latin typeface="Arial Black"/>
              </a:rPr>
              <a:t>One Sport. One Science. One Story.</a:t>
            </a:r>
            <a:endParaRPr sz="3200" b="1" dirty="0">
              <a:solidFill>
                <a:srgbClr val="FFFFFF"/>
              </a:solidFill>
              <a:latin typeface="Arial Black"/>
            </a:endParaRPr>
          </a:p>
        </p:txBody>
      </p:sp>
      <p:sp>
        <p:nvSpPr>
          <p:cNvPr id="3" name="TextBox 2">
            <a:extLst>
              <a:ext uri="{FF2B5EF4-FFF2-40B4-BE49-F238E27FC236}">
                <a16:creationId xmlns:a16="http://schemas.microsoft.com/office/drawing/2014/main" id="{7F11461C-938A-3AFB-A8DB-6478F0011A3C}"/>
              </a:ext>
            </a:extLst>
          </p:cNvPr>
          <p:cNvSpPr txBox="1"/>
          <p:nvPr/>
        </p:nvSpPr>
        <p:spPr>
          <a:xfrm>
            <a:off x="2316480" y="1773383"/>
            <a:ext cx="9453549" cy="501675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Each episode explores: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 specific adaptive sport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 targeted therapy or scientific concept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 Veteran’s personal journey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Measurable outcomes </a:t>
            </a:r>
          </a:p>
          <a:p>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Examples:</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Diving → Hyperbaric Oxygen Therapy </a:t>
            </a:r>
          </a:p>
          <a:p>
            <a:r>
              <a:rPr lang="en-US" sz="3200" dirty="0">
                <a:latin typeface="Arial" panose="020B0604020202020204" pitchFamily="34" charset="0"/>
                <a:cs typeface="Arial" panose="020B0604020202020204" pitchFamily="34" charset="0"/>
              </a:rPr>
              <a:t>Surfing → Immersion-based regulation </a:t>
            </a:r>
          </a:p>
          <a:p>
            <a:r>
              <a:rPr lang="en-US" sz="3200" dirty="0">
                <a:latin typeface="Arial" panose="020B0604020202020204" pitchFamily="34" charset="0"/>
                <a:cs typeface="Arial" panose="020B0604020202020204" pitchFamily="34" charset="0"/>
              </a:rPr>
              <a:t>Sailing → Sound therapy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256BB-9C32-1B1E-B047-125A49FEDC71}"/>
              </a:ext>
            </a:extLst>
          </p:cNvPr>
          <p:cNvSpPr txBox="1"/>
          <p:nvPr/>
        </p:nvSpPr>
        <p:spPr>
          <a:xfrm>
            <a:off x="731520" y="640080"/>
            <a:ext cx="8560357" cy="830997"/>
          </a:xfrm>
          <a:prstGeom prst="rect">
            <a:avLst/>
          </a:prstGeom>
          <a:noFill/>
        </p:spPr>
        <p:txBody>
          <a:bodyPr wrap="none">
            <a:spAutoFit/>
          </a:bodyPr>
          <a:lstStyle/>
          <a:p>
            <a:pPr algn="l"/>
            <a:r>
              <a:rPr lang="en-US" sz="4800" b="1" dirty="0">
                <a:solidFill>
                  <a:srgbClr val="FFFFFF"/>
                </a:solidFill>
                <a:latin typeface="Arial Black"/>
              </a:rPr>
              <a:t>Ocean Science in Motion</a:t>
            </a:r>
          </a:p>
        </p:txBody>
      </p:sp>
      <p:sp>
        <p:nvSpPr>
          <p:cNvPr id="3" name="TextBox 2">
            <a:extLst>
              <a:ext uri="{FF2B5EF4-FFF2-40B4-BE49-F238E27FC236}">
                <a16:creationId xmlns:a16="http://schemas.microsoft.com/office/drawing/2014/main" id="{A0B11C69-0301-8EE1-198B-0D168FA7F4F6}"/>
              </a:ext>
            </a:extLst>
          </p:cNvPr>
          <p:cNvSpPr txBox="1"/>
          <p:nvPr/>
        </p:nvSpPr>
        <p:spPr>
          <a:xfrm>
            <a:off x="822960" y="1816715"/>
            <a:ext cx="10306594" cy="452431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EMF exposure in marine environments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Sound and its impact on brain function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Toxins and microplastics in human performance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Marine biology insights linked to neurological health </a:t>
            </a:r>
          </a:p>
          <a:p>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Science moves beyond the lab—into the field</a:t>
            </a:r>
            <a:r>
              <a:rPr lang="en-US" sz="3200" i="1" dirty="0">
                <a:latin typeface="Arial" panose="020B0604020202020204" pitchFamily="34" charset="0"/>
                <a:cs typeface="Arial" panose="020B060402020202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99730F-EABF-6B7C-9565-46C7CB972FA1}"/>
              </a:ext>
            </a:extLst>
          </p:cNvPr>
          <p:cNvSpPr txBox="1"/>
          <p:nvPr/>
        </p:nvSpPr>
        <p:spPr>
          <a:xfrm>
            <a:off x="731520" y="622607"/>
            <a:ext cx="7830605" cy="1569660"/>
          </a:xfrm>
          <a:prstGeom prst="rect">
            <a:avLst/>
          </a:prstGeom>
          <a:noFill/>
        </p:spPr>
        <p:txBody>
          <a:bodyPr wrap="none">
            <a:spAutoFit/>
          </a:bodyPr>
          <a:lstStyle/>
          <a:p>
            <a:pPr algn="l"/>
            <a:r>
              <a:rPr lang="en-US" sz="4800" b="1" dirty="0">
                <a:solidFill>
                  <a:srgbClr val="FFFFFF"/>
                </a:solidFill>
                <a:latin typeface="Arial Black"/>
              </a:rPr>
              <a:t>Research &amp; Innovation</a:t>
            </a:r>
          </a:p>
          <a:p>
            <a:pPr algn="l"/>
            <a:endParaRPr sz="4800" b="1" dirty="0">
              <a:solidFill>
                <a:srgbClr val="FFFFFF"/>
              </a:solidFill>
              <a:latin typeface="Arial Black"/>
            </a:endParaRPr>
          </a:p>
        </p:txBody>
      </p:sp>
      <p:sp>
        <p:nvSpPr>
          <p:cNvPr id="3" name="TextBox 2">
            <a:extLst>
              <a:ext uri="{FF2B5EF4-FFF2-40B4-BE49-F238E27FC236}">
                <a16:creationId xmlns:a16="http://schemas.microsoft.com/office/drawing/2014/main" id="{23E51FA5-DEE2-5ED1-044E-5D75D168072A}"/>
              </a:ext>
            </a:extLst>
          </p:cNvPr>
          <p:cNvSpPr txBox="1"/>
          <p:nvPr/>
        </p:nvSpPr>
        <p:spPr>
          <a:xfrm>
            <a:off x="822960" y="1960956"/>
            <a:ext cx="10376263" cy="452431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Nutrition and metabolism under stress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Adaptive prosthetics in motion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Drug response in extreme environments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Continuous biometric monitoring </a:t>
            </a:r>
          </a:p>
          <a:p>
            <a:pPr algn="ctr"/>
            <a:endParaRPr lang="en-US" sz="3200" i="1"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Every data point contributes to a </a:t>
            </a:r>
            <a:br>
              <a:rPr lang="en-US" sz="3200" b="1" i="1" dirty="0">
                <a:latin typeface="Arial" panose="020B0604020202020204" pitchFamily="34" charset="0"/>
                <a:cs typeface="Arial" panose="020B0604020202020204" pitchFamily="34" charset="0"/>
              </a:rPr>
            </a:br>
            <a:r>
              <a:rPr lang="en-US" sz="3200" b="1" i="1" dirty="0">
                <a:latin typeface="Arial" panose="020B0604020202020204" pitchFamily="34" charset="0"/>
                <a:cs typeface="Arial" panose="020B0604020202020204" pitchFamily="34" charset="0"/>
              </a:rPr>
              <a:t>larger system of understanding.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56839-3847-663B-4029-0DA33D0031F4}"/>
              </a:ext>
            </a:extLst>
          </p:cNvPr>
          <p:cNvSpPr txBox="1"/>
          <p:nvPr/>
        </p:nvSpPr>
        <p:spPr>
          <a:xfrm>
            <a:off x="731520" y="640080"/>
            <a:ext cx="10603224" cy="830997"/>
          </a:xfrm>
          <a:prstGeom prst="rect">
            <a:avLst/>
          </a:prstGeom>
          <a:noFill/>
        </p:spPr>
        <p:txBody>
          <a:bodyPr wrap="none">
            <a:spAutoFit/>
          </a:bodyPr>
          <a:lstStyle/>
          <a:p>
            <a:pPr algn="l"/>
            <a:r>
              <a:rPr lang="en-US" sz="4800" b="1" dirty="0">
                <a:solidFill>
                  <a:srgbClr val="FFFFFF"/>
                </a:solidFill>
                <a:latin typeface="Arial Black"/>
              </a:rPr>
              <a:t>Diagnostics Across Disciplines</a:t>
            </a:r>
          </a:p>
        </p:txBody>
      </p:sp>
      <p:sp>
        <p:nvSpPr>
          <p:cNvPr id="3" name="TextBox 2">
            <a:extLst>
              <a:ext uri="{FF2B5EF4-FFF2-40B4-BE49-F238E27FC236}">
                <a16:creationId xmlns:a16="http://schemas.microsoft.com/office/drawing/2014/main" id="{B1692F9F-CD2F-CB51-43C1-58F1D64D3A87}"/>
              </a:ext>
            </a:extLst>
          </p:cNvPr>
          <p:cNvSpPr txBox="1"/>
          <p:nvPr/>
        </p:nvSpPr>
        <p:spPr>
          <a:xfrm>
            <a:off x="853709" y="2072640"/>
            <a:ext cx="10358846" cy="4278094"/>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AI-based retinal biomarkers for PTSD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Neurocognitive testing for TBI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Wearables tracking stress, sleep, and recovery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Comparative communication patterns </a:t>
            </a:r>
          </a:p>
          <a:p>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Toward earlier, more accurate diagnosis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36FE-4B93-D9A6-3188-1FA93A9373B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A642AA-C9E0-481A-64E2-31233337735C}"/>
              </a:ext>
            </a:extLst>
          </p:cNvPr>
          <p:cNvSpPr txBox="1"/>
          <p:nvPr/>
        </p:nvSpPr>
        <p:spPr>
          <a:xfrm>
            <a:off x="731520" y="640080"/>
            <a:ext cx="8001549" cy="830997"/>
          </a:xfrm>
          <a:prstGeom prst="rect">
            <a:avLst/>
          </a:prstGeom>
          <a:noFill/>
        </p:spPr>
        <p:txBody>
          <a:bodyPr wrap="none">
            <a:spAutoFit/>
          </a:bodyPr>
          <a:lstStyle/>
          <a:p>
            <a:pPr algn="l"/>
            <a:r>
              <a:rPr lang="en-US" sz="4800" b="1" dirty="0">
                <a:solidFill>
                  <a:srgbClr val="FFFFFF"/>
                </a:solidFill>
                <a:latin typeface="Arial Black"/>
              </a:rPr>
              <a:t>Technology Integration</a:t>
            </a:r>
          </a:p>
        </p:txBody>
      </p:sp>
      <p:sp>
        <p:nvSpPr>
          <p:cNvPr id="3" name="TextBox 2">
            <a:extLst>
              <a:ext uri="{FF2B5EF4-FFF2-40B4-BE49-F238E27FC236}">
                <a16:creationId xmlns:a16="http://schemas.microsoft.com/office/drawing/2014/main" id="{51E297B4-A785-5C47-B040-9F5D9AB96916}"/>
              </a:ext>
            </a:extLst>
          </p:cNvPr>
          <p:cNvSpPr txBox="1"/>
          <p:nvPr/>
        </p:nvSpPr>
        <p:spPr>
          <a:xfrm>
            <a:off x="731520" y="2119745"/>
            <a:ext cx="10358846" cy="4278094"/>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Wearables → real-time health metrics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Environmental sensors → EMF, sound, conditions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Adaptive equipment → access and performance</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Technology enables both inclusion and insight</a:t>
            </a:r>
          </a:p>
        </p:txBody>
      </p:sp>
    </p:spTree>
    <p:extLst>
      <p:ext uri="{BB962C8B-B14F-4D97-AF65-F5344CB8AC3E}">
        <p14:creationId xmlns:p14="http://schemas.microsoft.com/office/powerpoint/2010/main" val="213581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15D2-F3D0-F90E-3BAA-B6D75654E5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EC384E-769B-46EE-2C23-5B9CFE58E35B}"/>
              </a:ext>
            </a:extLst>
          </p:cNvPr>
          <p:cNvSpPr txBox="1"/>
          <p:nvPr/>
        </p:nvSpPr>
        <p:spPr>
          <a:xfrm>
            <a:off x="731520" y="640080"/>
            <a:ext cx="7100342" cy="830997"/>
          </a:xfrm>
          <a:prstGeom prst="rect">
            <a:avLst/>
          </a:prstGeom>
          <a:noFill/>
        </p:spPr>
        <p:txBody>
          <a:bodyPr wrap="none">
            <a:spAutoFit/>
          </a:bodyPr>
          <a:lstStyle/>
          <a:p>
            <a:pPr algn="l"/>
            <a:r>
              <a:rPr lang="en-US" sz="4800" b="1" dirty="0">
                <a:solidFill>
                  <a:srgbClr val="FFFFFF"/>
                </a:solidFill>
                <a:latin typeface="Arial Black"/>
              </a:rPr>
              <a:t>Measured Outcomes</a:t>
            </a:r>
          </a:p>
        </p:txBody>
      </p:sp>
      <p:sp>
        <p:nvSpPr>
          <p:cNvPr id="3" name="TextBox 2">
            <a:extLst>
              <a:ext uri="{FF2B5EF4-FFF2-40B4-BE49-F238E27FC236}">
                <a16:creationId xmlns:a16="http://schemas.microsoft.com/office/drawing/2014/main" id="{E0A1049E-BE34-8D9A-5014-978689D21216}"/>
              </a:ext>
            </a:extLst>
          </p:cNvPr>
          <p:cNvSpPr txBox="1"/>
          <p:nvPr/>
        </p:nvSpPr>
        <p:spPr>
          <a:xfrm>
            <a:off x="916577" y="1788298"/>
            <a:ext cx="10358846" cy="4770537"/>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Stress resilience (HRV)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Sleep quality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Cognitive performance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Emotional regulation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Physical recovery </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From story → to data → to evidence</a:t>
            </a:r>
          </a:p>
        </p:txBody>
      </p:sp>
    </p:spTree>
    <p:extLst>
      <p:ext uri="{BB962C8B-B14F-4D97-AF65-F5344CB8AC3E}">
        <p14:creationId xmlns:p14="http://schemas.microsoft.com/office/powerpoint/2010/main" val="79110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DF03FA5-A744-30F7-3C97-07B303D84E04}"/>
              </a:ext>
            </a:extLst>
          </p:cNvPr>
          <p:cNvSpPr txBox="1"/>
          <p:nvPr/>
        </p:nvSpPr>
        <p:spPr>
          <a:xfrm>
            <a:off x="1080655" y="4491591"/>
            <a:ext cx="10432472" cy="830997"/>
          </a:xfrm>
          <a:prstGeom prst="rect">
            <a:avLst/>
          </a:prstGeom>
          <a:noFill/>
        </p:spPr>
        <p:txBody>
          <a:bodyPr wrap="square">
            <a:spAutoFit/>
          </a:bodyPr>
          <a:lstStyle/>
          <a:p>
            <a:pPr algn="r"/>
            <a:r>
              <a:rPr lang="en-US" sz="4800" b="1" dirty="0">
                <a:solidFill>
                  <a:srgbClr val="FFFFFF"/>
                </a:solidFill>
                <a:latin typeface="Arial" panose="020B0604020202020204" pitchFamily="34" charset="0"/>
                <a:cs typeface="Arial" panose="020B0604020202020204" pitchFamily="34" charset="0"/>
              </a:rPr>
              <a:t>Breezy Grenier, FRGS, MN’17</a:t>
            </a:r>
            <a:endParaRPr sz="3200" b="1" dirty="0">
              <a:solidFill>
                <a:srgbClr val="FFFFF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324BFD4-8EC4-7CE3-16D8-5C82E1D8DDED}"/>
              </a:ext>
            </a:extLst>
          </p:cNvPr>
          <p:cNvSpPr txBox="1"/>
          <p:nvPr/>
        </p:nvSpPr>
        <p:spPr>
          <a:xfrm>
            <a:off x="678873" y="5271016"/>
            <a:ext cx="10877184" cy="954107"/>
          </a:xfrm>
          <a:prstGeom prst="rect">
            <a:avLst/>
          </a:prstGeom>
          <a:noFill/>
        </p:spPr>
        <p:txBody>
          <a:bodyPr wrap="square">
            <a:spAutoFit/>
          </a:bodyPr>
          <a:lstStyle/>
          <a:p>
            <a:pPr algn="r">
              <a:defRPr sz="2200">
                <a:solidFill>
                  <a:srgbClr val="FFFFFF"/>
                </a:solidFill>
                <a:latin typeface="Calibri"/>
              </a:defRPr>
            </a:pPr>
            <a:r>
              <a:rPr lang="en-US" sz="2800" dirty="0">
                <a:latin typeface="Arial" panose="020B0604020202020204" pitchFamily="34" charset="0"/>
                <a:cs typeface="Arial" panose="020B0604020202020204" pitchFamily="34" charset="0"/>
              </a:rPr>
              <a:t>Co-Founder, FOMO Me? NAA Productions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Captain [Director], TORPEDO Vet Series</a:t>
            </a:r>
            <a:endParaRPr lang="en-US" sz="2800" i="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AA78980-F012-29E6-BCF9-8DC44C3F34FF}"/>
              </a:ext>
            </a:extLst>
          </p:cNvPr>
          <p:cNvSpPr txBox="1"/>
          <p:nvPr/>
        </p:nvSpPr>
        <p:spPr>
          <a:xfrm>
            <a:off x="857078" y="1606663"/>
            <a:ext cx="10081606" cy="2308324"/>
          </a:xfrm>
          <a:prstGeom prst="rect">
            <a:avLst/>
          </a:prstGeom>
          <a:noFill/>
        </p:spPr>
        <p:txBody>
          <a:bodyPr wrap="none">
            <a:spAutoFit/>
          </a:bodyPr>
          <a:lstStyle/>
          <a:p>
            <a:pPr algn="ctr"/>
            <a:r>
              <a:rPr lang="en-US" sz="4800" b="1" dirty="0">
                <a:solidFill>
                  <a:srgbClr val="FFFFFF"/>
                </a:solidFill>
                <a:latin typeface="Arial" panose="020B0604020202020204" pitchFamily="34" charset="0"/>
                <a:cs typeface="Arial" panose="020B0604020202020204" pitchFamily="34" charset="0"/>
              </a:rPr>
              <a:t>Exploring Human Performance,</a:t>
            </a:r>
            <a:br>
              <a:rPr lang="en-US" sz="4800" b="1" dirty="0">
                <a:solidFill>
                  <a:srgbClr val="FFFFFF"/>
                </a:solidFill>
                <a:latin typeface="Arial" panose="020B0604020202020204" pitchFamily="34" charset="0"/>
                <a:cs typeface="Arial" panose="020B0604020202020204" pitchFamily="34" charset="0"/>
              </a:rPr>
            </a:br>
            <a:r>
              <a:rPr lang="en-US" sz="4800" b="1" dirty="0">
                <a:solidFill>
                  <a:srgbClr val="FFFFFF"/>
                </a:solidFill>
                <a:latin typeface="Arial" panose="020B0604020202020204" pitchFamily="34" charset="0"/>
                <a:cs typeface="Arial" panose="020B0604020202020204" pitchFamily="34" charset="0"/>
              </a:rPr>
              <a:t>Healing, and Diagnostics </a:t>
            </a:r>
            <a:br>
              <a:rPr lang="en-US" sz="4800" b="1" dirty="0">
                <a:solidFill>
                  <a:srgbClr val="FFFFFF"/>
                </a:solidFill>
                <a:latin typeface="Arial" panose="020B0604020202020204" pitchFamily="34" charset="0"/>
                <a:cs typeface="Arial" panose="020B0604020202020204" pitchFamily="34" charset="0"/>
              </a:rPr>
            </a:br>
            <a:r>
              <a:rPr lang="en-US" sz="4800" b="1" dirty="0">
                <a:solidFill>
                  <a:srgbClr val="FFFFFF"/>
                </a:solidFill>
                <a:latin typeface="Arial" panose="020B0604020202020204" pitchFamily="34" charset="0"/>
                <a:cs typeface="Arial" panose="020B0604020202020204" pitchFamily="34" charset="0"/>
              </a:rPr>
              <a:t>Through Ocean-Based Immersion</a:t>
            </a:r>
            <a:endParaRPr sz="4800"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3EF92-AA9B-5855-3214-C4B1C71DE8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9AF1E9-AC40-35D2-DC19-97669DDFE437}"/>
              </a:ext>
            </a:extLst>
          </p:cNvPr>
          <p:cNvSpPr txBox="1"/>
          <p:nvPr/>
        </p:nvSpPr>
        <p:spPr>
          <a:xfrm>
            <a:off x="731520" y="640080"/>
            <a:ext cx="8729697" cy="830997"/>
          </a:xfrm>
          <a:prstGeom prst="rect">
            <a:avLst/>
          </a:prstGeom>
          <a:noFill/>
        </p:spPr>
        <p:txBody>
          <a:bodyPr wrap="none">
            <a:spAutoFit/>
          </a:bodyPr>
          <a:lstStyle/>
          <a:p>
            <a:pPr algn="l"/>
            <a:r>
              <a:rPr lang="en-US" sz="4800" b="1" dirty="0">
                <a:solidFill>
                  <a:srgbClr val="FFFFFF"/>
                </a:solidFill>
                <a:latin typeface="Arial Black"/>
              </a:rPr>
              <a:t>Education &amp; Engagement</a:t>
            </a:r>
          </a:p>
        </p:txBody>
      </p:sp>
      <p:sp>
        <p:nvSpPr>
          <p:cNvPr id="3" name="TextBox 2">
            <a:extLst>
              <a:ext uri="{FF2B5EF4-FFF2-40B4-BE49-F238E27FC236}">
                <a16:creationId xmlns:a16="http://schemas.microsoft.com/office/drawing/2014/main" id="{B094BE8A-C470-A6A1-9867-CFBF346CC76F}"/>
              </a:ext>
            </a:extLst>
          </p:cNvPr>
          <p:cNvSpPr txBox="1"/>
          <p:nvPr/>
        </p:nvSpPr>
        <p:spPr>
          <a:xfrm>
            <a:off x="916577" y="1976719"/>
            <a:ext cx="10358846" cy="4031873"/>
          </a:xfrm>
          <a:prstGeom prst="rect">
            <a:avLst/>
          </a:prstGeom>
          <a:noFill/>
        </p:spPr>
        <p:txBody>
          <a:bodyPr wrap="square">
            <a:spAutoFit/>
          </a:bodyPr>
          <a:lstStyle/>
          <a:p>
            <a:pPr marL="514350" indent="-5143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Citizen science initiatives </a:t>
            </a:r>
          </a:p>
          <a:p>
            <a:pPr marL="514350" indent="-5143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Open data and shared discovery </a:t>
            </a:r>
          </a:p>
          <a:p>
            <a:pPr marL="514350" indent="-51435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Classroom and community integration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Connecting research, recreation, and learning</a:t>
            </a:r>
          </a:p>
        </p:txBody>
      </p:sp>
    </p:spTree>
    <p:extLst>
      <p:ext uri="{BB962C8B-B14F-4D97-AF65-F5344CB8AC3E}">
        <p14:creationId xmlns:p14="http://schemas.microsoft.com/office/powerpoint/2010/main" val="381872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107BB-757B-8321-3E36-ADC81B50D7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F8EA5C-F98B-4ACF-769B-206FB3380380}"/>
              </a:ext>
            </a:extLst>
          </p:cNvPr>
          <p:cNvSpPr txBox="1"/>
          <p:nvPr/>
        </p:nvSpPr>
        <p:spPr>
          <a:xfrm>
            <a:off x="731520" y="640080"/>
            <a:ext cx="6337184" cy="830997"/>
          </a:xfrm>
          <a:prstGeom prst="rect">
            <a:avLst/>
          </a:prstGeom>
          <a:noFill/>
        </p:spPr>
        <p:txBody>
          <a:bodyPr wrap="none">
            <a:spAutoFit/>
          </a:bodyPr>
          <a:lstStyle/>
          <a:p>
            <a:pPr algn="l"/>
            <a:r>
              <a:rPr lang="en-US" sz="4800" b="1" dirty="0">
                <a:solidFill>
                  <a:srgbClr val="FFFFFF"/>
                </a:solidFill>
                <a:latin typeface="Arial Black"/>
              </a:rPr>
              <a:t>Partnership Model</a:t>
            </a:r>
          </a:p>
        </p:txBody>
      </p:sp>
      <p:sp>
        <p:nvSpPr>
          <p:cNvPr id="3" name="TextBox 2">
            <a:extLst>
              <a:ext uri="{FF2B5EF4-FFF2-40B4-BE49-F238E27FC236}">
                <a16:creationId xmlns:a16="http://schemas.microsoft.com/office/drawing/2014/main" id="{679E8757-5752-1106-24F4-54C66A64AF14}"/>
              </a:ext>
            </a:extLst>
          </p:cNvPr>
          <p:cNvSpPr txBox="1"/>
          <p:nvPr/>
        </p:nvSpPr>
        <p:spPr>
          <a:xfrm>
            <a:off x="465514" y="1976719"/>
            <a:ext cx="11726486" cy="452431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Clinical</a:t>
            </a:r>
            <a:r>
              <a:rPr lang="en-US" sz="3200" dirty="0">
                <a:latin typeface="Arial" panose="020B0604020202020204" pitchFamily="34" charset="0"/>
                <a:cs typeface="Arial" panose="020B0604020202020204" pitchFamily="34" charset="0"/>
              </a:rPr>
              <a:t> → VA, hospitals, rehabilitation centers </a:t>
            </a:r>
          </a:p>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Academic</a:t>
            </a:r>
            <a:r>
              <a:rPr lang="en-US" sz="3200" dirty="0">
                <a:latin typeface="Arial" panose="020B0604020202020204" pitchFamily="34" charset="0"/>
                <a:cs typeface="Arial" panose="020B0604020202020204" pitchFamily="34" charset="0"/>
              </a:rPr>
              <a:t> → neuroscience, marine science, engineering </a:t>
            </a:r>
          </a:p>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Industry</a:t>
            </a:r>
            <a:r>
              <a:rPr lang="en-US" sz="3200" dirty="0">
                <a:latin typeface="Arial" panose="020B0604020202020204" pitchFamily="34" charset="0"/>
                <a:cs typeface="Arial" panose="020B0604020202020204" pitchFamily="34" charset="0"/>
              </a:rPr>
              <a:t> → wearables, prosthetics, ocean tech </a:t>
            </a:r>
          </a:p>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Community</a:t>
            </a:r>
            <a:r>
              <a:rPr lang="en-US" sz="3200" dirty="0">
                <a:latin typeface="Arial" panose="020B0604020202020204" pitchFamily="34" charset="0"/>
                <a:cs typeface="Arial" panose="020B0604020202020204" pitchFamily="34" charset="0"/>
              </a:rPr>
              <a:t> → adaptive sports organizations </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Collaboration drives scale</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578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74BA3-C0AD-19DA-6064-6682D4571D8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4DF90A-6168-4252-3165-0617ECC4565C}"/>
              </a:ext>
            </a:extLst>
          </p:cNvPr>
          <p:cNvSpPr txBox="1"/>
          <p:nvPr/>
        </p:nvSpPr>
        <p:spPr>
          <a:xfrm>
            <a:off x="731520" y="640080"/>
            <a:ext cx="11270008" cy="830997"/>
          </a:xfrm>
          <a:prstGeom prst="rect">
            <a:avLst/>
          </a:prstGeom>
          <a:noFill/>
        </p:spPr>
        <p:txBody>
          <a:bodyPr wrap="none">
            <a:spAutoFit/>
          </a:bodyPr>
          <a:lstStyle/>
          <a:p>
            <a:pPr algn="l"/>
            <a:r>
              <a:rPr lang="en-US" sz="4800" b="1" dirty="0">
                <a:solidFill>
                  <a:srgbClr val="FFFFFF"/>
                </a:solidFill>
                <a:latin typeface="Arial Black"/>
              </a:rPr>
              <a:t>Training &amp; </a:t>
            </a:r>
            <a:r>
              <a:rPr lang="en-US" sz="4400" b="1" dirty="0">
                <a:solidFill>
                  <a:srgbClr val="FFFFFF"/>
                </a:solidFill>
                <a:latin typeface="Arial Black"/>
              </a:rPr>
              <a:t>Workforce Development</a:t>
            </a:r>
            <a:endParaRPr lang="en-US" sz="4800" b="1" dirty="0">
              <a:solidFill>
                <a:srgbClr val="FFFFFF"/>
              </a:solidFill>
              <a:latin typeface="Arial Black"/>
            </a:endParaRPr>
          </a:p>
        </p:txBody>
      </p:sp>
      <p:sp>
        <p:nvSpPr>
          <p:cNvPr id="3" name="TextBox 2">
            <a:extLst>
              <a:ext uri="{FF2B5EF4-FFF2-40B4-BE49-F238E27FC236}">
                <a16:creationId xmlns:a16="http://schemas.microsoft.com/office/drawing/2014/main" id="{83665A61-6DDD-957B-CC81-CFE1BF208A25}"/>
              </a:ext>
            </a:extLst>
          </p:cNvPr>
          <p:cNvSpPr txBox="1"/>
          <p:nvPr/>
        </p:nvSpPr>
        <p:spPr>
          <a:xfrm>
            <a:off x="916577" y="1983322"/>
            <a:ext cx="10358846" cy="4433073"/>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Adaptive sports certification pathways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Veteran-to-coach leadership pipelines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Embedded research fellowships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“Blue Therapy” specialization development </a:t>
            </a:r>
          </a:p>
          <a:p>
            <a:pPr algn="ctr">
              <a:lnSpc>
                <a:spcPct val="150000"/>
              </a:lnSpc>
            </a:pPr>
            <a:br>
              <a:rPr lang="en-US" sz="3200" b="1" i="1" dirty="0">
                <a:latin typeface="Arial" panose="020B0604020202020204" pitchFamily="34" charset="0"/>
                <a:cs typeface="Arial" panose="020B0604020202020204" pitchFamily="34" charset="0"/>
              </a:rPr>
            </a:br>
            <a:r>
              <a:rPr lang="en-US" sz="3200" b="1" i="1" dirty="0">
                <a:latin typeface="Arial" panose="020B0604020202020204" pitchFamily="34" charset="0"/>
                <a:cs typeface="Arial" panose="020B0604020202020204" pitchFamily="34" charset="0"/>
              </a:rPr>
              <a:t>Building the next generation of practitioners</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241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9C0A5-677E-FA11-6B48-325ACF912D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610601-DACB-C1A3-1119-359BE6FF1ACD}"/>
              </a:ext>
            </a:extLst>
          </p:cNvPr>
          <p:cNvSpPr txBox="1"/>
          <p:nvPr/>
        </p:nvSpPr>
        <p:spPr>
          <a:xfrm>
            <a:off x="731520" y="640080"/>
            <a:ext cx="4663456" cy="830997"/>
          </a:xfrm>
          <a:prstGeom prst="rect">
            <a:avLst/>
          </a:prstGeom>
          <a:noFill/>
        </p:spPr>
        <p:txBody>
          <a:bodyPr wrap="none">
            <a:spAutoFit/>
          </a:bodyPr>
          <a:lstStyle/>
          <a:p>
            <a:pPr algn="l"/>
            <a:r>
              <a:rPr lang="en-US" sz="4800" b="1" dirty="0">
                <a:solidFill>
                  <a:srgbClr val="FFFFFF"/>
                </a:solidFill>
                <a:latin typeface="Arial Black"/>
              </a:rPr>
              <a:t>Impact Goals</a:t>
            </a:r>
          </a:p>
        </p:txBody>
      </p:sp>
      <p:sp>
        <p:nvSpPr>
          <p:cNvPr id="3" name="TextBox 2">
            <a:extLst>
              <a:ext uri="{FF2B5EF4-FFF2-40B4-BE49-F238E27FC236}">
                <a16:creationId xmlns:a16="http://schemas.microsoft.com/office/drawing/2014/main" id="{5ADC82C6-237C-3004-1DE6-EA6805C6EFDD}"/>
              </a:ext>
            </a:extLst>
          </p:cNvPr>
          <p:cNvSpPr txBox="1"/>
          <p:nvPr/>
        </p:nvSpPr>
        <p:spPr>
          <a:xfrm>
            <a:off x="916577" y="1983322"/>
            <a:ext cx="10358846" cy="3867662"/>
          </a:xfrm>
          <a:prstGeom prst="rect">
            <a:avLst/>
          </a:prstGeom>
          <a:noFill/>
        </p:spPr>
        <p:txBody>
          <a:bodyPr wrap="square">
            <a:spAutoFit/>
          </a:bodyPr>
          <a:lstStyle/>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Reduce Veteran suicide through purpose-driven recovery </a:t>
            </a:r>
          </a:p>
          <a:p>
            <a:pPr marL="457200" indent="-457200">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Advance non-pharmaceutical therapies </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Establish the ocean as a diagnostic and therapeutic environment </a:t>
            </a:r>
          </a:p>
          <a:p>
            <a:pPr marL="457200" indent="-457200">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Build global awareness and stewardship</a:t>
            </a:r>
          </a:p>
        </p:txBody>
      </p:sp>
    </p:spTree>
    <p:extLst>
      <p:ext uri="{BB962C8B-B14F-4D97-AF65-F5344CB8AC3E}">
        <p14:creationId xmlns:p14="http://schemas.microsoft.com/office/powerpoint/2010/main" val="414488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2B09-93FA-915D-F980-45DBF81B50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2A3F35-3EA6-0946-053A-EEBF9ABC2AD7}"/>
              </a:ext>
            </a:extLst>
          </p:cNvPr>
          <p:cNvSpPr txBox="1"/>
          <p:nvPr/>
        </p:nvSpPr>
        <p:spPr>
          <a:xfrm>
            <a:off x="731520" y="640080"/>
            <a:ext cx="6948184" cy="830997"/>
          </a:xfrm>
          <a:prstGeom prst="rect">
            <a:avLst/>
          </a:prstGeom>
          <a:noFill/>
        </p:spPr>
        <p:txBody>
          <a:bodyPr wrap="none">
            <a:spAutoFit/>
          </a:bodyPr>
          <a:lstStyle/>
          <a:p>
            <a:pPr algn="l"/>
            <a:r>
              <a:rPr lang="en-US" sz="4800" b="1" dirty="0">
                <a:solidFill>
                  <a:srgbClr val="FFFFFF"/>
                </a:solidFill>
                <a:latin typeface="Arial Black"/>
              </a:rPr>
              <a:t>Vision &amp; Next Steps</a:t>
            </a:r>
          </a:p>
        </p:txBody>
      </p:sp>
      <p:sp>
        <p:nvSpPr>
          <p:cNvPr id="3" name="TextBox 2">
            <a:extLst>
              <a:ext uri="{FF2B5EF4-FFF2-40B4-BE49-F238E27FC236}">
                <a16:creationId xmlns:a16="http://schemas.microsoft.com/office/drawing/2014/main" id="{B67CB68D-0C04-367C-FCC7-069C56551571}"/>
              </a:ext>
            </a:extLst>
          </p:cNvPr>
          <p:cNvSpPr txBox="1"/>
          <p:nvPr/>
        </p:nvSpPr>
        <p:spPr>
          <a:xfrm>
            <a:off x="210589" y="1983322"/>
            <a:ext cx="11826240" cy="452431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Expand to national and global expedition sites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Integrate additional environments (deep-sea, snow, altitude)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Develop the Blue Economy and Defense workforce pipeline </a:t>
            </a:r>
          </a:p>
          <a:p>
            <a:pPr marL="457200" indent="-4572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Scale research and training partnerships </a:t>
            </a: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This is a platform—not a project.</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98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ED6A59-F121-63C3-40BB-5FB3B5887E25}"/>
              </a:ext>
            </a:extLst>
          </p:cNvPr>
          <p:cNvPicPr>
            <a:picLocks noChangeAspect="1"/>
          </p:cNvPicPr>
          <p:nvPr/>
        </p:nvPicPr>
        <p:blipFill>
          <a:blip r:embed="rId3"/>
          <a:stretch>
            <a:fillRect/>
          </a:stretch>
        </p:blipFill>
        <p:spPr>
          <a:xfrm>
            <a:off x="452174" y="350834"/>
            <a:ext cx="5521580" cy="6060796"/>
          </a:xfrm>
          <a:prstGeom prst="rect">
            <a:avLst/>
          </a:prstGeom>
        </p:spPr>
      </p:pic>
      <p:grpSp>
        <p:nvGrpSpPr>
          <p:cNvPr id="11" name="Group 10" descr="Shield-style emblem featuring the text “100% Veteran and First Responder Operated” in bold metallic lettering across layered banners. The design includes American flags on both sides, stars, and red, white, and blue accents. At the bottom of the shield are military dog tags. Centered within the lower portion is the green logo text “FOMO Me? NAA Productions,” indicating a veteran- and first responder-operated media company.">
            <a:extLst>
              <a:ext uri="{FF2B5EF4-FFF2-40B4-BE49-F238E27FC236}">
                <a16:creationId xmlns:a16="http://schemas.microsoft.com/office/drawing/2014/main" id="{842E3C2D-C08A-7FB3-CD75-62A22E6D5683}"/>
              </a:ext>
            </a:extLst>
          </p:cNvPr>
          <p:cNvGrpSpPr/>
          <p:nvPr/>
        </p:nvGrpSpPr>
        <p:grpSpPr>
          <a:xfrm>
            <a:off x="6268124" y="1151557"/>
            <a:ext cx="5635015" cy="5706443"/>
            <a:chOff x="6432738" y="23765"/>
            <a:chExt cx="5420795" cy="5420795"/>
          </a:xfrm>
        </p:grpSpPr>
        <p:pic>
          <p:nvPicPr>
            <p:cNvPr id="8" name="Picture 7">
              <a:extLst>
                <a:ext uri="{FF2B5EF4-FFF2-40B4-BE49-F238E27FC236}">
                  <a16:creationId xmlns:a16="http://schemas.microsoft.com/office/drawing/2014/main" id="{2A994F4D-7E46-0405-E11B-D5EF14921930}"/>
                </a:ext>
              </a:extLst>
            </p:cNvPr>
            <p:cNvPicPr>
              <a:picLocks noChangeAspect="1"/>
            </p:cNvPicPr>
            <p:nvPr/>
          </p:nvPicPr>
          <p:blipFill>
            <a:blip r:embed="rId4"/>
            <a:stretch>
              <a:fillRect/>
            </a:stretch>
          </p:blipFill>
          <p:spPr>
            <a:xfrm>
              <a:off x="6432738" y="23765"/>
              <a:ext cx="5420795" cy="5420795"/>
            </a:xfrm>
            <a:prstGeom prst="rect">
              <a:avLst/>
            </a:prstGeom>
          </p:spPr>
        </p:pic>
        <p:pic>
          <p:nvPicPr>
            <p:cNvPr id="10" name="Picture 9">
              <a:extLst>
                <a:ext uri="{FF2B5EF4-FFF2-40B4-BE49-F238E27FC236}">
                  <a16:creationId xmlns:a16="http://schemas.microsoft.com/office/drawing/2014/main" id="{6500F3BA-CE9F-AD73-841B-356076C69272}"/>
                </a:ext>
              </a:extLst>
            </p:cNvPr>
            <p:cNvPicPr>
              <a:picLocks noChangeAspect="1"/>
            </p:cNvPicPr>
            <p:nvPr/>
          </p:nvPicPr>
          <p:blipFill>
            <a:blip r:embed="rId5"/>
            <a:srcRect l="17788" t="29447" r="21226" b="34331"/>
            <a:stretch>
              <a:fillRect/>
            </a:stretch>
          </p:blipFill>
          <p:spPr>
            <a:xfrm>
              <a:off x="8404769" y="3190061"/>
              <a:ext cx="1476731" cy="584707"/>
            </a:xfrm>
            <a:prstGeom prst="rect">
              <a:avLst/>
            </a:prstGeom>
            <a:effectLst>
              <a:glow rad="63500">
                <a:schemeClr val="bg1"/>
              </a:glow>
              <a:outerShdw blurRad="50800" dir="5400000" algn="ctr" rotWithShape="0">
                <a:schemeClr val="bg1"/>
              </a:outerShdw>
            </a:effectLst>
          </p:spPr>
        </p:pic>
      </p:grpSp>
      <p:pic>
        <p:nvPicPr>
          <p:cNvPr id="2" name="Picture 1" descr="Promotional graphic seeking veteran-led watersports organizations in Southern New England (MA, RI, CT) and the Tri-State area (NY, NJ). A wooden sign-style header displays the text. Below, a coastal scene shows various watersports gear arranged on a shoreline, including fishing equipment, a scuba tank with fins and mask, a paddleboard, kayak, and surfboard. In the background, a sailboat moves across the water with a distant view of the Statue of Liberty. Along the bottom are labeled icons for fishing, scuba diving, sailing, surfing, and paddle sports.">
            <a:extLst>
              <a:ext uri="{FF2B5EF4-FFF2-40B4-BE49-F238E27FC236}">
                <a16:creationId xmlns:a16="http://schemas.microsoft.com/office/drawing/2014/main" id="{6AA21657-0E08-B5F9-0981-B17F174A25C8}"/>
              </a:ext>
            </a:extLst>
          </p:cNvPr>
          <p:cNvPicPr>
            <a:picLocks noChangeAspect="1"/>
          </p:cNvPicPr>
          <p:nvPr/>
        </p:nvPicPr>
        <p:blipFill>
          <a:blip r:embed="rId3"/>
          <a:stretch>
            <a:fillRect/>
          </a:stretch>
        </p:blipFill>
        <p:spPr>
          <a:xfrm>
            <a:off x="452173" y="350834"/>
            <a:ext cx="5521580" cy="6060796"/>
          </a:xfrm>
          <a:prstGeom prst="rect">
            <a:avLst/>
          </a:prstGeom>
        </p:spPr>
      </p:pic>
    </p:spTree>
    <p:extLst>
      <p:ext uri="{BB962C8B-B14F-4D97-AF65-F5344CB8AC3E}">
        <p14:creationId xmlns:p14="http://schemas.microsoft.com/office/powerpoint/2010/main" val="319050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ABEB2C-5645-4B9C-2EA6-B85C4339D90A}"/>
              </a:ext>
            </a:extLst>
          </p:cNvPr>
          <p:cNvSpPr txBox="1"/>
          <p:nvPr/>
        </p:nvSpPr>
        <p:spPr>
          <a:xfrm>
            <a:off x="1249160" y="2664036"/>
            <a:ext cx="9693679" cy="1862048"/>
          </a:xfrm>
          <a:prstGeom prst="rect">
            <a:avLst/>
          </a:prstGeom>
          <a:noFill/>
        </p:spPr>
        <p:txBody>
          <a:bodyPr wrap="none" rtlCol="0">
            <a:spAutoFit/>
          </a:bodyPr>
          <a:lstStyle/>
          <a:p>
            <a:r>
              <a:rPr lang="en-US" sz="115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815344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6CE8-F65F-8F8D-370E-1BC649BC20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6B90A0C-054D-98DC-A085-CF74834339C3}"/>
              </a:ext>
            </a:extLst>
          </p:cNvPr>
          <p:cNvSpPr txBox="1"/>
          <p:nvPr/>
        </p:nvSpPr>
        <p:spPr>
          <a:xfrm>
            <a:off x="731520" y="640080"/>
            <a:ext cx="2850460" cy="830997"/>
          </a:xfrm>
          <a:prstGeom prst="rect">
            <a:avLst/>
          </a:prstGeom>
          <a:noFill/>
        </p:spPr>
        <p:txBody>
          <a:bodyPr wrap="none">
            <a:spAutoFit/>
          </a:bodyPr>
          <a:lstStyle/>
          <a:p>
            <a:pPr algn="l"/>
            <a:r>
              <a:rPr lang="en-US" sz="4800" b="1" dirty="0">
                <a:solidFill>
                  <a:srgbClr val="FFFFFF"/>
                </a:solidFill>
                <a:latin typeface="Arial Black"/>
              </a:rPr>
              <a:t>Contact</a:t>
            </a:r>
            <a:endParaRPr sz="4800" b="1" dirty="0">
              <a:solidFill>
                <a:srgbClr val="FFFFFF"/>
              </a:solidFill>
              <a:latin typeface="Arial Black"/>
            </a:endParaRPr>
          </a:p>
        </p:txBody>
      </p:sp>
      <p:sp>
        <p:nvSpPr>
          <p:cNvPr id="14" name="TextBox 13">
            <a:extLst>
              <a:ext uri="{FF2B5EF4-FFF2-40B4-BE49-F238E27FC236}">
                <a16:creationId xmlns:a16="http://schemas.microsoft.com/office/drawing/2014/main" id="{72393C1F-AE49-033D-F29A-8DFA19A937B3}"/>
              </a:ext>
            </a:extLst>
          </p:cNvPr>
          <p:cNvSpPr txBox="1"/>
          <p:nvPr/>
        </p:nvSpPr>
        <p:spPr>
          <a:xfrm>
            <a:off x="822960" y="2103120"/>
            <a:ext cx="10255628" cy="3477875"/>
          </a:xfrm>
          <a:prstGeom prst="rect">
            <a:avLst/>
          </a:prstGeom>
          <a:noFill/>
        </p:spPr>
        <p:txBody>
          <a:bodyPr wrap="none">
            <a:spAutoFit/>
          </a:bodyPr>
          <a:lstStyle/>
          <a:p>
            <a:pPr lvl="0" defTabSz="914400" eaLnBrk="0" fontAlgn="base" hangingPunct="0">
              <a:spcBef>
                <a:spcPct val="0"/>
              </a:spcBef>
              <a:spcAft>
                <a:spcPct val="0"/>
              </a:spcAft>
            </a:pPr>
            <a:r>
              <a:rPr lang="en-US" altLang="en-US" sz="4400" b="1" dirty="0">
                <a:latin typeface="Arial" panose="020B0604020202020204" pitchFamily="34" charset="0"/>
              </a:rPr>
              <a:t>Captain Breezy Grenier, FRGS, MN’17</a:t>
            </a:r>
          </a:p>
          <a:p>
            <a:pPr lvl="0" defTabSz="914400" eaLnBrk="0" fontAlgn="base" hangingPunct="0">
              <a:spcBef>
                <a:spcPct val="0"/>
              </a:spcBef>
              <a:spcAft>
                <a:spcPct val="0"/>
              </a:spcAft>
            </a:pPr>
            <a:br>
              <a:rPr lang="en-US" altLang="en-US" sz="4400" dirty="0">
                <a:latin typeface="Arial" panose="020B0604020202020204" pitchFamily="34" charset="0"/>
              </a:rPr>
            </a:br>
            <a:r>
              <a:rPr lang="en-US" altLang="en-US" sz="4400" dirty="0">
                <a:latin typeface="Arial" panose="020B0604020202020204" pitchFamily="34" charset="0"/>
              </a:rPr>
              <a:t>Breezy@TheBlueVet.com</a:t>
            </a:r>
            <a:br>
              <a:rPr lang="en-US" altLang="en-US" sz="4400" dirty="0">
                <a:latin typeface="Arial" panose="020B0604020202020204" pitchFamily="34" charset="0"/>
              </a:rPr>
            </a:br>
            <a:r>
              <a:rPr lang="en-US" altLang="en-US" sz="4400" dirty="0">
                <a:latin typeface="Arial" panose="020B0604020202020204" pitchFamily="34" charset="0"/>
                <a:hlinkClick r:id="rId2"/>
              </a:rPr>
              <a:t>www.TorpedoVetSeries.com</a:t>
            </a:r>
            <a:endParaRPr lang="en-US" altLang="en-US" sz="4400" dirty="0">
              <a:latin typeface="Arial" panose="020B0604020202020204" pitchFamily="34" charset="0"/>
            </a:endParaRPr>
          </a:p>
          <a:p>
            <a:pPr lvl="0" defTabSz="914400" eaLnBrk="0" fontAlgn="base" hangingPunct="0">
              <a:spcBef>
                <a:spcPct val="0"/>
              </a:spcBef>
              <a:spcAft>
                <a:spcPct val="0"/>
              </a:spcAft>
            </a:pPr>
            <a:r>
              <a:rPr lang="en-US" altLang="en-US" sz="4400" dirty="0">
                <a:latin typeface="Arial" panose="020B0604020202020204" pitchFamily="34" charset="0"/>
              </a:rPr>
              <a:t>www.FOMOMeNAA.com</a:t>
            </a:r>
            <a:endParaRPr lang="en-US" altLang="en-US" sz="2800" dirty="0">
              <a:latin typeface="Arial" panose="020B0604020202020204" pitchFamily="34" charset="0"/>
            </a:endParaRPr>
          </a:p>
        </p:txBody>
      </p:sp>
      <p:pic>
        <p:nvPicPr>
          <p:cNvPr id="15" name="Picture 14" descr="QR Code">
            <a:extLst>
              <a:ext uri="{FF2B5EF4-FFF2-40B4-BE49-F238E27FC236}">
                <a16:creationId xmlns:a16="http://schemas.microsoft.com/office/drawing/2014/main" id="{D2FA219F-3F84-4D39-3641-F989F8586920}"/>
              </a:ext>
            </a:extLst>
          </p:cNvPr>
          <p:cNvPicPr>
            <a:picLocks noChangeAspect="1"/>
          </p:cNvPicPr>
          <p:nvPr/>
        </p:nvPicPr>
        <p:blipFill>
          <a:blip r:embed="rId3"/>
          <a:stretch>
            <a:fillRect/>
          </a:stretch>
        </p:blipFill>
        <p:spPr>
          <a:xfrm>
            <a:off x="8296102" y="3120450"/>
            <a:ext cx="3385232" cy="3385232"/>
          </a:xfrm>
          <a:prstGeom prst="rect">
            <a:avLst/>
          </a:prstGeom>
        </p:spPr>
      </p:pic>
    </p:spTree>
    <p:extLst>
      <p:ext uri="{BB962C8B-B14F-4D97-AF65-F5344CB8AC3E}">
        <p14:creationId xmlns:p14="http://schemas.microsoft.com/office/powerpoint/2010/main" val="210059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B47E34-4947-8F4F-E6F7-D250D6AC25C4}"/>
              </a:ext>
            </a:extLst>
          </p:cNvPr>
          <p:cNvSpPr txBox="1"/>
          <p:nvPr/>
        </p:nvSpPr>
        <p:spPr>
          <a:xfrm>
            <a:off x="731520" y="640080"/>
            <a:ext cx="4669483" cy="830997"/>
          </a:xfrm>
          <a:prstGeom prst="rect">
            <a:avLst/>
          </a:prstGeom>
          <a:noFill/>
        </p:spPr>
        <p:txBody>
          <a:bodyPr wrap="none">
            <a:spAutoFit/>
          </a:bodyPr>
          <a:lstStyle/>
          <a:p>
            <a:r>
              <a:rPr sz="4800" b="1" dirty="0">
                <a:solidFill>
                  <a:srgbClr val="FFFFFF"/>
                </a:solidFill>
                <a:latin typeface="Arial Black" panose="020B0A04020102020204" pitchFamily="34" charset="0"/>
                <a:cs typeface="Arial" panose="020B0604020202020204" pitchFamily="34" charset="0"/>
              </a:rPr>
              <a:t>The Blue War</a:t>
            </a:r>
            <a:endParaRPr sz="3000" b="1" dirty="0">
              <a:solidFill>
                <a:srgbClr val="FFFFFF"/>
              </a:solidFill>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FCD425-D6A0-0CEA-9023-32B066E8135D}"/>
              </a:ext>
            </a:extLst>
          </p:cNvPr>
          <p:cNvSpPr txBox="1"/>
          <p:nvPr/>
        </p:nvSpPr>
        <p:spPr>
          <a:xfrm>
            <a:off x="216132" y="1884218"/>
            <a:ext cx="11975868" cy="4524315"/>
          </a:xfrm>
          <a:prstGeom prst="rect">
            <a:avLst/>
          </a:prstGeom>
          <a:noFill/>
        </p:spPr>
        <p:txBody>
          <a:bodyPr wrap="square">
            <a:spAutoFit/>
          </a:bodyPr>
          <a:lstStyle/>
          <a:p>
            <a:r>
              <a:rPr lang="en-US" sz="3200" dirty="0">
                <a:latin typeface="Arial" panose="020B0604020202020204" pitchFamily="34" charset="0"/>
                <a:ea typeface="Calibri" panose="020F0502020204030204" pitchFamily="34" charset="0"/>
                <a:cs typeface="Arial" panose="020B0604020202020204" pitchFamily="34" charset="0"/>
              </a:rPr>
              <a:t>This fight isn’t external- it’s internal, environmental, and systemic.</a:t>
            </a:r>
            <a:br>
              <a:rPr lang="en-US" sz="3200" dirty="0">
                <a:latin typeface="Arial" panose="020B0604020202020204" pitchFamily="34" charset="0"/>
                <a:ea typeface="Calibri" panose="020F0502020204030204" pitchFamily="34" charset="0"/>
                <a:cs typeface="Arial" panose="020B0604020202020204" pitchFamily="34" charset="0"/>
              </a:rPr>
            </a:br>
            <a:br>
              <a:rPr lang="en-US" sz="3200" dirty="0">
                <a:latin typeface="Arial" panose="020B0604020202020204" pitchFamily="34" charset="0"/>
                <a:ea typeface="Calibri" panose="020F050202020403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We are facing:</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Rising Veteran suicide and unresolved TBI/PTSD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Environmental stressors: EMF, toxins, noise pollution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Gaps in diagnosis, treatment, and understanding</a:t>
            </a:r>
          </a:p>
          <a:p>
            <a:endParaRPr lang="en-US" sz="3200" i="1" dirty="0">
              <a:latin typeface="Arial" panose="020B0604020202020204" pitchFamily="34" charset="0"/>
              <a:ea typeface="Calibri" panose="020F0502020204030204" pitchFamily="34" charset="0"/>
              <a:cs typeface="Arial" panose="020B0604020202020204" pitchFamily="34" charset="0"/>
            </a:endParaRPr>
          </a:p>
          <a:p>
            <a:pPr algn="ctr"/>
            <a:endParaRPr lang="en-US" sz="3200" i="1" dirty="0">
              <a:latin typeface="Arial" panose="020B0604020202020204" pitchFamily="34" charset="0"/>
              <a:ea typeface="Calibri" panose="020F0502020204030204" pitchFamily="34" charset="0"/>
              <a:cs typeface="Arial" panose="020B0604020202020204" pitchFamily="34" charset="0"/>
            </a:endParaRPr>
          </a:p>
          <a:p>
            <a:pPr algn="ctr"/>
            <a:r>
              <a:rPr lang="en-US" sz="3200" b="1" i="1" dirty="0">
                <a:latin typeface="Arial" panose="020B0604020202020204" pitchFamily="34" charset="0"/>
                <a:ea typeface="Calibri" panose="020F0502020204030204" pitchFamily="34" charset="0"/>
                <a:cs typeface="Arial" panose="020B0604020202020204" pitchFamily="34" charset="0"/>
              </a:rPr>
              <a:t>The battlefield has changed. So must the solution.</a:t>
            </a:r>
            <a:endParaRPr lang="en-US" sz="3200" b="1"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CD225C-6537-AFAB-5405-024DCD9713F0}"/>
              </a:ext>
            </a:extLst>
          </p:cNvPr>
          <p:cNvSpPr txBox="1"/>
          <p:nvPr/>
        </p:nvSpPr>
        <p:spPr>
          <a:xfrm>
            <a:off x="731520" y="640080"/>
            <a:ext cx="7768730" cy="830997"/>
          </a:xfrm>
          <a:prstGeom prst="rect">
            <a:avLst/>
          </a:prstGeom>
          <a:noFill/>
        </p:spPr>
        <p:txBody>
          <a:bodyPr wrap="none">
            <a:spAutoFit/>
          </a:bodyPr>
          <a:lstStyle/>
          <a:p>
            <a:pPr algn="l"/>
            <a:r>
              <a:rPr lang="en-US" sz="4800" b="1" dirty="0">
                <a:solidFill>
                  <a:srgbClr val="FFFFFF"/>
                </a:solidFill>
                <a:latin typeface="Arial Black"/>
              </a:rPr>
              <a:t>Why This Matters Now</a:t>
            </a:r>
            <a:endParaRPr sz="4800" b="1" dirty="0">
              <a:solidFill>
                <a:srgbClr val="FFFFFF"/>
              </a:solidFill>
              <a:latin typeface="Arial Black"/>
            </a:endParaRPr>
          </a:p>
        </p:txBody>
      </p:sp>
      <p:sp>
        <p:nvSpPr>
          <p:cNvPr id="3" name="TextBox 2">
            <a:extLst>
              <a:ext uri="{FF2B5EF4-FFF2-40B4-BE49-F238E27FC236}">
                <a16:creationId xmlns:a16="http://schemas.microsoft.com/office/drawing/2014/main" id="{B458DD04-4443-5FB3-CEAF-906CCACCA8D3}"/>
              </a:ext>
            </a:extLst>
          </p:cNvPr>
          <p:cNvSpPr txBox="1"/>
          <p:nvPr/>
        </p:nvSpPr>
        <p:spPr>
          <a:xfrm>
            <a:off x="822960" y="1953491"/>
            <a:ext cx="10306594" cy="4524315"/>
          </a:xfrm>
          <a:prstGeom prst="rect">
            <a:avLst/>
          </a:prstGeom>
          <a:noFill/>
        </p:spPr>
        <p:txBody>
          <a:bodyPr wrap="square">
            <a:spAutoFit/>
          </a:bodyPr>
          <a:lstStyle/>
          <a:p>
            <a:pPr marL="457200" lvl="0" indent="-457200" defTabSz="914400" eaLnBrk="0" fontAlgn="base" hangingPunct="0">
              <a:spcBef>
                <a:spcPct val="0"/>
              </a:spcBef>
              <a:spcAft>
                <a:spcPct val="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Traditional treatments are not enough</a:t>
            </a:r>
          </a:p>
          <a:p>
            <a:pPr marL="457200" lvl="0" indent="-457200" defTabSz="914400" eaLnBrk="0" fontAlgn="base" hangingPunct="0">
              <a:spcBef>
                <a:spcPct val="0"/>
              </a:spcBef>
              <a:spcAft>
                <a:spcPct val="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Veterans are seeking purpose-driven recovery</a:t>
            </a:r>
          </a:p>
          <a:p>
            <a:pPr marL="457200" lvl="0" indent="-457200" defTabSz="914400" eaLnBrk="0" fontAlgn="base" hangingPunct="0">
              <a:spcBef>
                <a:spcPct val="0"/>
              </a:spcBef>
              <a:spcAft>
                <a:spcPct val="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Wearable tech + environmental sensing now enable real-time insight</a:t>
            </a:r>
          </a:p>
          <a:p>
            <a:pPr marL="457200" lvl="0" indent="-457200" defTabSz="914400" eaLnBrk="0" fontAlgn="base" hangingPunct="0">
              <a:spcBef>
                <a:spcPct val="0"/>
              </a:spcBef>
              <a:spcAft>
                <a:spcPct val="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The ocean remains one of the most underutilized therapeutic environments</a:t>
            </a:r>
          </a:p>
          <a:p>
            <a:pPr lvl="0" defTabSz="914400" eaLnBrk="0" fontAlgn="base" hangingPunct="0">
              <a:spcBef>
                <a:spcPct val="0"/>
              </a:spcBef>
              <a:spcAft>
                <a:spcPct val="0"/>
              </a:spcAft>
            </a:pPr>
            <a:endParaRPr lang="en-US" sz="3200" dirty="0">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spcBef>
                <a:spcPct val="0"/>
              </a:spcBef>
              <a:spcAft>
                <a:spcPct val="0"/>
              </a:spcAft>
            </a:pPr>
            <a:endParaRPr lang="en-US" sz="3200" dirty="0">
              <a:latin typeface="Arial" panose="020B0604020202020204" pitchFamily="34" charset="0"/>
              <a:ea typeface="Calibri" panose="020F0502020204030204" pitchFamily="34" charset="0"/>
              <a:cs typeface="Arial" panose="020B0604020202020204" pitchFamily="34" charset="0"/>
            </a:endParaRPr>
          </a:p>
          <a:p>
            <a:pPr lvl="0" algn="ctr" defTabSz="914400" eaLnBrk="0" fontAlgn="base" hangingPunct="0">
              <a:spcBef>
                <a:spcPct val="0"/>
              </a:spcBef>
              <a:spcAft>
                <a:spcPct val="0"/>
              </a:spcAft>
            </a:pPr>
            <a:r>
              <a:rPr lang="en-US" sz="3200" b="1" i="1" dirty="0">
                <a:latin typeface="Arial" panose="020B0604020202020204" pitchFamily="34" charset="0"/>
                <a:ea typeface="Calibri" panose="020F0502020204030204" pitchFamily="34" charset="0"/>
                <a:cs typeface="Arial" panose="020B0604020202020204" pitchFamily="34" charset="0"/>
              </a:rPr>
              <a:t>We have the tools. We need a new model.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4EF1D-8155-56D6-71FC-E850F4BE91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DE84679-1CF4-70BE-281F-97920DBD5FE3}"/>
              </a:ext>
            </a:extLst>
          </p:cNvPr>
          <p:cNvSpPr txBox="1"/>
          <p:nvPr/>
        </p:nvSpPr>
        <p:spPr>
          <a:xfrm>
            <a:off x="731520" y="617581"/>
            <a:ext cx="6773136" cy="830997"/>
          </a:xfrm>
          <a:prstGeom prst="rect">
            <a:avLst/>
          </a:prstGeom>
          <a:noFill/>
        </p:spPr>
        <p:txBody>
          <a:bodyPr wrap="none">
            <a:spAutoFit/>
          </a:bodyPr>
          <a:lstStyle/>
          <a:p>
            <a:pPr algn="l"/>
            <a:r>
              <a:rPr lang="en-US" sz="4800" b="1" dirty="0">
                <a:solidFill>
                  <a:srgbClr val="FFFFFF"/>
                </a:solidFill>
                <a:latin typeface="Arial Black"/>
              </a:rPr>
              <a:t>What is </a:t>
            </a:r>
            <a:r>
              <a:rPr sz="4800" b="1" dirty="0">
                <a:solidFill>
                  <a:srgbClr val="FFFFFF"/>
                </a:solidFill>
                <a:latin typeface="Arial Black"/>
              </a:rPr>
              <a:t>TORPEDO</a:t>
            </a:r>
            <a:r>
              <a:rPr lang="en-US" sz="4800" b="1" dirty="0">
                <a:solidFill>
                  <a:srgbClr val="FFFFFF"/>
                </a:solidFill>
                <a:latin typeface="Arial Black"/>
              </a:rPr>
              <a:t>?</a:t>
            </a:r>
            <a:r>
              <a:rPr sz="4800" b="1" dirty="0">
                <a:solidFill>
                  <a:srgbClr val="FFFFFF"/>
                </a:solidFill>
                <a:latin typeface="Arial Black"/>
              </a:rPr>
              <a:t> </a:t>
            </a:r>
            <a:endParaRPr lang="en-US" sz="4800" b="1" dirty="0">
              <a:solidFill>
                <a:srgbClr val="FFFFFF"/>
              </a:solidFill>
              <a:latin typeface="Arial Black"/>
            </a:endParaRPr>
          </a:p>
        </p:txBody>
      </p:sp>
      <p:sp>
        <p:nvSpPr>
          <p:cNvPr id="3" name="TextBox 2">
            <a:extLst>
              <a:ext uri="{FF2B5EF4-FFF2-40B4-BE49-F238E27FC236}">
                <a16:creationId xmlns:a16="http://schemas.microsoft.com/office/drawing/2014/main" id="{2AA4F112-0D08-FAC2-A42E-DDE8FA881228}"/>
              </a:ext>
            </a:extLst>
          </p:cNvPr>
          <p:cNvSpPr txBox="1"/>
          <p:nvPr/>
        </p:nvSpPr>
        <p:spPr>
          <a:xfrm>
            <a:off x="982347" y="1736753"/>
            <a:ext cx="10478133" cy="5016758"/>
          </a:xfrm>
          <a:prstGeom prst="rect">
            <a:avLst/>
          </a:prstGeom>
          <a:noFill/>
        </p:spPr>
        <p:txBody>
          <a:bodyPr wrap="square">
            <a:spAutoFit/>
          </a:bodyPr>
          <a:lstStyle/>
          <a:p>
            <a:pPr>
              <a:defRPr sz="2200">
                <a:solidFill>
                  <a:srgbClr val="FFFFFF"/>
                </a:solidFill>
                <a:latin typeface="Calibri"/>
              </a:defRPr>
            </a:pPr>
            <a:r>
              <a:rPr lang="en-US" sz="3200" dirty="0">
                <a:latin typeface="Arial" panose="020B0604020202020204" pitchFamily="34" charset="0"/>
                <a:cs typeface="Arial" panose="020B0604020202020204" pitchFamily="34" charset="0"/>
              </a:rPr>
              <a:t>A Veteran-led documentary and research initiative where science, human performance, and ocean exploration converge.</a:t>
            </a:r>
          </a:p>
          <a:p>
            <a:pPr>
              <a:defRPr sz="2200">
                <a:solidFill>
                  <a:srgbClr val="FFFFFF"/>
                </a:solidFill>
                <a:latin typeface="Calibri"/>
              </a:defRPr>
            </a:pP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Each episode:</a:t>
            </a:r>
          </a:p>
          <a:p>
            <a:pPr marL="457200" indent="-457200">
              <a:buFont typeface="Arial" panose="020B0604020202020204" pitchFamily="34" charset="0"/>
              <a:buChar char="•"/>
              <a:defRPr sz="2200">
                <a:solidFill>
                  <a:srgbClr val="FFFFFF"/>
                </a:solidFill>
                <a:latin typeface="Calibri"/>
              </a:defRPr>
            </a:pPr>
            <a:r>
              <a:rPr lang="en-US" sz="3200" dirty="0">
                <a:latin typeface="Arial" panose="020B0604020202020204" pitchFamily="34" charset="0"/>
                <a:cs typeface="Arial" panose="020B0604020202020204" pitchFamily="34" charset="0"/>
              </a:rPr>
              <a:t>Test therapies in real-world conditions</a:t>
            </a:r>
          </a:p>
          <a:p>
            <a:pPr marL="457200" indent="-457200">
              <a:buFont typeface="Arial" panose="020B0604020202020204" pitchFamily="34" charset="0"/>
              <a:buChar char="•"/>
              <a:defRPr sz="2200">
                <a:solidFill>
                  <a:srgbClr val="FFFFFF"/>
                </a:solidFill>
                <a:latin typeface="Calibri"/>
              </a:defRPr>
            </a:pPr>
            <a:r>
              <a:rPr lang="en-US" sz="3200" dirty="0">
                <a:latin typeface="Arial" panose="020B0604020202020204" pitchFamily="34" charset="0"/>
                <a:cs typeface="Arial" panose="020B0604020202020204" pitchFamily="34" charset="0"/>
              </a:rPr>
              <a:t>Captures biometric and environmental data</a:t>
            </a:r>
          </a:p>
          <a:p>
            <a:pPr marL="457200" indent="-457200">
              <a:buFont typeface="Arial" panose="020B0604020202020204" pitchFamily="34" charset="0"/>
              <a:buChar char="•"/>
              <a:defRPr sz="2200">
                <a:solidFill>
                  <a:srgbClr val="FFFFFF"/>
                </a:solidFill>
                <a:latin typeface="Calibri"/>
              </a:defRPr>
            </a:pPr>
            <a:r>
              <a:rPr lang="en-US" sz="3200" dirty="0">
                <a:latin typeface="Arial" panose="020B0604020202020204" pitchFamily="34" charset="0"/>
                <a:cs typeface="Arial" panose="020B0604020202020204" pitchFamily="34" charset="0"/>
              </a:rPr>
              <a:t>Tells the human story behind recovery</a:t>
            </a:r>
            <a:br>
              <a:rPr lang="en-US" sz="3200" i="1" dirty="0">
                <a:latin typeface="Arial" panose="020B0604020202020204" pitchFamily="34" charset="0"/>
                <a:cs typeface="Arial" panose="020B0604020202020204" pitchFamily="34" charset="0"/>
              </a:rPr>
            </a:br>
            <a:endParaRPr lang="en-US" sz="3200" i="1" dirty="0">
              <a:latin typeface="Arial" panose="020B0604020202020204" pitchFamily="34" charset="0"/>
              <a:cs typeface="Arial" panose="020B0604020202020204" pitchFamily="34" charset="0"/>
            </a:endParaRPr>
          </a:p>
          <a:p>
            <a:pPr algn="ctr">
              <a:defRPr sz="2200">
                <a:solidFill>
                  <a:srgbClr val="FFFFFF"/>
                </a:solidFill>
                <a:latin typeface="Calibri"/>
              </a:defRPr>
            </a:pPr>
            <a:r>
              <a:rPr lang="en-US" sz="3200" b="1" i="1" dirty="0">
                <a:latin typeface="Arial" panose="020B0604020202020204" pitchFamily="34" charset="0"/>
                <a:cs typeface="Arial" panose="020B0604020202020204" pitchFamily="34" charset="0"/>
              </a:rPr>
              <a:t>Science in motion. Healing in action.</a:t>
            </a:r>
          </a:p>
        </p:txBody>
      </p:sp>
    </p:spTree>
    <p:extLst>
      <p:ext uri="{BB962C8B-B14F-4D97-AF65-F5344CB8AC3E}">
        <p14:creationId xmlns:p14="http://schemas.microsoft.com/office/powerpoint/2010/main" val="194706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17DAA-8198-8263-8803-1C98726C7900}"/>
              </a:ext>
            </a:extLst>
          </p:cNvPr>
          <p:cNvSpPr txBox="1"/>
          <p:nvPr/>
        </p:nvSpPr>
        <p:spPr>
          <a:xfrm>
            <a:off x="731520" y="640080"/>
            <a:ext cx="4150495" cy="830997"/>
          </a:xfrm>
          <a:prstGeom prst="rect">
            <a:avLst/>
          </a:prstGeom>
          <a:noFill/>
        </p:spPr>
        <p:txBody>
          <a:bodyPr wrap="none">
            <a:spAutoFit/>
          </a:bodyPr>
          <a:lstStyle/>
          <a:p>
            <a:pPr algn="l"/>
            <a:r>
              <a:rPr lang="en-US" sz="4800" b="1" dirty="0">
                <a:solidFill>
                  <a:srgbClr val="FFFFFF"/>
                </a:solidFill>
                <a:latin typeface="Arial Black"/>
              </a:rPr>
              <a:t>Our Mission</a:t>
            </a:r>
            <a:endParaRPr sz="4800" b="1" dirty="0">
              <a:solidFill>
                <a:srgbClr val="FFFFFF"/>
              </a:solidFill>
              <a:latin typeface="Arial Black"/>
            </a:endParaRPr>
          </a:p>
        </p:txBody>
      </p:sp>
      <p:sp>
        <p:nvSpPr>
          <p:cNvPr id="3" name="TextBox 2">
            <a:extLst>
              <a:ext uri="{FF2B5EF4-FFF2-40B4-BE49-F238E27FC236}">
                <a16:creationId xmlns:a16="http://schemas.microsoft.com/office/drawing/2014/main" id="{E0EA86F0-BD00-03BC-EB17-7C675F8A902B}"/>
              </a:ext>
            </a:extLst>
          </p:cNvPr>
          <p:cNvSpPr txBox="1"/>
          <p:nvPr/>
        </p:nvSpPr>
        <p:spPr>
          <a:xfrm>
            <a:off x="822960" y="1837113"/>
            <a:ext cx="10343804" cy="4770537"/>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Use ocean-based activities to explore recovery and performance</a:t>
            </a:r>
          </a:p>
          <a:p>
            <a:pPr marL="457200" indent="-457200">
              <a:lnSpc>
                <a:spcPct val="150000"/>
              </a:lnSpc>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Bridge science, storytelling, and service</a:t>
            </a:r>
          </a:p>
          <a:p>
            <a:pPr marL="457200" indent="-457200">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Create new pathways for diagnosis, therapy, and reintegration</a:t>
            </a:r>
            <a:br>
              <a:rPr lang="en-US" sz="3200" dirty="0">
                <a:latin typeface="Arial" panose="020B0604020202020204" pitchFamily="34" charset="0"/>
                <a:ea typeface="Calibri" panose="020F0502020204030204" pitchFamily="34" charset="0"/>
                <a:cs typeface="Arial" panose="020B0604020202020204" pitchFamily="34" charset="0"/>
              </a:rPr>
            </a:br>
            <a:br>
              <a:rPr lang="en-US" sz="3200" dirty="0">
                <a:latin typeface="Arial" panose="020B0604020202020204" pitchFamily="34" charset="0"/>
                <a:ea typeface="Calibri" panose="020F0502020204030204" pitchFamily="34" charset="0"/>
                <a:cs typeface="Arial" panose="020B0604020202020204" pitchFamily="34" charset="0"/>
              </a:rPr>
            </a:br>
            <a:endParaRPr lang="en-US" sz="3200" dirty="0">
              <a:latin typeface="Arial" panose="020B0604020202020204" pitchFamily="34" charset="0"/>
              <a:ea typeface="Calibri" panose="020F0502020204030204" pitchFamily="34" charset="0"/>
              <a:cs typeface="Arial" panose="020B0604020202020204" pitchFamily="34" charset="0"/>
            </a:endParaRPr>
          </a:p>
          <a:p>
            <a:pPr algn="ctr"/>
            <a:r>
              <a:rPr lang="en-US" sz="3200" b="1" i="1" dirty="0">
                <a:latin typeface="Arial" panose="020B0604020202020204" pitchFamily="34" charset="0"/>
                <a:ea typeface="Calibri" panose="020F0502020204030204" pitchFamily="34" charset="0"/>
                <a:cs typeface="Arial" panose="020B0604020202020204" pitchFamily="34" charset="0"/>
              </a:rPr>
              <a:t>Heal people. Understand the system. </a:t>
            </a:r>
          </a:p>
          <a:p>
            <a:pPr algn="ctr"/>
            <a:r>
              <a:rPr lang="en-US" sz="3200" b="1" i="1" dirty="0">
                <a:latin typeface="Arial" panose="020B0604020202020204" pitchFamily="34" charset="0"/>
                <a:ea typeface="Calibri" panose="020F0502020204030204" pitchFamily="34" charset="0"/>
                <a:cs typeface="Arial" panose="020B0604020202020204" pitchFamily="34" charset="0"/>
              </a:rPr>
              <a:t>Protect the planet.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2575E-D012-1B5E-B74D-4062FEAA26D6}"/>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E4E5C8AB-CD05-6FFA-15A0-A9359F0D1A9D}"/>
              </a:ext>
            </a:extLst>
          </p:cNvPr>
          <p:cNvSpPr txBox="1"/>
          <p:nvPr/>
        </p:nvSpPr>
        <p:spPr>
          <a:xfrm>
            <a:off x="731520" y="640080"/>
            <a:ext cx="6935232" cy="830997"/>
          </a:xfrm>
          <a:prstGeom prst="rect">
            <a:avLst/>
          </a:prstGeom>
          <a:noFill/>
        </p:spPr>
        <p:txBody>
          <a:bodyPr wrap="none">
            <a:spAutoFit/>
          </a:bodyPr>
          <a:lstStyle/>
          <a:p>
            <a:pPr algn="l"/>
            <a:r>
              <a:rPr lang="en-US" sz="4800" b="1" dirty="0">
                <a:solidFill>
                  <a:srgbClr val="FFFFFF"/>
                </a:solidFill>
                <a:latin typeface="Arial Black"/>
              </a:rPr>
              <a:t>Learning Objectives</a:t>
            </a:r>
            <a:endParaRPr sz="3200" b="1" dirty="0">
              <a:solidFill>
                <a:srgbClr val="FFFFFF"/>
              </a:solidFill>
              <a:latin typeface="Arial Black"/>
            </a:endParaRPr>
          </a:p>
        </p:txBody>
      </p:sp>
      <p:sp>
        <p:nvSpPr>
          <p:cNvPr id="15" name="TextBox 14">
            <a:extLst>
              <a:ext uri="{FF2B5EF4-FFF2-40B4-BE49-F238E27FC236}">
                <a16:creationId xmlns:a16="http://schemas.microsoft.com/office/drawing/2014/main" id="{ABD57B36-6A5A-AB88-4FF7-C9BE3EE9F4C6}"/>
              </a:ext>
            </a:extLst>
          </p:cNvPr>
          <p:cNvSpPr txBox="1"/>
          <p:nvPr/>
        </p:nvSpPr>
        <p:spPr>
          <a:xfrm>
            <a:off x="511943" y="1653957"/>
            <a:ext cx="11168113" cy="5016758"/>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Examine how adaptive watersports support physical and mental health recovery through measurable, science-based mechanisms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Understand how environmental factors- sound, EMF, and water immersion- impact human performance, resilience, and cognition</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Identify scalable opportunities to expand inclusive programming, research partnerships, and training models.</a:t>
            </a:r>
          </a:p>
        </p:txBody>
      </p:sp>
    </p:spTree>
    <p:extLst>
      <p:ext uri="{BB962C8B-B14F-4D97-AF65-F5344CB8AC3E}">
        <p14:creationId xmlns:p14="http://schemas.microsoft.com/office/powerpoint/2010/main" val="364367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CEF67-6B5F-F36D-900A-3F91825FC2C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BFD8E07-B65B-EB00-68DF-873942ABFF46}"/>
              </a:ext>
            </a:extLst>
          </p:cNvPr>
          <p:cNvSpPr txBox="1"/>
          <p:nvPr/>
        </p:nvSpPr>
        <p:spPr>
          <a:xfrm>
            <a:off x="731520" y="640080"/>
            <a:ext cx="7856894" cy="830997"/>
          </a:xfrm>
          <a:prstGeom prst="rect">
            <a:avLst/>
          </a:prstGeom>
          <a:noFill/>
        </p:spPr>
        <p:txBody>
          <a:bodyPr wrap="none">
            <a:spAutoFit/>
          </a:bodyPr>
          <a:lstStyle/>
          <a:p>
            <a:r>
              <a:rPr lang="en-US" sz="4800" b="1" dirty="0">
                <a:solidFill>
                  <a:srgbClr val="FFFFFF"/>
                </a:solidFill>
                <a:latin typeface="Arial Black"/>
              </a:rPr>
              <a:t>Why Watersports Work</a:t>
            </a:r>
            <a:endParaRPr sz="4800" b="1" dirty="0">
              <a:solidFill>
                <a:srgbClr val="FFFFFF"/>
              </a:solidFill>
              <a:latin typeface="Arial Black" panose="020B0A04020102020204" pitchFamily="34" charset="0"/>
            </a:endParaRPr>
          </a:p>
        </p:txBody>
      </p:sp>
      <p:sp>
        <p:nvSpPr>
          <p:cNvPr id="3" name="TextBox 2">
            <a:extLst>
              <a:ext uri="{FF2B5EF4-FFF2-40B4-BE49-F238E27FC236}">
                <a16:creationId xmlns:a16="http://schemas.microsoft.com/office/drawing/2014/main" id="{E67A463F-91D0-82FA-9DF8-F877BC4C6EC7}"/>
              </a:ext>
            </a:extLst>
          </p:cNvPr>
          <p:cNvSpPr txBox="1"/>
          <p:nvPr/>
        </p:nvSpPr>
        <p:spPr>
          <a:xfrm>
            <a:off x="0" y="2047702"/>
            <a:ext cx="12192000" cy="3539430"/>
          </a:xfrm>
          <a:prstGeom prst="rect">
            <a:avLst/>
          </a:prstGeom>
          <a:noFill/>
        </p:spPr>
        <p:txBody>
          <a:bodyPr wrap="square">
            <a:spAutoFit/>
          </a:bodyPr>
          <a:lstStyle/>
          <a:p>
            <a:pPr marL="457200" indent="-182880">
              <a:buFont typeface="Arial" panose="020B0604020202020204" pitchFamily="34" charset="0"/>
              <a:buChar char="•"/>
            </a:pPr>
            <a:r>
              <a:rPr lang="en-US" sz="3200" b="1" dirty="0">
                <a:latin typeface="Arial" panose="020B0604020202020204" pitchFamily="34" charset="0"/>
                <a:cs typeface="Arial" panose="020B0604020202020204" pitchFamily="34" charset="0"/>
              </a:rPr>
              <a:t>Cold exposure</a:t>
            </a:r>
            <a:r>
              <a:rPr lang="en-US" sz="3200" dirty="0">
                <a:latin typeface="Arial" panose="020B0604020202020204" pitchFamily="34" charset="0"/>
                <a:cs typeface="Arial" panose="020B0604020202020204" pitchFamily="34" charset="0"/>
              </a:rPr>
              <a:t> → increases dopamine &amp; reduces inflammation </a:t>
            </a:r>
          </a:p>
          <a:p>
            <a:pPr marL="457200" indent="-182880">
              <a:buFont typeface="Arial" panose="020B0604020202020204" pitchFamily="34" charset="0"/>
              <a:buChar char="•"/>
            </a:pPr>
            <a:r>
              <a:rPr lang="en-US" sz="3200" b="1" dirty="0">
                <a:latin typeface="Arial" panose="020B0604020202020204" pitchFamily="34" charset="0"/>
                <a:cs typeface="Arial" panose="020B0604020202020204" pitchFamily="34" charset="0"/>
              </a:rPr>
              <a:t>Hydrostatic pressure</a:t>
            </a:r>
            <a:r>
              <a:rPr lang="en-US" sz="3200" dirty="0">
                <a:latin typeface="Arial" panose="020B0604020202020204" pitchFamily="34" charset="0"/>
                <a:cs typeface="Arial" panose="020B0604020202020204" pitchFamily="34" charset="0"/>
              </a:rPr>
              <a:t> → improves circulation and recovery </a:t>
            </a:r>
          </a:p>
          <a:p>
            <a:pPr marL="457200" indent="-182880">
              <a:buFont typeface="Arial" panose="020B0604020202020204" pitchFamily="34" charset="0"/>
              <a:buChar char="•"/>
            </a:pPr>
            <a:r>
              <a:rPr lang="en-US" sz="3200" b="1" dirty="0">
                <a:latin typeface="Arial" panose="020B0604020202020204" pitchFamily="34" charset="0"/>
                <a:cs typeface="Arial" panose="020B0604020202020204" pitchFamily="34" charset="0"/>
              </a:rPr>
              <a:t>Rhythmic movement</a:t>
            </a:r>
            <a:r>
              <a:rPr lang="en-US" sz="3200" dirty="0">
                <a:latin typeface="Arial" panose="020B0604020202020204" pitchFamily="34" charset="0"/>
                <a:cs typeface="Arial" panose="020B0604020202020204" pitchFamily="34" charset="0"/>
              </a:rPr>
              <a:t> → regulates stress response </a:t>
            </a:r>
          </a:p>
          <a:p>
            <a:pPr marL="457200" indent="-182880">
              <a:buFont typeface="Arial" panose="020B0604020202020204" pitchFamily="34" charset="0"/>
              <a:buChar char="•"/>
            </a:pPr>
            <a:r>
              <a:rPr lang="en-US" sz="3200" b="1" dirty="0">
                <a:latin typeface="Arial" panose="020B0604020202020204" pitchFamily="34" charset="0"/>
                <a:cs typeface="Arial" panose="020B0604020202020204" pitchFamily="34" charset="0"/>
              </a:rPr>
              <a:t>Blue space exposure</a:t>
            </a:r>
            <a:r>
              <a:rPr lang="en-US" sz="3200" dirty="0">
                <a:latin typeface="Arial" panose="020B0604020202020204" pitchFamily="34" charset="0"/>
                <a:cs typeface="Arial" panose="020B0604020202020204" pitchFamily="34" charset="0"/>
              </a:rPr>
              <a:t> → lowers cortisol and anxiety</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p>
          <a:p>
            <a:r>
              <a:rPr lang="en-US" sz="3200" b="1" dirty="0">
                <a:latin typeface="Arial" panose="020B0604020202020204" pitchFamily="34" charset="0"/>
                <a:cs typeface="Arial" panose="020B0604020202020204" pitchFamily="34" charset="0"/>
              </a:rPr>
              <a:t>Result:</a:t>
            </a:r>
          </a:p>
          <a:p>
            <a:pPr algn="ctr"/>
            <a:r>
              <a:rPr lang="en-US" sz="3200" dirty="0">
                <a:latin typeface="Arial" panose="020B0604020202020204" pitchFamily="34" charset="0"/>
                <a:cs typeface="Arial" panose="020B0604020202020204" pitchFamily="34" charset="0"/>
              </a:rPr>
              <a:t>Improved mood, resilience, sleep, and cognitive function</a:t>
            </a:r>
          </a:p>
        </p:txBody>
      </p:sp>
    </p:spTree>
    <p:extLst>
      <p:ext uri="{BB962C8B-B14F-4D97-AF65-F5344CB8AC3E}">
        <p14:creationId xmlns:p14="http://schemas.microsoft.com/office/powerpoint/2010/main" val="252730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C0C3D8-FC28-2AF6-8F54-E9736F87AFDA}"/>
              </a:ext>
            </a:extLst>
          </p:cNvPr>
          <p:cNvSpPr txBox="1"/>
          <p:nvPr/>
        </p:nvSpPr>
        <p:spPr>
          <a:xfrm>
            <a:off x="731520" y="640080"/>
            <a:ext cx="8264827" cy="830997"/>
          </a:xfrm>
          <a:prstGeom prst="rect">
            <a:avLst/>
          </a:prstGeom>
          <a:noFill/>
        </p:spPr>
        <p:txBody>
          <a:bodyPr wrap="none">
            <a:spAutoFit/>
          </a:bodyPr>
          <a:lstStyle/>
          <a:p>
            <a:r>
              <a:rPr lang="en-US" sz="4800" b="1" dirty="0">
                <a:solidFill>
                  <a:srgbClr val="FFFFFF"/>
                </a:solidFill>
                <a:latin typeface="Arial Black" panose="020B0A04020102020204" pitchFamily="34" charset="0"/>
              </a:rPr>
              <a:t>Watersports as Therapy</a:t>
            </a:r>
            <a:endParaRPr sz="3200" b="1" dirty="0">
              <a:solidFill>
                <a:srgbClr val="FFFFFF"/>
              </a:solidFill>
              <a:latin typeface="Arial Black" panose="020B0A04020102020204" pitchFamily="34" charset="0"/>
            </a:endParaRPr>
          </a:p>
        </p:txBody>
      </p:sp>
      <p:sp>
        <p:nvSpPr>
          <p:cNvPr id="3" name="TextBox 2">
            <a:extLst>
              <a:ext uri="{FF2B5EF4-FFF2-40B4-BE49-F238E27FC236}">
                <a16:creationId xmlns:a16="http://schemas.microsoft.com/office/drawing/2014/main" id="{4A124150-0B5D-2E19-F90A-051D532C4AEB}"/>
              </a:ext>
            </a:extLst>
          </p:cNvPr>
          <p:cNvSpPr txBox="1"/>
          <p:nvPr/>
        </p:nvSpPr>
        <p:spPr>
          <a:xfrm>
            <a:off x="340822" y="2047702"/>
            <a:ext cx="11668579" cy="4524315"/>
          </a:xfrm>
          <a:prstGeom prst="rect">
            <a:avLst/>
          </a:prstGeom>
          <a:noFill/>
        </p:spPr>
        <p:txBody>
          <a:bodyPr wrap="none">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Surfing → balance, neuroplasticity, emotional regulation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Diving → pressure therapy, focus, breath control </a:t>
            </a:r>
          </a:p>
          <a:p>
            <a:pPr marL="457200" indent="-457200">
              <a:buFont typeface="Arial" panose="020B0604020202020204" pitchFamily="34" charset="0"/>
              <a:buChar char="•"/>
            </a:pPr>
            <a:r>
              <a:rPr lang="en-US" sz="3200" dirty="0" err="1">
                <a:latin typeface="Arial" panose="020B0604020202020204" pitchFamily="34" charset="0"/>
                <a:cs typeface="Arial" panose="020B0604020202020204" pitchFamily="34" charset="0"/>
              </a:rPr>
              <a:t>Paddlesports</a:t>
            </a:r>
            <a:r>
              <a:rPr lang="en-US" sz="3200" dirty="0">
                <a:latin typeface="Arial" panose="020B0604020202020204" pitchFamily="34" charset="0"/>
                <a:cs typeface="Arial" panose="020B0604020202020204" pitchFamily="34" charset="0"/>
              </a:rPr>
              <a:t> → rhythm, endurance, somatic integration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Sailing → teamwork, sound exposure, cognitive engagement</a:t>
            </a:r>
          </a:p>
          <a:p>
            <a:pPr algn="ct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p>
          <a:p>
            <a:pPr algn="ctr"/>
            <a:r>
              <a:rPr lang="en-US" sz="3200" b="1" i="1" dirty="0">
                <a:latin typeface="Arial" panose="020B0604020202020204" pitchFamily="34" charset="0"/>
                <a:cs typeface="Arial" panose="020B0604020202020204" pitchFamily="34" charset="0"/>
              </a:rPr>
              <a:t>Every activity is both therapy and data collection.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1287</TotalTime>
  <Words>1828</Words>
  <Application>Microsoft Office PowerPoint</Application>
  <PresentationFormat>Widescreen</PresentationFormat>
  <Paragraphs>213</Paragraphs>
  <Slides>27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Breezy Grenier</dc:creator>
  <cp:keywords/>
  <dc:description>generated using python-pptx</dc:description>
  <cp:lastModifiedBy>Breezy</cp:lastModifiedBy>
  <cp:revision>10</cp:revision>
  <dcterms:created xsi:type="dcterms:W3CDTF">2013-01-27T09:14:16Z</dcterms:created>
  <dcterms:modified xsi:type="dcterms:W3CDTF">2026-04-21T19:51:37Z</dcterms:modified>
  <cp:category/>
</cp:coreProperties>
</file>